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media/image33.jpg" ContentType="image/png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6" r:id="rId1"/>
  </p:sldMasterIdLst>
  <p:notesMasterIdLst>
    <p:notesMasterId r:id="rId125"/>
  </p:notesMasterIdLst>
  <p:handoutMasterIdLst>
    <p:handoutMasterId r:id="rId126"/>
  </p:handoutMasterIdLst>
  <p:sldIdLst>
    <p:sldId id="1334" r:id="rId2"/>
    <p:sldId id="2773" r:id="rId3"/>
    <p:sldId id="3139" r:id="rId4"/>
    <p:sldId id="3144" r:id="rId5"/>
    <p:sldId id="3152" r:id="rId6"/>
    <p:sldId id="3153" r:id="rId7"/>
    <p:sldId id="3154" r:id="rId8"/>
    <p:sldId id="3155" r:id="rId9"/>
    <p:sldId id="3147" r:id="rId10"/>
    <p:sldId id="3156" r:id="rId11"/>
    <p:sldId id="3157" r:id="rId12"/>
    <p:sldId id="2776" r:id="rId13"/>
    <p:sldId id="3241" r:id="rId14"/>
    <p:sldId id="3265" r:id="rId15"/>
    <p:sldId id="3266" r:id="rId16"/>
    <p:sldId id="2863" r:id="rId17"/>
    <p:sldId id="3301" r:id="rId18"/>
    <p:sldId id="2864" r:id="rId19"/>
    <p:sldId id="2865" r:id="rId20"/>
    <p:sldId id="2866" r:id="rId21"/>
    <p:sldId id="2867" r:id="rId22"/>
    <p:sldId id="2868" r:id="rId23"/>
    <p:sldId id="2869" r:id="rId24"/>
    <p:sldId id="2870" r:id="rId25"/>
    <p:sldId id="3267" r:id="rId26"/>
    <p:sldId id="3268" r:id="rId27"/>
    <p:sldId id="3269" r:id="rId28"/>
    <p:sldId id="3270" r:id="rId29"/>
    <p:sldId id="3247" r:id="rId30"/>
    <p:sldId id="1002" r:id="rId31"/>
    <p:sldId id="981" r:id="rId32"/>
    <p:sldId id="3163" r:id="rId33"/>
    <p:sldId id="3216" r:id="rId34"/>
    <p:sldId id="3276" r:id="rId35"/>
    <p:sldId id="3221" r:id="rId36"/>
    <p:sldId id="3302" r:id="rId37"/>
    <p:sldId id="3164" r:id="rId38"/>
    <p:sldId id="3248" r:id="rId39"/>
    <p:sldId id="3249" r:id="rId40"/>
    <p:sldId id="3237" r:id="rId41"/>
    <p:sldId id="3162" r:id="rId42"/>
    <p:sldId id="3215" r:id="rId43"/>
    <p:sldId id="3217" r:id="rId44"/>
    <p:sldId id="3234" r:id="rId45"/>
    <p:sldId id="3219" r:id="rId46"/>
    <p:sldId id="3222" r:id="rId47"/>
    <p:sldId id="3220" r:id="rId48"/>
    <p:sldId id="3277" r:id="rId49"/>
    <p:sldId id="3271" r:id="rId50"/>
    <p:sldId id="3272" r:id="rId51"/>
    <p:sldId id="3273" r:id="rId52"/>
    <p:sldId id="3274" r:id="rId53"/>
    <p:sldId id="3275" r:id="rId54"/>
    <p:sldId id="3278" r:id="rId55"/>
    <p:sldId id="3235" r:id="rId56"/>
    <p:sldId id="3240" r:id="rId57"/>
    <p:sldId id="3223" r:id="rId58"/>
    <p:sldId id="3238" r:id="rId59"/>
    <p:sldId id="3250" r:id="rId60"/>
    <p:sldId id="3279" r:id="rId61"/>
    <p:sldId id="3224" r:id="rId62"/>
    <p:sldId id="3280" r:id="rId63"/>
    <p:sldId id="2848" r:id="rId64"/>
    <p:sldId id="2849" r:id="rId65"/>
    <p:sldId id="3292" r:id="rId66"/>
    <p:sldId id="3165" r:id="rId67"/>
    <p:sldId id="2850" r:id="rId68"/>
    <p:sldId id="3255" r:id="rId69"/>
    <p:sldId id="3257" r:id="rId70"/>
    <p:sldId id="3256" r:id="rId71"/>
    <p:sldId id="2851" r:id="rId72"/>
    <p:sldId id="2852" r:id="rId73"/>
    <p:sldId id="2853" r:id="rId74"/>
    <p:sldId id="2854" r:id="rId75"/>
    <p:sldId id="2855" r:id="rId76"/>
    <p:sldId id="3252" r:id="rId77"/>
    <p:sldId id="2856" r:id="rId78"/>
    <p:sldId id="3253" r:id="rId79"/>
    <p:sldId id="2857" r:id="rId80"/>
    <p:sldId id="3258" r:id="rId81"/>
    <p:sldId id="3259" r:id="rId82"/>
    <p:sldId id="3260" r:id="rId83"/>
    <p:sldId id="2858" r:id="rId84"/>
    <p:sldId id="2860" r:id="rId85"/>
    <p:sldId id="3236" r:id="rId86"/>
    <p:sldId id="3227" r:id="rId87"/>
    <p:sldId id="2874" r:id="rId88"/>
    <p:sldId id="3281" r:id="rId89"/>
    <p:sldId id="3160" r:id="rId90"/>
    <p:sldId id="3149" r:id="rId91"/>
    <p:sldId id="3206" r:id="rId92"/>
    <p:sldId id="3207" r:id="rId93"/>
    <p:sldId id="3208" r:id="rId94"/>
    <p:sldId id="3261" r:id="rId95"/>
    <p:sldId id="3293" r:id="rId96"/>
    <p:sldId id="3294" r:id="rId97"/>
    <p:sldId id="3295" r:id="rId98"/>
    <p:sldId id="3296" r:id="rId99"/>
    <p:sldId id="3283" r:id="rId100"/>
    <p:sldId id="3285" r:id="rId101"/>
    <p:sldId id="3291" r:id="rId102"/>
    <p:sldId id="3289" r:id="rId103"/>
    <p:sldId id="3290" r:id="rId104"/>
    <p:sldId id="3299" r:id="rId105"/>
    <p:sldId id="3300" r:id="rId106"/>
    <p:sldId id="3297" r:id="rId107"/>
    <p:sldId id="3298" r:id="rId108"/>
    <p:sldId id="3262" r:id="rId109"/>
    <p:sldId id="3282" r:id="rId110"/>
    <p:sldId id="3098" r:id="rId111"/>
    <p:sldId id="3209" r:id="rId112"/>
    <p:sldId id="3100" r:id="rId113"/>
    <p:sldId id="3210" r:id="rId114"/>
    <p:sldId id="3212" r:id="rId115"/>
    <p:sldId id="3213" r:id="rId116"/>
    <p:sldId id="3214" r:id="rId117"/>
    <p:sldId id="3245" r:id="rId118"/>
    <p:sldId id="3119" r:id="rId119"/>
    <p:sldId id="3254" r:id="rId120"/>
    <p:sldId id="3126" r:id="rId121"/>
    <p:sldId id="3242" r:id="rId122"/>
    <p:sldId id="3263" r:id="rId123"/>
    <p:sldId id="3264" r:id="rId124"/>
  </p:sldIdLst>
  <p:sldSz cx="9144000" cy="6858000" type="screen4x3"/>
  <p:notesSz cx="7315200" cy="9601200"/>
  <p:custShowLst>
    <p:custShow name="short version" id="0">
      <p:sldLst>
        <p:sld r:id="rId2"/>
      </p:sldLst>
    </p:custShow>
  </p:custShow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umimoji="1" sz="2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kumimoji="1" sz="2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kumimoji="1" sz="2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kumimoji="1" sz="2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kumimoji="1" sz="26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3">
          <p15:clr>
            <a:srgbClr val="A4A3A4"/>
          </p15:clr>
        </p15:guide>
        <p15:guide id="2" pos="2303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5FC79"/>
    <a:srgbClr val="FFD579"/>
    <a:srgbClr val="00FDFF"/>
    <a:srgbClr val="FFFC00"/>
    <a:srgbClr val="FF9300"/>
    <a:srgbClr val="008F00"/>
    <a:srgbClr val="FF00FF"/>
    <a:srgbClr val="000000"/>
    <a:srgbClr val="4850FF"/>
    <a:srgbClr val="8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28"/>
    <p:restoredTop sz="91429" autoAdjust="0"/>
  </p:normalViewPr>
  <p:slideViewPr>
    <p:cSldViewPr snapToGrid="0" showGuides="1">
      <p:cViewPr>
        <p:scale>
          <a:sx n="83" d="100"/>
          <a:sy n="83" d="100"/>
        </p:scale>
        <p:origin x="1129" y="4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4632"/>
    </p:cViewPr>
  </p:sorterViewPr>
  <p:notesViewPr>
    <p:cSldViewPr snapToGrid="0" showGuides="1">
      <p:cViewPr varScale="1">
        <p:scale>
          <a:sx n="93" d="100"/>
          <a:sy n="93" d="100"/>
        </p:scale>
        <p:origin x="-4512" y="-104"/>
      </p:cViewPr>
      <p:guideLst>
        <p:guide orient="horz" pos="3023"/>
        <p:guide pos="2303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viewProps" Target="viewProps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image" Target="../media/image18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image" Target="../media/image1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26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46" tIns="47823" rIns="95646" bIns="47823" numCol="1" anchor="t" anchorCtr="0" compatLnSpc="1">
            <a:prstTxWarp prst="textNoShape">
              <a:avLst/>
            </a:prstTxWarp>
          </a:bodyPr>
          <a:lstStyle>
            <a:lvl1pPr algn="l" defTabSz="955675" eaLnBrk="0" hangingPunct="0">
              <a:defRPr kumimoji="0" sz="1300">
                <a:latin typeface="Times New Roman" charset="0"/>
              </a:defRPr>
            </a:lvl1pPr>
          </a:lstStyle>
          <a:p>
            <a:pPr>
              <a:defRPr/>
            </a:pPr>
            <a:r>
              <a:rPr lang="en-US"/>
              <a:t>Faloutsos</a:t>
            </a:r>
          </a:p>
        </p:txBody>
      </p:sp>
      <p:sp>
        <p:nvSpPr>
          <p:cNvPr id="21626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46" tIns="47823" rIns="95646" bIns="47823" numCol="1" anchor="t" anchorCtr="0" compatLnSpc="1">
            <a:prstTxWarp prst="textNoShape">
              <a:avLst/>
            </a:prstTxWarp>
          </a:bodyPr>
          <a:lstStyle>
            <a:lvl1pPr algn="r" defTabSz="955675" eaLnBrk="0" hangingPunct="0">
              <a:defRPr kumimoji="0" sz="13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626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2250"/>
            <a:ext cx="317023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46" tIns="47823" rIns="95646" bIns="47823" numCol="1" anchor="b" anchorCtr="0" compatLnSpc="1">
            <a:prstTxWarp prst="textNoShape">
              <a:avLst/>
            </a:prstTxWarp>
          </a:bodyPr>
          <a:lstStyle>
            <a:lvl1pPr algn="l" defTabSz="955675" eaLnBrk="0" hangingPunct="0">
              <a:defRPr kumimoji="0" sz="13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626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12250"/>
            <a:ext cx="3170237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46" tIns="47823" rIns="95646" bIns="47823" numCol="1" anchor="b" anchorCtr="0" compatLnSpc="1">
            <a:prstTxWarp prst="textNoShape">
              <a:avLst/>
            </a:prstTxWarp>
          </a:bodyPr>
          <a:lstStyle>
            <a:lvl1pPr algn="r" defTabSz="955675" eaLnBrk="0" hangingPunct="0">
              <a:defRPr kumimoji="0" sz="1300">
                <a:latin typeface="Times New Roman" charset="0"/>
              </a:defRPr>
            </a:lvl1pPr>
          </a:lstStyle>
          <a:p>
            <a:pPr>
              <a:defRPr/>
            </a:pPr>
            <a:fld id="{D86BE1FD-C076-8045-A813-A9CEB22909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31122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4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41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7225" tIns="48612" rIns="97225" bIns="48612" numCol="1" anchor="ctr" anchorCtr="0" compatLnSpc="1">
            <a:prstTxWarp prst="textNoShape">
              <a:avLst/>
            </a:prstTxWarp>
          </a:bodyPr>
          <a:lstStyle>
            <a:lvl1pPr algn="l" defTabSz="973138" eaLnBrk="0" hangingPunct="0">
              <a:defRPr kumimoji="0" sz="1300">
                <a:latin typeface="Times New Roman" charset="0"/>
              </a:defRPr>
            </a:lvl1pPr>
          </a:lstStyle>
          <a:p>
            <a:pPr>
              <a:defRPr/>
            </a:pPr>
            <a:r>
              <a:rPr lang="en-US"/>
              <a:t>Faloutsos</a:t>
            </a:r>
          </a:p>
        </p:txBody>
      </p:sp>
      <p:sp>
        <p:nvSpPr>
          <p:cNvPr id="8847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6550" y="0"/>
            <a:ext cx="3170238" cy="4841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7225" tIns="48612" rIns="97225" bIns="48612" numCol="1" anchor="ctr" anchorCtr="0" compatLnSpc="1">
            <a:prstTxWarp prst="textNoShape">
              <a:avLst/>
            </a:prstTxWarp>
          </a:bodyPr>
          <a:lstStyle>
            <a:lvl1pPr algn="r" defTabSz="973138" eaLnBrk="0" hangingPunct="0">
              <a:defRPr kumimoji="0" sz="13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87463" y="728663"/>
            <a:ext cx="4741862" cy="3556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47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25963"/>
            <a:ext cx="5367338" cy="43656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7225" tIns="48612" rIns="97225" bIns="486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847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32888"/>
            <a:ext cx="3170238" cy="4841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7225" tIns="48612" rIns="97225" bIns="48612" numCol="1" anchor="b" anchorCtr="0" compatLnSpc="1">
            <a:prstTxWarp prst="textNoShape">
              <a:avLst/>
            </a:prstTxWarp>
          </a:bodyPr>
          <a:lstStyle>
            <a:lvl1pPr algn="l" defTabSz="973138" eaLnBrk="0" hangingPunct="0">
              <a:defRPr kumimoji="0" sz="13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47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6550" y="9132888"/>
            <a:ext cx="3170238" cy="4841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7225" tIns="48612" rIns="97225" bIns="48612" numCol="1" anchor="b" anchorCtr="0" compatLnSpc="1">
            <a:prstTxWarp prst="textNoShape">
              <a:avLst/>
            </a:prstTxWarp>
          </a:bodyPr>
          <a:lstStyle>
            <a:lvl1pPr algn="r" defTabSz="973138" eaLnBrk="0" hangingPunct="0">
              <a:defRPr kumimoji="0" sz="1300">
                <a:latin typeface="Times New Roman" charset="0"/>
              </a:defRPr>
            </a:lvl1pPr>
          </a:lstStyle>
          <a:p>
            <a:pPr>
              <a:defRPr/>
            </a:pPr>
            <a:fld id="{D7FAE81C-20DD-D146-AEB1-DC28910AAC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192260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ＭＳ Ｐゴシック" pitchFamily="-112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Faloutsos</a:t>
            </a:r>
          </a:p>
        </p:txBody>
      </p:sp>
      <p:sp>
        <p:nvSpPr>
          <p:cNvPr id="1945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CF7FE9-157B-EF47-8D15-2C8CE684281C}" type="slidenum">
              <a:rPr lang="en-US"/>
              <a:pPr/>
              <a:t>1</a:t>
            </a:fld>
            <a:endParaRPr lang="en-US"/>
          </a:p>
        </p:txBody>
      </p:sp>
      <p:sp>
        <p:nvSpPr>
          <p:cNvPr id="194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391290E8-E77B-C640-AB74-BFBF2B9F430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6362FC-BEF8-7F4F-A398-7477E9E0DCC5}" type="slidenum">
              <a:rPr lang="en-US" altLang="en-US"/>
              <a:pPr/>
              <a:t>23</a:t>
            </a:fld>
            <a:endParaRPr lang="en-US" altLang="en-US"/>
          </a:p>
        </p:txBody>
      </p:sp>
      <p:sp>
        <p:nvSpPr>
          <p:cNvPr id="1529858" name="Rectangle 2">
            <a:extLst>
              <a:ext uri="{FF2B5EF4-FFF2-40B4-BE49-F238E27FC236}">
                <a16:creationId xmlns:a16="http://schemas.microsoft.com/office/drawing/2014/main" id="{05FD9B30-5878-E448-B580-26A48D9D9D3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ln/>
        </p:spPr>
      </p:sp>
      <p:sp>
        <p:nvSpPr>
          <p:cNvPr id="1529859" name="Rectangle 3">
            <a:extLst>
              <a:ext uri="{FF2B5EF4-FFF2-40B4-BE49-F238E27FC236}">
                <a16:creationId xmlns:a16="http://schemas.microsoft.com/office/drawing/2014/main" id="{45EE1586-1644-0446-BE7A-E0D80E64FEA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74725" y="4559300"/>
            <a:ext cx="5365750" cy="4321175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84262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C5077C39-BDEE-1541-B437-E52A48ABDA9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C37348-AFA2-954B-8A52-EA906BEE7287}" type="slidenum">
              <a:rPr lang="en-US" altLang="en-US"/>
              <a:pPr/>
              <a:t>24</a:t>
            </a:fld>
            <a:endParaRPr lang="en-US" altLang="en-US"/>
          </a:p>
        </p:txBody>
      </p:sp>
      <p:sp>
        <p:nvSpPr>
          <p:cNvPr id="1531906" name="Rectangle 2">
            <a:extLst>
              <a:ext uri="{FF2B5EF4-FFF2-40B4-BE49-F238E27FC236}">
                <a16:creationId xmlns:a16="http://schemas.microsoft.com/office/drawing/2014/main" id="{E7E1F502-80A3-A14E-A0E2-833573F52DA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ln/>
        </p:spPr>
      </p:sp>
      <p:sp>
        <p:nvSpPr>
          <p:cNvPr id="1531907" name="Rectangle 3">
            <a:extLst>
              <a:ext uri="{FF2B5EF4-FFF2-40B4-BE49-F238E27FC236}">
                <a16:creationId xmlns:a16="http://schemas.microsoft.com/office/drawing/2014/main" id="{1EB049AB-4A21-F646-8BA7-1D3D543E768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74725" y="4559300"/>
            <a:ext cx="5365750" cy="4321175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69686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C5077C39-BDEE-1541-B437-E52A48ABDA9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C37348-AFA2-954B-8A52-EA906BEE7287}" type="slidenum">
              <a:rPr lang="en-US" altLang="en-US"/>
              <a:pPr/>
              <a:t>25</a:t>
            </a:fld>
            <a:endParaRPr lang="en-US" altLang="en-US"/>
          </a:p>
        </p:txBody>
      </p:sp>
      <p:sp>
        <p:nvSpPr>
          <p:cNvPr id="1531906" name="Rectangle 2">
            <a:extLst>
              <a:ext uri="{FF2B5EF4-FFF2-40B4-BE49-F238E27FC236}">
                <a16:creationId xmlns:a16="http://schemas.microsoft.com/office/drawing/2014/main" id="{E7E1F502-80A3-A14E-A0E2-833573F52DA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ln/>
        </p:spPr>
      </p:sp>
      <p:sp>
        <p:nvSpPr>
          <p:cNvPr id="1531907" name="Rectangle 3">
            <a:extLst>
              <a:ext uri="{FF2B5EF4-FFF2-40B4-BE49-F238E27FC236}">
                <a16:creationId xmlns:a16="http://schemas.microsoft.com/office/drawing/2014/main" id="{1EB049AB-4A21-F646-8BA7-1D3D543E768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74725" y="4559300"/>
            <a:ext cx="5365750" cy="4321175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7608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C5077C39-BDEE-1541-B437-E52A48ABDA9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C37348-AFA2-954B-8A52-EA906BEE7287}" type="slidenum">
              <a:rPr lang="en-US" altLang="en-US"/>
              <a:pPr/>
              <a:t>26</a:t>
            </a:fld>
            <a:endParaRPr lang="en-US" altLang="en-US"/>
          </a:p>
        </p:txBody>
      </p:sp>
      <p:sp>
        <p:nvSpPr>
          <p:cNvPr id="1531906" name="Rectangle 2">
            <a:extLst>
              <a:ext uri="{FF2B5EF4-FFF2-40B4-BE49-F238E27FC236}">
                <a16:creationId xmlns:a16="http://schemas.microsoft.com/office/drawing/2014/main" id="{E7E1F502-80A3-A14E-A0E2-833573F52DA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ln/>
        </p:spPr>
      </p:sp>
      <p:sp>
        <p:nvSpPr>
          <p:cNvPr id="1531907" name="Rectangle 3">
            <a:extLst>
              <a:ext uri="{FF2B5EF4-FFF2-40B4-BE49-F238E27FC236}">
                <a16:creationId xmlns:a16="http://schemas.microsoft.com/office/drawing/2014/main" id="{1EB049AB-4A21-F646-8BA7-1D3D543E768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74725" y="4559300"/>
            <a:ext cx="5365750" cy="4321175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4835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C5077C39-BDEE-1541-B437-E52A48ABDA9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C37348-AFA2-954B-8A52-EA906BEE7287}" type="slidenum">
              <a:rPr lang="en-US" altLang="en-US"/>
              <a:pPr/>
              <a:t>27</a:t>
            </a:fld>
            <a:endParaRPr lang="en-US" altLang="en-US"/>
          </a:p>
        </p:txBody>
      </p:sp>
      <p:sp>
        <p:nvSpPr>
          <p:cNvPr id="1531906" name="Rectangle 2">
            <a:extLst>
              <a:ext uri="{FF2B5EF4-FFF2-40B4-BE49-F238E27FC236}">
                <a16:creationId xmlns:a16="http://schemas.microsoft.com/office/drawing/2014/main" id="{E7E1F502-80A3-A14E-A0E2-833573F52DA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ln/>
        </p:spPr>
      </p:sp>
      <p:sp>
        <p:nvSpPr>
          <p:cNvPr id="1531907" name="Rectangle 3">
            <a:extLst>
              <a:ext uri="{FF2B5EF4-FFF2-40B4-BE49-F238E27FC236}">
                <a16:creationId xmlns:a16="http://schemas.microsoft.com/office/drawing/2014/main" id="{1EB049AB-4A21-F646-8BA7-1D3D543E768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74725" y="4559300"/>
            <a:ext cx="5365750" cy="4321175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69553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C5077C39-BDEE-1541-B437-E52A48ABDA9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C37348-AFA2-954B-8A52-EA906BEE7287}" type="slidenum">
              <a:rPr lang="en-US" altLang="en-US"/>
              <a:pPr/>
              <a:t>28</a:t>
            </a:fld>
            <a:endParaRPr lang="en-US" altLang="en-US"/>
          </a:p>
        </p:txBody>
      </p:sp>
      <p:sp>
        <p:nvSpPr>
          <p:cNvPr id="1531906" name="Rectangle 2">
            <a:extLst>
              <a:ext uri="{FF2B5EF4-FFF2-40B4-BE49-F238E27FC236}">
                <a16:creationId xmlns:a16="http://schemas.microsoft.com/office/drawing/2014/main" id="{E7E1F502-80A3-A14E-A0E2-833573F52DA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ln/>
        </p:spPr>
      </p:sp>
      <p:sp>
        <p:nvSpPr>
          <p:cNvPr id="1531907" name="Rectangle 3">
            <a:extLst>
              <a:ext uri="{FF2B5EF4-FFF2-40B4-BE49-F238E27FC236}">
                <a16:creationId xmlns:a16="http://schemas.microsoft.com/office/drawing/2014/main" id="{1EB049AB-4A21-F646-8BA7-1D3D543E768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74725" y="4559300"/>
            <a:ext cx="5365750" cy="4321175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41504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C5077C39-BDEE-1541-B437-E52A48ABDA9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C37348-AFA2-954B-8A52-EA906BEE7287}" type="slidenum">
              <a:rPr lang="en-US" altLang="en-US"/>
              <a:pPr/>
              <a:t>29</a:t>
            </a:fld>
            <a:endParaRPr lang="en-US" altLang="en-US"/>
          </a:p>
        </p:txBody>
      </p:sp>
      <p:sp>
        <p:nvSpPr>
          <p:cNvPr id="1531906" name="Rectangle 2">
            <a:extLst>
              <a:ext uri="{FF2B5EF4-FFF2-40B4-BE49-F238E27FC236}">
                <a16:creationId xmlns:a16="http://schemas.microsoft.com/office/drawing/2014/main" id="{E7E1F502-80A3-A14E-A0E2-833573F52DA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ln/>
        </p:spPr>
      </p:sp>
      <p:sp>
        <p:nvSpPr>
          <p:cNvPr id="1531907" name="Rectangle 3">
            <a:extLst>
              <a:ext uri="{FF2B5EF4-FFF2-40B4-BE49-F238E27FC236}">
                <a16:creationId xmlns:a16="http://schemas.microsoft.com/office/drawing/2014/main" id="{1EB049AB-4A21-F646-8BA7-1D3D543E768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74725" y="4559300"/>
            <a:ext cx="5365750" cy="4321175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30177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Rectangle 2">
            <a:extLst>
              <a:ext uri="{FF2B5EF4-FFF2-40B4-BE49-F238E27FC236}">
                <a16:creationId xmlns:a16="http://schemas.microsoft.com/office/drawing/2014/main" id="{5584CF4C-CF44-9E47-855F-82BF76B6FD8D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/>
              <a:t>C. Faloutsos</a:t>
            </a:r>
          </a:p>
        </p:txBody>
      </p:sp>
      <p:sp>
        <p:nvSpPr>
          <p:cNvPr id="108546" name="Rectangle 3">
            <a:extLst>
              <a:ext uri="{FF2B5EF4-FFF2-40B4-BE49-F238E27FC236}">
                <a16:creationId xmlns:a16="http://schemas.microsoft.com/office/drawing/2014/main" id="{D1751EF8-E29C-F44B-B36F-62F5D7AE1B45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/>
              <a:t>15-826</a:t>
            </a:r>
          </a:p>
        </p:txBody>
      </p:sp>
      <p:sp>
        <p:nvSpPr>
          <p:cNvPr id="108547" name="Rectangle 7">
            <a:extLst>
              <a:ext uri="{FF2B5EF4-FFF2-40B4-BE49-F238E27FC236}">
                <a16:creationId xmlns:a16="http://schemas.microsoft.com/office/drawing/2014/main" id="{5DD794CD-37FF-BA42-B2B7-D5A8BA0496A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369A7BAB-320B-4A48-BCE8-F74AAAD44BBD}" type="slidenum">
              <a:rPr lang="en-US" altLang="en-US" sz="1300"/>
              <a:pPr/>
              <a:t>30</a:t>
            </a:fld>
            <a:endParaRPr lang="en-US" altLang="en-US" sz="1300"/>
          </a:p>
        </p:txBody>
      </p:sp>
      <p:sp>
        <p:nvSpPr>
          <p:cNvPr id="108548" name="Rectangle 2">
            <a:extLst>
              <a:ext uri="{FF2B5EF4-FFF2-40B4-BE49-F238E27FC236}">
                <a16:creationId xmlns:a16="http://schemas.microsoft.com/office/drawing/2014/main" id="{C3C6FE87-614E-844E-9958-2B0ED3670B1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ln/>
        </p:spPr>
      </p:sp>
      <p:sp>
        <p:nvSpPr>
          <p:cNvPr id="108549" name="Rectangle 3">
            <a:extLst>
              <a:ext uri="{FF2B5EF4-FFF2-40B4-BE49-F238E27FC236}">
                <a16:creationId xmlns:a16="http://schemas.microsoft.com/office/drawing/2014/main" id="{2D48566B-E48B-5345-9694-E9FA40340B6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31838" y="4559300"/>
            <a:ext cx="5851525" cy="43211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651449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Rectangle 2">
            <a:extLst>
              <a:ext uri="{FF2B5EF4-FFF2-40B4-BE49-F238E27FC236}">
                <a16:creationId xmlns:a16="http://schemas.microsoft.com/office/drawing/2014/main" id="{A3F4CC4B-D8F3-C041-BA1A-D13358DCA72D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/>
              <a:t>C. Faloutsos</a:t>
            </a:r>
          </a:p>
        </p:txBody>
      </p:sp>
      <p:sp>
        <p:nvSpPr>
          <p:cNvPr id="110594" name="Rectangle 3">
            <a:extLst>
              <a:ext uri="{FF2B5EF4-FFF2-40B4-BE49-F238E27FC236}">
                <a16:creationId xmlns:a16="http://schemas.microsoft.com/office/drawing/2014/main" id="{6881EF99-FF8A-754F-BA3D-9F4CAB792D0A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/>
              <a:t>15-826</a:t>
            </a:r>
          </a:p>
        </p:txBody>
      </p:sp>
      <p:sp>
        <p:nvSpPr>
          <p:cNvPr id="110595" name="Rectangle 7">
            <a:extLst>
              <a:ext uri="{FF2B5EF4-FFF2-40B4-BE49-F238E27FC236}">
                <a16:creationId xmlns:a16="http://schemas.microsoft.com/office/drawing/2014/main" id="{66D9A5F3-AEE7-5C40-83A7-FA46BAB9BF4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883A3933-36AF-C448-AF76-90F6DB8DF162}" type="slidenum">
              <a:rPr lang="en-US" altLang="en-US" sz="1300"/>
              <a:pPr/>
              <a:t>31</a:t>
            </a:fld>
            <a:endParaRPr lang="en-US" altLang="en-US" sz="1300"/>
          </a:p>
        </p:txBody>
      </p:sp>
      <p:sp>
        <p:nvSpPr>
          <p:cNvPr id="110596" name="Rectangle 2">
            <a:extLst>
              <a:ext uri="{FF2B5EF4-FFF2-40B4-BE49-F238E27FC236}">
                <a16:creationId xmlns:a16="http://schemas.microsoft.com/office/drawing/2014/main" id="{4A93D195-7C23-9844-B945-95F4E24E902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ln/>
        </p:spPr>
      </p:sp>
      <p:sp>
        <p:nvSpPr>
          <p:cNvPr id="110597" name="Rectangle 3">
            <a:extLst>
              <a:ext uri="{FF2B5EF4-FFF2-40B4-BE49-F238E27FC236}">
                <a16:creationId xmlns:a16="http://schemas.microsoft.com/office/drawing/2014/main" id="{B7942DC1-A3A0-9E4E-B650-1FDA1239EFB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31838" y="4559300"/>
            <a:ext cx="5851525" cy="43211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>
                <a:latin typeface="Times New Roman" panose="02020603050405020304" pitchFamily="18" charset="0"/>
                <a:ea typeface="ＭＳ Ｐゴシック" panose="020B0600070205080204" pitchFamily="34" charset="-128"/>
              </a:rPr>
              <a:t>{\left[ \begin{array}{c}     1 \\     1 \\     \ldots \\     1 \\       \end{array}\right]}</a:t>
            </a:r>
          </a:p>
        </p:txBody>
      </p:sp>
    </p:spTree>
    <p:extLst>
      <p:ext uri="{BB962C8B-B14F-4D97-AF65-F5344CB8AC3E}">
        <p14:creationId xmlns:p14="http://schemas.microsoft.com/office/powerpoint/2010/main" val="346915350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Rectangle 2">
            <a:extLst>
              <a:ext uri="{FF2B5EF4-FFF2-40B4-BE49-F238E27FC236}">
                <a16:creationId xmlns:a16="http://schemas.microsoft.com/office/drawing/2014/main" id="{A3F4CC4B-D8F3-C041-BA1A-D13358DCA72D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/>
              <a:t>C. Faloutsos</a:t>
            </a:r>
          </a:p>
        </p:txBody>
      </p:sp>
      <p:sp>
        <p:nvSpPr>
          <p:cNvPr id="110594" name="Rectangle 3">
            <a:extLst>
              <a:ext uri="{FF2B5EF4-FFF2-40B4-BE49-F238E27FC236}">
                <a16:creationId xmlns:a16="http://schemas.microsoft.com/office/drawing/2014/main" id="{6881EF99-FF8A-754F-BA3D-9F4CAB792D0A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/>
              <a:t>15-826</a:t>
            </a:r>
          </a:p>
        </p:txBody>
      </p:sp>
      <p:sp>
        <p:nvSpPr>
          <p:cNvPr id="110595" name="Rectangle 7">
            <a:extLst>
              <a:ext uri="{FF2B5EF4-FFF2-40B4-BE49-F238E27FC236}">
                <a16:creationId xmlns:a16="http://schemas.microsoft.com/office/drawing/2014/main" id="{66D9A5F3-AEE7-5C40-83A7-FA46BAB9BF4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883A3933-36AF-C448-AF76-90F6DB8DF162}" type="slidenum">
              <a:rPr lang="en-US" altLang="en-US" sz="1300"/>
              <a:pPr/>
              <a:t>32</a:t>
            </a:fld>
            <a:endParaRPr lang="en-US" altLang="en-US" sz="1300"/>
          </a:p>
        </p:txBody>
      </p:sp>
      <p:sp>
        <p:nvSpPr>
          <p:cNvPr id="110596" name="Rectangle 2">
            <a:extLst>
              <a:ext uri="{FF2B5EF4-FFF2-40B4-BE49-F238E27FC236}">
                <a16:creationId xmlns:a16="http://schemas.microsoft.com/office/drawing/2014/main" id="{4A93D195-7C23-9844-B945-95F4E24E902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ln/>
        </p:spPr>
      </p:sp>
      <p:sp>
        <p:nvSpPr>
          <p:cNvPr id="110597" name="Rectangle 3">
            <a:extLst>
              <a:ext uri="{FF2B5EF4-FFF2-40B4-BE49-F238E27FC236}">
                <a16:creationId xmlns:a16="http://schemas.microsoft.com/office/drawing/2014/main" id="{B7942DC1-A3A0-9E4E-B650-1FDA1239EFB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31838" y="4559300"/>
            <a:ext cx="5851525" cy="43211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>
                <a:latin typeface="Times New Roman" panose="02020603050405020304" pitchFamily="18" charset="0"/>
                <a:ea typeface="ＭＳ Ｐゴシック" panose="020B0600070205080204" pitchFamily="34" charset="-128"/>
              </a:rPr>
              <a:t>{\left[ \begin{array}{c}     1 \\     1 \\     \ldots \\     1 \\       \end{array}\right]}</a:t>
            </a:r>
          </a:p>
        </p:txBody>
      </p:sp>
    </p:spTree>
    <p:extLst>
      <p:ext uri="{BB962C8B-B14F-4D97-AF65-F5344CB8AC3E}">
        <p14:creationId xmlns:p14="http://schemas.microsoft.com/office/powerpoint/2010/main" val="12082417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Faloutsos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7FAE81C-20DD-D146-AEB1-DC28910AACE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37190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Faloutsos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7FAE81C-20DD-D146-AEB1-DC28910AACE1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96867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Rectangle 2">
            <a:extLst>
              <a:ext uri="{FF2B5EF4-FFF2-40B4-BE49-F238E27FC236}">
                <a16:creationId xmlns:a16="http://schemas.microsoft.com/office/drawing/2014/main" id="{A3F4CC4B-D8F3-C041-BA1A-D13358DCA72D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/>
              <a:t>C. Faloutsos</a:t>
            </a:r>
          </a:p>
        </p:txBody>
      </p:sp>
      <p:sp>
        <p:nvSpPr>
          <p:cNvPr id="110594" name="Rectangle 3">
            <a:extLst>
              <a:ext uri="{FF2B5EF4-FFF2-40B4-BE49-F238E27FC236}">
                <a16:creationId xmlns:a16="http://schemas.microsoft.com/office/drawing/2014/main" id="{6881EF99-FF8A-754F-BA3D-9F4CAB792D0A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/>
              <a:t>15-826</a:t>
            </a:r>
          </a:p>
        </p:txBody>
      </p:sp>
      <p:sp>
        <p:nvSpPr>
          <p:cNvPr id="110595" name="Rectangle 7">
            <a:extLst>
              <a:ext uri="{FF2B5EF4-FFF2-40B4-BE49-F238E27FC236}">
                <a16:creationId xmlns:a16="http://schemas.microsoft.com/office/drawing/2014/main" id="{66D9A5F3-AEE7-5C40-83A7-FA46BAB9BF4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883A3933-36AF-C448-AF76-90F6DB8DF162}" type="slidenum">
              <a:rPr lang="en-US" altLang="en-US" sz="1300"/>
              <a:pPr/>
              <a:t>37</a:t>
            </a:fld>
            <a:endParaRPr lang="en-US" altLang="en-US" sz="1300"/>
          </a:p>
        </p:txBody>
      </p:sp>
      <p:sp>
        <p:nvSpPr>
          <p:cNvPr id="110596" name="Rectangle 2">
            <a:extLst>
              <a:ext uri="{FF2B5EF4-FFF2-40B4-BE49-F238E27FC236}">
                <a16:creationId xmlns:a16="http://schemas.microsoft.com/office/drawing/2014/main" id="{4A93D195-7C23-9844-B945-95F4E24E902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ln/>
        </p:spPr>
      </p:sp>
      <p:sp>
        <p:nvSpPr>
          <p:cNvPr id="110597" name="Rectangle 3">
            <a:extLst>
              <a:ext uri="{FF2B5EF4-FFF2-40B4-BE49-F238E27FC236}">
                <a16:creationId xmlns:a16="http://schemas.microsoft.com/office/drawing/2014/main" id="{B7942DC1-A3A0-9E4E-B650-1FDA1239EFB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31838" y="4559300"/>
            <a:ext cx="5851525" cy="43211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>
                <a:latin typeface="Times New Roman" panose="02020603050405020304" pitchFamily="18" charset="0"/>
                <a:ea typeface="ＭＳ Ｐゴシック" panose="020B0600070205080204" pitchFamily="34" charset="-128"/>
              </a:rPr>
              <a:t>{\left[ \begin{array}{c}     1 \\     1 \\     \ldots \\     1 \\       \end{array}\right]}</a:t>
            </a:r>
          </a:p>
        </p:txBody>
      </p:sp>
    </p:spTree>
    <p:extLst>
      <p:ext uri="{BB962C8B-B14F-4D97-AF65-F5344CB8AC3E}">
        <p14:creationId xmlns:p14="http://schemas.microsoft.com/office/powerpoint/2010/main" val="51290896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Rectangle 2">
            <a:extLst>
              <a:ext uri="{FF2B5EF4-FFF2-40B4-BE49-F238E27FC236}">
                <a16:creationId xmlns:a16="http://schemas.microsoft.com/office/drawing/2014/main" id="{A3F4CC4B-D8F3-C041-BA1A-D13358DCA72D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/>
              <a:t>C. Faloutsos</a:t>
            </a:r>
          </a:p>
        </p:txBody>
      </p:sp>
      <p:sp>
        <p:nvSpPr>
          <p:cNvPr id="110594" name="Rectangle 3">
            <a:extLst>
              <a:ext uri="{FF2B5EF4-FFF2-40B4-BE49-F238E27FC236}">
                <a16:creationId xmlns:a16="http://schemas.microsoft.com/office/drawing/2014/main" id="{6881EF99-FF8A-754F-BA3D-9F4CAB792D0A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/>
              <a:t>15-826</a:t>
            </a:r>
          </a:p>
        </p:txBody>
      </p:sp>
      <p:sp>
        <p:nvSpPr>
          <p:cNvPr id="110595" name="Rectangle 7">
            <a:extLst>
              <a:ext uri="{FF2B5EF4-FFF2-40B4-BE49-F238E27FC236}">
                <a16:creationId xmlns:a16="http://schemas.microsoft.com/office/drawing/2014/main" id="{66D9A5F3-AEE7-5C40-83A7-FA46BAB9BF4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883A3933-36AF-C448-AF76-90F6DB8DF162}" type="slidenum">
              <a:rPr lang="en-US" altLang="en-US" sz="1300"/>
              <a:pPr/>
              <a:t>38</a:t>
            </a:fld>
            <a:endParaRPr lang="en-US" altLang="en-US" sz="1300"/>
          </a:p>
        </p:txBody>
      </p:sp>
      <p:sp>
        <p:nvSpPr>
          <p:cNvPr id="110596" name="Rectangle 2">
            <a:extLst>
              <a:ext uri="{FF2B5EF4-FFF2-40B4-BE49-F238E27FC236}">
                <a16:creationId xmlns:a16="http://schemas.microsoft.com/office/drawing/2014/main" id="{4A93D195-7C23-9844-B945-95F4E24E902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ln/>
        </p:spPr>
      </p:sp>
      <p:sp>
        <p:nvSpPr>
          <p:cNvPr id="110597" name="Rectangle 3">
            <a:extLst>
              <a:ext uri="{FF2B5EF4-FFF2-40B4-BE49-F238E27FC236}">
                <a16:creationId xmlns:a16="http://schemas.microsoft.com/office/drawing/2014/main" id="{B7942DC1-A3A0-9E4E-B650-1FDA1239EFB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31838" y="4559300"/>
            <a:ext cx="5851525" cy="43211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>
                <a:latin typeface="Times New Roman" panose="02020603050405020304" pitchFamily="18" charset="0"/>
                <a:ea typeface="ＭＳ Ｐゴシック" panose="020B0600070205080204" pitchFamily="34" charset="-128"/>
              </a:rPr>
              <a:t>{\left[ \begin{array}{c}     1 \\     1 \\     \ldots \\     1 \\       \end{array}\right]}</a:t>
            </a:r>
          </a:p>
        </p:txBody>
      </p:sp>
    </p:spTree>
    <p:extLst>
      <p:ext uri="{BB962C8B-B14F-4D97-AF65-F5344CB8AC3E}">
        <p14:creationId xmlns:p14="http://schemas.microsoft.com/office/powerpoint/2010/main" val="127281028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Rectangle 2">
            <a:extLst>
              <a:ext uri="{FF2B5EF4-FFF2-40B4-BE49-F238E27FC236}">
                <a16:creationId xmlns:a16="http://schemas.microsoft.com/office/drawing/2014/main" id="{A3F4CC4B-D8F3-C041-BA1A-D13358DCA72D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/>
              <a:t>C. Faloutsos</a:t>
            </a:r>
          </a:p>
        </p:txBody>
      </p:sp>
      <p:sp>
        <p:nvSpPr>
          <p:cNvPr id="110594" name="Rectangle 3">
            <a:extLst>
              <a:ext uri="{FF2B5EF4-FFF2-40B4-BE49-F238E27FC236}">
                <a16:creationId xmlns:a16="http://schemas.microsoft.com/office/drawing/2014/main" id="{6881EF99-FF8A-754F-BA3D-9F4CAB792D0A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/>
              <a:t>15-826</a:t>
            </a:r>
          </a:p>
        </p:txBody>
      </p:sp>
      <p:sp>
        <p:nvSpPr>
          <p:cNvPr id="110595" name="Rectangle 7">
            <a:extLst>
              <a:ext uri="{FF2B5EF4-FFF2-40B4-BE49-F238E27FC236}">
                <a16:creationId xmlns:a16="http://schemas.microsoft.com/office/drawing/2014/main" id="{66D9A5F3-AEE7-5C40-83A7-FA46BAB9BF4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883A3933-36AF-C448-AF76-90F6DB8DF162}" type="slidenum">
              <a:rPr lang="en-US" altLang="en-US" sz="1300"/>
              <a:pPr/>
              <a:t>39</a:t>
            </a:fld>
            <a:endParaRPr lang="en-US" altLang="en-US" sz="1300"/>
          </a:p>
        </p:txBody>
      </p:sp>
      <p:sp>
        <p:nvSpPr>
          <p:cNvPr id="110596" name="Rectangle 2">
            <a:extLst>
              <a:ext uri="{FF2B5EF4-FFF2-40B4-BE49-F238E27FC236}">
                <a16:creationId xmlns:a16="http://schemas.microsoft.com/office/drawing/2014/main" id="{4A93D195-7C23-9844-B945-95F4E24E902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ln/>
        </p:spPr>
      </p:sp>
      <p:sp>
        <p:nvSpPr>
          <p:cNvPr id="110597" name="Rectangle 3">
            <a:extLst>
              <a:ext uri="{FF2B5EF4-FFF2-40B4-BE49-F238E27FC236}">
                <a16:creationId xmlns:a16="http://schemas.microsoft.com/office/drawing/2014/main" id="{B7942DC1-A3A0-9E4E-B650-1FDA1239EFB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31838" y="4559300"/>
            <a:ext cx="5851525" cy="43211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>
                <a:latin typeface="Times New Roman" panose="02020603050405020304" pitchFamily="18" charset="0"/>
                <a:ea typeface="ＭＳ Ｐゴシック" panose="020B0600070205080204" pitchFamily="34" charset="-128"/>
              </a:rPr>
              <a:t>{\left[ \begin{array}{c}     1 \\     1 \\     \ldots \\     1 \\       \end{array}\right]}</a:t>
            </a:r>
          </a:p>
        </p:txBody>
      </p:sp>
    </p:spTree>
    <p:extLst>
      <p:ext uri="{BB962C8B-B14F-4D97-AF65-F5344CB8AC3E}">
        <p14:creationId xmlns:p14="http://schemas.microsoft.com/office/powerpoint/2010/main" val="134792026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Rectangle 2">
            <a:extLst>
              <a:ext uri="{FF2B5EF4-FFF2-40B4-BE49-F238E27FC236}">
                <a16:creationId xmlns:a16="http://schemas.microsoft.com/office/drawing/2014/main" id="{A3F4CC4B-D8F3-C041-BA1A-D13358DCA72D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/>
              <a:t>C. Faloutsos</a:t>
            </a:r>
          </a:p>
        </p:txBody>
      </p:sp>
      <p:sp>
        <p:nvSpPr>
          <p:cNvPr id="110594" name="Rectangle 3">
            <a:extLst>
              <a:ext uri="{FF2B5EF4-FFF2-40B4-BE49-F238E27FC236}">
                <a16:creationId xmlns:a16="http://schemas.microsoft.com/office/drawing/2014/main" id="{6881EF99-FF8A-754F-BA3D-9F4CAB792D0A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/>
              <a:t>15-826</a:t>
            </a:r>
          </a:p>
        </p:txBody>
      </p:sp>
      <p:sp>
        <p:nvSpPr>
          <p:cNvPr id="110595" name="Rectangle 7">
            <a:extLst>
              <a:ext uri="{FF2B5EF4-FFF2-40B4-BE49-F238E27FC236}">
                <a16:creationId xmlns:a16="http://schemas.microsoft.com/office/drawing/2014/main" id="{66D9A5F3-AEE7-5C40-83A7-FA46BAB9BF4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883A3933-36AF-C448-AF76-90F6DB8DF162}" type="slidenum">
              <a:rPr lang="en-US" altLang="en-US" sz="1300"/>
              <a:pPr/>
              <a:t>40</a:t>
            </a:fld>
            <a:endParaRPr lang="en-US" altLang="en-US" sz="1300"/>
          </a:p>
        </p:txBody>
      </p:sp>
      <p:sp>
        <p:nvSpPr>
          <p:cNvPr id="110596" name="Rectangle 2">
            <a:extLst>
              <a:ext uri="{FF2B5EF4-FFF2-40B4-BE49-F238E27FC236}">
                <a16:creationId xmlns:a16="http://schemas.microsoft.com/office/drawing/2014/main" id="{4A93D195-7C23-9844-B945-95F4E24E902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ln/>
        </p:spPr>
      </p:sp>
      <p:sp>
        <p:nvSpPr>
          <p:cNvPr id="110597" name="Rectangle 3">
            <a:extLst>
              <a:ext uri="{FF2B5EF4-FFF2-40B4-BE49-F238E27FC236}">
                <a16:creationId xmlns:a16="http://schemas.microsoft.com/office/drawing/2014/main" id="{B7942DC1-A3A0-9E4E-B650-1FDA1239EFB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31838" y="4559300"/>
            <a:ext cx="5851525" cy="43211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>
                <a:latin typeface="Times New Roman" panose="02020603050405020304" pitchFamily="18" charset="0"/>
                <a:ea typeface="ＭＳ Ｐゴシック" panose="020B0600070205080204" pitchFamily="34" charset="-128"/>
              </a:rPr>
              <a:t>{\left[ \begin{array}{c}     1 \\     1 \\     \ldots \\     1 \\       \end{array}\right]}</a:t>
            </a:r>
          </a:p>
        </p:txBody>
      </p:sp>
    </p:spTree>
    <p:extLst>
      <p:ext uri="{BB962C8B-B14F-4D97-AF65-F5344CB8AC3E}">
        <p14:creationId xmlns:p14="http://schemas.microsoft.com/office/powerpoint/2010/main" val="128441164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Rectangle 2">
            <a:extLst>
              <a:ext uri="{FF2B5EF4-FFF2-40B4-BE49-F238E27FC236}">
                <a16:creationId xmlns:a16="http://schemas.microsoft.com/office/drawing/2014/main" id="{A3F4CC4B-D8F3-C041-BA1A-D13358DCA72D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/>
              <a:t>C. Faloutsos</a:t>
            </a:r>
          </a:p>
        </p:txBody>
      </p:sp>
      <p:sp>
        <p:nvSpPr>
          <p:cNvPr id="110594" name="Rectangle 3">
            <a:extLst>
              <a:ext uri="{FF2B5EF4-FFF2-40B4-BE49-F238E27FC236}">
                <a16:creationId xmlns:a16="http://schemas.microsoft.com/office/drawing/2014/main" id="{6881EF99-FF8A-754F-BA3D-9F4CAB792D0A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/>
              <a:t>15-826</a:t>
            </a:r>
          </a:p>
        </p:txBody>
      </p:sp>
      <p:sp>
        <p:nvSpPr>
          <p:cNvPr id="110595" name="Rectangle 7">
            <a:extLst>
              <a:ext uri="{FF2B5EF4-FFF2-40B4-BE49-F238E27FC236}">
                <a16:creationId xmlns:a16="http://schemas.microsoft.com/office/drawing/2014/main" id="{66D9A5F3-AEE7-5C40-83A7-FA46BAB9BF4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883A3933-36AF-C448-AF76-90F6DB8DF162}" type="slidenum">
              <a:rPr lang="en-US" altLang="en-US" sz="1300"/>
              <a:pPr/>
              <a:t>41</a:t>
            </a:fld>
            <a:endParaRPr lang="en-US" altLang="en-US" sz="1300"/>
          </a:p>
        </p:txBody>
      </p:sp>
      <p:sp>
        <p:nvSpPr>
          <p:cNvPr id="110596" name="Rectangle 2">
            <a:extLst>
              <a:ext uri="{FF2B5EF4-FFF2-40B4-BE49-F238E27FC236}">
                <a16:creationId xmlns:a16="http://schemas.microsoft.com/office/drawing/2014/main" id="{4A93D195-7C23-9844-B945-95F4E24E902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ln/>
        </p:spPr>
      </p:sp>
      <p:sp>
        <p:nvSpPr>
          <p:cNvPr id="110597" name="Rectangle 3">
            <a:extLst>
              <a:ext uri="{FF2B5EF4-FFF2-40B4-BE49-F238E27FC236}">
                <a16:creationId xmlns:a16="http://schemas.microsoft.com/office/drawing/2014/main" id="{B7942DC1-A3A0-9E4E-B650-1FDA1239EFB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31838" y="4559300"/>
            <a:ext cx="5851525" cy="43211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>
                <a:latin typeface="Times New Roman" panose="02020603050405020304" pitchFamily="18" charset="0"/>
                <a:ea typeface="ＭＳ Ｐゴシック" panose="020B0600070205080204" pitchFamily="34" charset="-128"/>
              </a:rPr>
              <a:t>{\left[ \begin{array}{c}     1 \\     1 \\     \ldots \\     1 \\       \end{array}\right]}</a:t>
            </a:r>
          </a:p>
        </p:txBody>
      </p:sp>
    </p:spTree>
    <p:extLst>
      <p:ext uri="{BB962C8B-B14F-4D97-AF65-F5344CB8AC3E}">
        <p14:creationId xmlns:p14="http://schemas.microsoft.com/office/powerpoint/2010/main" val="128062348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Rectangle 2">
            <a:extLst>
              <a:ext uri="{FF2B5EF4-FFF2-40B4-BE49-F238E27FC236}">
                <a16:creationId xmlns:a16="http://schemas.microsoft.com/office/drawing/2014/main" id="{A3F4CC4B-D8F3-C041-BA1A-D13358DCA72D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/>
              <a:t>C. Faloutsos</a:t>
            </a:r>
          </a:p>
        </p:txBody>
      </p:sp>
      <p:sp>
        <p:nvSpPr>
          <p:cNvPr id="110594" name="Rectangle 3">
            <a:extLst>
              <a:ext uri="{FF2B5EF4-FFF2-40B4-BE49-F238E27FC236}">
                <a16:creationId xmlns:a16="http://schemas.microsoft.com/office/drawing/2014/main" id="{6881EF99-FF8A-754F-BA3D-9F4CAB792D0A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/>
              <a:t>15-826</a:t>
            </a:r>
          </a:p>
        </p:txBody>
      </p:sp>
      <p:sp>
        <p:nvSpPr>
          <p:cNvPr id="110595" name="Rectangle 7">
            <a:extLst>
              <a:ext uri="{FF2B5EF4-FFF2-40B4-BE49-F238E27FC236}">
                <a16:creationId xmlns:a16="http://schemas.microsoft.com/office/drawing/2014/main" id="{66D9A5F3-AEE7-5C40-83A7-FA46BAB9BF4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883A3933-36AF-C448-AF76-90F6DB8DF162}" type="slidenum">
              <a:rPr lang="en-US" altLang="en-US" sz="1300"/>
              <a:pPr/>
              <a:t>42</a:t>
            </a:fld>
            <a:endParaRPr lang="en-US" altLang="en-US" sz="1300"/>
          </a:p>
        </p:txBody>
      </p:sp>
      <p:sp>
        <p:nvSpPr>
          <p:cNvPr id="110596" name="Rectangle 2">
            <a:extLst>
              <a:ext uri="{FF2B5EF4-FFF2-40B4-BE49-F238E27FC236}">
                <a16:creationId xmlns:a16="http://schemas.microsoft.com/office/drawing/2014/main" id="{4A93D195-7C23-9844-B945-95F4E24E902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ln/>
        </p:spPr>
      </p:sp>
      <p:sp>
        <p:nvSpPr>
          <p:cNvPr id="110597" name="Rectangle 3">
            <a:extLst>
              <a:ext uri="{FF2B5EF4-FFF2-40B4-BE49-F238E27FC236}">
                <a16:creationId xmlns:a16="http://schemas.microsoft.com/office/drawing/2014/main" id="{B7942DC1-A3A0-9E4E-B650-1FDA1239EFB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31838" y="4559300"/>
            <a:ext cx="5851525" cy="43211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>
                <a:latin typeface="Times New Roman" panose="02020603050405020304" pitchFamily="18" charset="0"/>
                <a:ea typeface="ＭＳ Ｐゴシック" panose="020B0600070205080204" pitchFamily="34" charset="-128"/>
              </a:rPr>
              <a:t>{\left[ \begin{array}{c}     1 \\     1 \\     \ldots \\     1 \\       \end{array}\right]}</a:t>
            </a:r>
          </a:p>
        </p:txBody>
      </p:sp>
    </p:spTree>
    <p:extLst>
      <p:ext uri="{BB962C8B-B14F-4D97-AF65-F5344CB8AC3E}">
        <p14:creationId xmlns:p14="http://schemas.microsoft.com/office/powerpoint/2010/main" val="281254336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Rectangle 2">
            <a:extLst>
              <a:ext uri="{FF2B5EF4-FFF2-40B4-BE49-F238E27FC236}">
                <a16:creationId xmlns:a16="http://schemas.microsoft.com/office/drawing/2014/main" id="{A3F4CC4B-D8F3-C041-BA1A-D13358DCA72D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/>
              <a:t>C. Faloutsos</a:t>
            </a:r>
          </a:p>
        </p:txBody>
      </p:sp>
      <p:sp>
        <p:nvSpPr>
          <p:cNvPr id="110594" name="Rectangle 3">
            <a:extLst>
              <a:ext uri="{FF2B5EF4-FFF2-40B4-BE49-F238E27FC236}">
                <a16:creationId xmlns:a16="http://schemas.microsoft.com/office/drawing/2014/main" id="{6881EF99-FF8A-754F-BA3D-9F4CAB792D0A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/>
              <a:t>15-826</a:t>
            </a:r>
          </a:p>
        </p:txBody>
      </p:sp>
      <p:sp>
        <p:nvSpPr>
          <p:cNvPr id="110595" name="Rectangle 7">
            <a:extLst>
              <a:ext uri="{FF2B5EF4-FFF2-40B4-BE49-F238E27FC236}">
                <a16:creationId xmlns:a16="http://schemas.microsoft.com/office/drawing/2014/main" id="{66D9A5F3-AEE7-5C40-83A7-FA46BAB9BF4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883A3933-36AF-C448-AF76-90F6DB8DF162}" type="slidenum">
              <a:rPr lang="en-US" altLang="en-US" sz="1300"/>
              <a:pPr/>
              <a:t>43</a:t>
            </a:fld>
            <a:endParaRPr lang="en-US" altLang="en-US" sz="1300"/>
          </a:p>
        </p:txBody>
      </p:sp>
      <p:sp>
        <p:nvSpPr>
          <p:cNvPr id="110596" name="Rectangle 2">
            <a:extLst>
              <a:ext uri="{FF2B5EF4-FFF2-40B4-BE49-F238E27FC236}">
                <a16:creationId xmlns:a16="http://schemas.microsoft.com/office/drawing/2014/main" id="{4A93D195-7C23-9844-B945-95F4E24E902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ln/>
        </p:spPr>
      </p:sp>
      <p:sp>
        <p:nvSpPr>
          <p:cNvPr id="110597" name="Rectangle 3">
            <a:extLst>
              <a:ext uri="{FF2B5EF4-FFF2-40B4-BE49-F238E27FC236}">
                <a16:creationId xmlns:a16="http://schemas.microsoft.com/office/drawing/2014/main" id="{B7942DC1-A3A0-9E4E-B650-1FDA1239EFB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31838" y="4559300"/>
            <a:ext cx="5851525" cy="43211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>
                <a:latin typeface="Times New Roman" panose="02020603050405020304" pitchFamily="18" charset="0"/>
                <a:ea typeface="ＭＳ Ｐゴシック" panose="020B0600070205080204" pitchFamily="34" charset="-128"/>
              </a:rPr>
              <a:t>{\left[ \begin{array}{c}     1 \\     1 \\     \ldots \\     1 \\       \end{array}\right]}</a:t>
            </a:r>
          </a:p>
        </p:txBody>
      </p:sp>
    </p:spTree>
    <p:extLst>
      <p:ext uri="{BB962C8B-B14F-4D97-AF65-F5344CB8AC3E}">
        <p14:creationId xmlns:p14="http://schemas.microsoft.com/office/powerpoint/2010/main" val="172268198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Faloutsos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7FAE81C-20DD-D146-AEB1-DC28910AACE1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37230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Rectangle 2">
            <a:extLst>
              <a:ext uri="{FF2B5EF4-FFF2-40B4-BE49-F238E27FC236}">
                <a16:creationId xmlns:a16="http://schemas.microsoft.com/office/drawing/2014/main" id="{A3F4CC4B-D8F3-C041-BA1A-D13358DCA72D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/>
              <a:t>C. Faloutsos</a:t>
            </a:r>
          </a:p>
        </p:txBody>
      </p:sp>
      <p:sp>
        <p:nvSpPr>
          <p:cNvPr id="110594" name="Rectangle 3">
            <a:extLst>
              <a:ext uri="{FF2B5EF4-FFF2-40B4-BE49-F238E27FC236}">
                <a16:creationId xmlns:a16="http://schemas.microsoft.com/office/drawing/2014/main" id="{6881EF99-FF8A-754F-BA3D-9F4CAB792D0A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/>
              <a:t>15-826</a:t>
            </a:r>
          </a:p>
        </p:txBody>
      </p:sp>
      <p:sp>
        <p:nvSpPr>
          <p:cNvPr id="110595" name="Rectangle 7">
            <a:extLst>
              <a:ext uri="{FF2B5EF4-FFF2-40B4-BE49-F238E27FC236}">
                <a16:creationId xmlns:a16="http://schemas.microsoft.com/office/drawing/2014/main" id="{66D9A5F3-AEE7-5C40-83A7-FA46BAB9BF4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883A3933-36AF-C448-AF76-90F6DB8DF162}" type="slidenum">
              <a:rPr lang="en-US" altLang="en-US" sz="1300"/>
              <a:pPr/>
              <a:t>45</a:t>
            </a:fld>
            <a:endParaRPr lang="en-US" altLang="en-US" sz="1300"/>
          </a:p>
        </p:txBody>
      </p:sp>
      <p:sp>
        <p:nvSpPr>
          <p:cNvPr id="110596" name="Rectangle 2">
            <a:extLst>
              <a:ext uri="{FF2B5EF4-FFF2-40B4-BE49-F238E27FC236}">
                <a16:creationId xmlns:a16="http://schemas.microsoft.com/office/drawing/2014/main" id="{4A93D195-7C23-9844-B945-95F4E24E902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ln/>
        </p:spPr>
      </p:sp>
      <p:sp>
        <p:nvSpPr>
          <p:cNvPr id="110597" name="Rectangle 3">
            <a:extLst>
              <a:ext uri="{FF2B5EF4-FFF2-40B4-BE49-F238E27FC236}">
                <a16:creationId xmlns:a16="http://schemas.microsoft.com/office/drawing/2014/main" id="{B7942DC1-A3A0-9E4E-B650-1FDA1239EFB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31838" y="4559300"/>
            <a:ext cx="5851525" cy="43211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>
                <a:latin typeface="Times New Roman" panose="02020603050405020304" pitchFamily="18" charset="0"/>
                <a:ea typeface="ＭＳ Ｐゴシック" panose="020B0600070205080204" pitchFamily="34" charset="-128"/>
              </a:rPr>
              <a:t>{\left[ \begin{array}{c}     1 \\     1 \\     \ldots \\     1 \\       \end{array}\right]}</a:t>
            </a:r>
          </a:p>
        </p:txBody>
      </p:sp>
    </p:spTree>
    <p:extLst>
      <p:ext uri="{BB962C8B-B14F-4D97-AF65-F5344CB8AC3E}">
        <p14:creationId xmlns:p14="http://schemas.microsoft.com/office/powerpoint/2010/main" val="33651725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Faloutsos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7FAE81C-20DD-D146-AEB1-DC28910AACE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03397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Rectangle 2">
            <a:extLst>
              <a:ext uri="{FF2B5EF4-FFF2-40B4-BE49-F238E27FC236}">
                <a16:creationId xmlns:a16="http://schemas.microsoft.com/office/drawing/2014/main" id="{A3F4CC4B-D8F3-C041-BA1A-D13358DCA72D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/>
              <a:t>C. Faloutsos</a:t>
            </a:r>
          </a:p>
        </p:txBody>
      </p:sp>
      <p:sp>
        <p:nvSpPr>
          <p:cNvPr id="110594" name="Rectangle 3">
            <a:extLst>
              <a:ext uri="{FF2B5EF4-FFF2-40B4-BE49-F238E27FC236}">
                <a16:creationId xmlns:a16="http://schemas.microsoft.com/office/drawing/2014/main" id="{6881EF99-FF8A-754F-BA3D-9F4CAB792D0A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300"/>
              <a:t>15-826</a:t>
            </a:r>
          </a:p>
        </p:txBody>
      </p:sp>
      <p:sp>
        <p:nvSpPr>
          <p:cNvPr id="110595" name="Rectangle 7">
            <a:extLst>
              <a:ext uri="{FF2B5EF4-FFF2-40B4-BE49-F238E27FC236}">
                <a16:creationId xmlns:a16="http://schemas.microsoft.com/office/drawing/2014/main" id="{66D9A5F3-AEE7-5C40-83A7-FA46BAB9BF4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66788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defTabSz="9667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883A3933-36AF-C448-AF76-90F6DB8DF162}" type="slidenum">
              <a:rPr lang="en-US" altLang="en-US" sz="1300"/>
              <a:pPr/>
              <a:t>47</a:t>
            </a:fld>
            <a:endParaRPr lang="en-US" altLang="en-US" sz="1300"/>
          </a:p>
        </p:txBody>
      </p:sp>
      <p:sp>
        <p:nvSpPr>
          <p:cNvPr id="110596" name="Rectangle 2">
            <a:extLst>
              <a:ext uri="{FF2B5EF4-FFF2-40B4-BE49-F238E27FC236}">
                <a16:creationId xmlns:a16="http://schemas.microsoft.com/office/drawing/2014/main" id="{4A93D195-7C23-9844-B945-95F4E24E902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ln/>
        </p:spPr>
      </p:sp>
      <p:sp>
        <p:nvSpPr>
          <p:cNvPr id="110597" name="Rectangle 3">
            <a:extLst>
              <a:ext uri="{FF2B5EF4-FFF2-40B4-BE49-F238E27FC236}">
                <a16:creationId xmlns:a16="http://schemas.microsoft.com/office/drawing/2014/main" id="{B7942DC1-A3A0-9E4E-B650-1FDA1239EFB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31838" y="4559300"/>
            <a:ext cx="5851525" cy="43211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>
                <a:latin typeface="Times New Roman" panose="02020603050405020304" pitchFamily="18" charset="0"/>
                <a:ea typeface="ＭＳ Ｐゴシック" panose="020B0600070205080204" pitchFamily="34" charset="-128"/>
              </a:rPr>
              <a:t>{\left[ \begin{array}{c}     1 \\     1 \\     \ldots \\     1 \\       \end{array}\right]}</a:t>
            </a:r>
          </a:p>
        </p:txBody>
      </p:sp>
    </p:spTree>
    <p:extLst>
      <p:ext uri="{BB962C8B-B14F-4D97-AF65-F5344CB8AC3E}">
        <p14:creationId xmlns:p14="http://schemas.microsoft.com/office/powerpoint/2010/main" val="243300329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C5077C39-BDEE-1541-B437-E52A48ABDA9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C37348-AFA2-954B-8A52-EA906BEE7287}" type="slidenum">
              <a:rPr lang="en-US" altLang="en-US"/>
              <a:pPr/>
              <a:t>48</a:t>
            </a:fld>
            <a:endParaRPr lang="en-US" altLang="en-US"/>
          </a:p>
        </p:txBody>
      </p:sp>
      <p:sp>
        <p:nvSpPr>
          <p:cNvPr id="1531906" name="Rectangle 2">
            <a:extLst>
              <a:ext uri="{FF2B5EF4-FFF2-40B4-BE49-F238E27FC236}">
                <a16:creationId xmlns:a16="http://schemas.microsoft.com/office/drawing/2014/main" id="{E7E1F502-80A3-A14E-A0E2-833573F52DA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ln/>
        </p:spPr>
      </p:sp>
      <p:sp>
        <p:nvSpPr>
          <p:cNvPr id="1531907" name="Rectangle 3">
            <a:extLst>
              <a:ext uri="{FF2B5EF4-FFF2-40B4-BE49-F238E27FC236}">
                <a16:creationId xmlns:a16="http://schemas.microsoft.com/office/drawing/2014/main" id="{1EB049AB-4A21-F646-8BA7-1D3D543E768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74725" y="4559300"/>
            <a:ext cx="5365750" cy="4321175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465551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C5077C39-BDEE-1541-B437-E52A48ABDA9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C37348-AFA2-954B-8A52-EA906BEE7287}" type="slidenum">
              <a:rPr lang="en-US" altLang="en-US"/>
              <a:pPr/>
              <a:t>49</a:t>
            </a:fld>
            <a:endParaRPr lang="en-US" altLang="en-US"/>
          </a:p>
        </p:txBody>
      </p:sp>
      <p:sp>
        <p:nvSpPr>
          <p:cNvPr id="1531906" name="Rectangle 2">
            <a:extLst>
              <a:ext uri="{FF2B5EF4-FFF2-40B4-BE49-F238E27FC236}">
                <a16:creationId xmlns:a16="http://schemas.microsoft.com/office/drawing/2014/main" id="{E7E1F502-80A3-A14E-A0E2-833573F52DA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ln/>
        </p:spPr>
      </p:sp>
      <p:sp>
        <p:nvSpPr>
          <p:cNvPr id="1531907" name="Rectangle 3">
            <a:extLst>
              <a:ext uri="{FF2B5EF4-FFF2-40B4-BE49-F238E27FC236}">
                <a16:creationId xmlns:a16="http://schemas.microsoft.com/office/drawing/2014/main" id="{1EB049AB-4A21-F646-8BA7-1D3D543E768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74725" y="4559300"/>
            <a:ext cx="5365750" cy="4321175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726653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C5077C39-BDEE-1541-B437-E52A48ABDA9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C37348-AFA2-954B-8A52-EA906BEE7287}" type="slidenum">
              <a:rPr lang="en-US" altLang="en-US"/>
              <a:pPr/>
              <a:t>50</a:t>
            </a:fld>
            <a:endParaRPr lang="en-US" altLang="en-US"/>
          </a:p>
        </p:txBody>
      </p:sp>
      <p:sp>
        <p:nvSpPr>
          <p:cNvPr id="1531906" name="Rectangle 2">
            <a:extLst>
              <a:ext uri="{FF2B5EF4-FFF2-40B4-BE49-F238E27FC236}">
                <a16:creationId xmlns:a16="http://schemas.microsoft.com/office/drawing/2014/main" id="{E7E1F502-80A3-A14E-A0E2-833573F52DA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ln/>
        </p:spPr>
      </p:sp>
      <p:sp>
        <p:nvSpPr>
          <p:cNvPr id="1531907" name="Rectangle 3">
            <a:extLst>
              <a:ext uri="{FF2B5EF4-FFF2-40B4-BE49-F238E27FC236}">
                <a16:creationId xmlns:a16="http://schemas.microsoft.com/office/drawing/2014/main" id="{1EB049AB-4A21-F646-8BA7-1D3D543E768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74725" y="4559300"/>
            <a:ext cx="5365750" cy="4321175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199732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C5077C39-BDEE-1541-B437-E52A48ABDA9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C37348-AFA2-954B-8A52-EA906BEE7287}" type="slidenum">
              <a:rPr lang="en-US" altLang="en-US"/>
              <a:pPr/>
              <a:t>51</a:t>
            </a:fld>
            <a:endParaRPr lang="en-US" altLang="en-US"/>
          </a:p>
        </p:txBody>
      </p:sp>
      <p:sp>
        <p:nvSpPr>
          <p:cNvPr id="1531906" name="Rectangle 2">
            <a:extLst>
              <a:ext uri="{FF2B5EF4-FFF2-40B4-BE49-F238E27FC236}">
                <a16:creationId xmlns:a16="http://schemas.microsoft.com/office/drawing/2014/main" id="{E7E1F502-80A3-A14E-A0E2-833573F52DA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ln/>
        </p:spPr>
      </p:sp>
      <p:sp>
        <p:nvSpPr>
          <p:cNvPr id="1531907" name="Rectangle 3">
            <a:extLst>
              <a:ext uri="{FF2B5EF4-FFF2-40B4-BE49-F238E27FC236}">
                <a16:creationId xmlns:a16="http://schemas.microsoft.com/office/drawing/2014/main" id="{1EB049AB-4A21-F646-8BA7-1D3D543E768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74725" y="4559300"/>
            <a:ext cx="5365750" cy="4321175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853811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C5077C39-BDEE-1541-B437-E52A48ABDA9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C37348-AFA2-954B-8A52-EA906BEE7287}" type="slidenum">
              <a:rPr lang="en-US" altLang="en-US"/>
              <a:pPr/>
              <a:t>52</a:t>
            </a:fld>
            <a:endParaRPr lang="en-US" altLang="en-US"/>
          </a:p>
        </p:txBody>
      </p:sp>
      <p:sp>
        <p:nvSpPr>
          <p:cNvPr id="1531906" name="Rectangle 2">
            <a:extLst>
              <a:ext uri="{FF2B5EF4-FFF2-40B4-BE49-F238E27FC236}">
                <a16:creationId xmlns:a16="http://schemas.microsoft.com/office/drawing/2014/main" id="{E7E1F502-80A3-A14E-A0E2-833573F52DA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ln/>
        </p:spPr>
      </p:sp>
      <p:sp>
        <p:nvSpPr>
          <p:cNvPr id="1531907" name="Rectangle 3">
            <a:extLst>
              <a:ext uri="{FF2B5EF4-FFF2-40B4-BE49-F238E27FC236}">
                <a16:creationId xmlns:a16="http://schemas.microsoft.com/office/drawing/2014/main" id="{1EB049AB-4A21-F646-8BA7-1D3D543E768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74725" y="4559300"/>
            <a:ext cx="5365750" cy="4321175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733543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C5077C39-BDEE-1541-B437-E52A48ABDA9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C37348-AFA2-954B-8A52-EA906BEE7287}" type="slidenum">
              <a:rPr lang="en-US" altLang="en-US"/>
              <a:pPr/>
              <a:t>53</a:t>
            </a:fld>
            <a:endParaRPr lang="en-US" altLang="en-US"/>
          </a:p>
        </p:txBody>
      </p:sp>
      <p:sp>
        <p:nvSpPr>
          <p:cNvPr id="1531906" name="Rectangle 2">
            <a:extLst>
              <a:ext uri="{FF2B5EF4-FFF2-40B4-BE49-F238E27FC236}">
                <a16:creationId xmlns:a16="http://schemas.microsoft.com/office/drawing/2014/main" id="{E7E1F502-80A3-A14E-A0E2-833573F52DA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ln/>
        </p:spPr>
      </p:sp>
      <p:sp>
        <p:nvSpPr>
          <p:cNvPr id="1531907" name="Rectangle 3">
            <a:extLst>
              <a:ext uri="{FF2B5EF4-FFF2-40B4-BE49-F238E27FC236}">
                <a16:creationId xmlns:a16="http://schemas.microsoft.com/office/drawing/2014/main" id="{1EB049AB-4A21-F646-8BA7-1D3D543E768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74725" y="4559300"/>
            <a:ext cx="5365750" cy="4321175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362268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C5077C39-BDEE-1541-B437-E52A48ABDA9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C37348-AFA2-954B-8A52-EA906BEE7287}" type="slidenum">
              <a:rPr lang="en-US" altLang="en-US"/>
              <a:pPr/>
              <a:t>54</a:t>
            </a:fld>
            <a:endParaRPr lang="en-US" altLang="en-US"/>
          </a:p>
        </p:txBody>
      </p:sp>
      <p:sp>
        <p:nvSpPr>
          <p:cNvPr id="1531906" name="Rectangle 2">
            <a:extLst>
              <a:ext uri="{FF2B5EF4-FFF2-40B4-BE49-F238E27FC236}">
                <a16:creationId xmlns:a16="http://schemas.microsoft.com/office/drawing/2014/main" id="{E7E1F502-80A3-A14E-A0E2-833573F52DA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ln/>
        </p:spPr>
      </p:sp>
      <p:sp>
        <p:nvSpPr>
          <p:cNvPr id="1531907" name="Rectangle 3">
            <a:extLst>
              <a:ext uri="{FF2B5EF4-FFF2-40B4-BE49-F238E27FC236}">
                <a16:creationId xmlns:a16="http://schemas.microsoft.com/office/drawing/2014/main" id="{1EB049AB-4A21-F646-8BA7-1D3D543E768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74725" y="4559300"/>
            <a:ext cx="5365750" cy="4321175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493641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Faloutsos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7FAE81C-20DD-D146-AEB1-DC28910AACE1}" type="slidenum">
              <a:rPr lang="en-US" smtClean="0"/>
              <a:pPr>
                <a:defRPr/>
              </a:pPr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09970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Faloutsos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7FAE81C-20DD-D146-AEB1-DC28910AACE1}" type="slidenum">
              <a:rPr lang="en-US" smtClean="0"/>
              <a:pPr>
                <a:defRPr/>
              </a:pPr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344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Faloutsos</a:t>
            </a:r>
          </a:p>
        </p:txBody>
      </p:sp>
      <p:sp>
        <p:nvSpPr>
          <p:cNvPr id="1945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CF7FE9-157B-EF47-8D15-2C8CE684281C}" type="slidenum">
              <a:rPr lang="en-US"/>
              <a:pPr/>
              <a:t>8</a:t>
            </a:fld>
            <a:endParaRPr lang="en-US"/>
          </a:p>
        </p:txBody>
      </p:sp>
      <p:sp>
        <p:nvSpPr>
          <p:cNvPr id="194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0511042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FB9B7AE6-5674-9540-9DCB-D4B4F7E880F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2C50D1-EC80-F446-B599-B4D4C08C2EF5}" type="slidenum">
              <a:rPr lang="en-US" altLang="en-US"/>
              <a:pPr/>
              <a:t>68</a:t>
            </a:fld>
            <a:endParaRPr lang="en-US" altLang="en-US"/>
          </a:p>
        </p:txBody>
      </p:sp>
      <p:sp>
        <p:nvSpPr>
          <p:cNvPr id="1523714" name="Rectangle 2">
            <a:extLst>
              <a:ext uri="{FF2B5EF4-FFF2-40B4-BE49-F238E27FC236}">
                <a16:creationId xmlns:a16="http://schemas.microsoft.com/office/drawing/2014/main" id="{887AF3E2-C687-F14E-974B-607F5B20E69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ln/>
        </p:spPr>
      </p:sp>
      <p:sp>
        <p:nvSpPr>
          <p:cNvPr id="1523715" name="Rectangle 3">
            <a:extLst>
              <a:ext uri="{FF2B5EF4-FFF2-40B4-BE49-F238E27FC236}">
                <a16:creationId xmlns:a16="http://schemas.microsoft.com/office/drawing/2014/main" id="{3AF7891F-8A7D-2A46-BAB9-DC879F41848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74725" y="4559300"/>
            <a:ext cx="5365750" cy="4321175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17696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FB9B7AE6-5674-9540-9DCB-D4B4F7E880F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2C50D1-EC80-F446-B599-B4D4C08C2EF5}" type="slidenum">
              <a:rPr lang="en-US" altLang="en-US"/>
              <a:pPr/>
              <a:t>69</a:t>
            </a:fld>
            <a:endParaRPr lang="en-US" altLang="en-US"/>
          </a:p>
        </p:txBody>
      </p:sp>
      <p:sp>
        <p:nvSpPr>
          <p:cNvPr id="1523714" name="Rectangle 2">
            <a:extLst>
              <a:ext uri="{FF2B5EF4-FFF2-40B4-BE49-F238E27FC236}">
                <a16:creationId xmlns:a16="http://schemas.microsoft.com/office/drawing/2014/main" id="{887AF3E2-C687-F14E-974B-607F5B20E69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ln/>
        </p:spPr>
      </p:sp>
      <p:sp>
        <p:nvSpPr>
          <p:cNvPr id="1523715" name="Rectangle 3">
            <a:extLst>
              <a:ext uri="{FF2B5EF4-FFF2-40B4-BE49-F238E27FC236}">
                <a16:creationId xmlns:a16="http://schemas.microsoft.com/office/drawing/2014/main" id="{3AF7891F-8A7D-2A46-BAB9-DC879F41848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74725" y="4559300"/>
            <a:ext cx="5365750" cy="4321175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783118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Faloutsos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7FAE81C-20DD-D146-AEB1-DC28910AACE1}" type="slidenum">
              <a:rPr lang="en-US" smtClean="0"/>
              <a:pPr>
                <a:defRPr/>
              </a:pPr>
              <a:t>85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16245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Faloutsos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7FAE81C-20DD-D146-AEB1-DC28910AACE1}" type="slidenum">
              <a:rPr lang="en-US" smtClean="0"/>
              <a:pPr>
                <a:defRPr/>
              </a:pPr>
              <a:t>109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0514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Faloutsos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7FAE81C-20DD-D146-AEB1-DC28910AACE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5130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Faloutsos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7FAE81C-20DD-D146-AEB1-DC28910AACE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4577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Faloutsos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7FAE81C-20DD-D146-AEB1-DC28910AACE1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9566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FB9B7AE6-5674-9540-9DCB-D4B4F7E880F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2C50D1-EC80-F446-B599-B4D4C08C2EF5}" type="slidenum">
              <a:rPr lang="en-US" altLang="en-US"/>
              <a:pPr/>
              <a:t>18</a:t>
            </a:fld>
            <a:endParaRPr lang="en-US" altLang="en-US"/>
          </a:p>
        </p:txBody>
      </p:sp>
      <p:sp>
        <p:nvSpPr>
          <p:cNvPr id="1523714" name="Rectangle 2">
            <a:extLst>
              <a:ext uri="{FF2B5EF4-FFF2-40B4-BE49-F238E27FC236}">
                <a16:creationId xmlns:a16="http://schemas.microsoft.com/office/drawing/2014/main" id="{887AF3E2-C687-F14E-974B-607F5B20E69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ln/>
        </p:spPr>
      </p:sp>
      <p:sp>
        <p:nvSpPr>
          <p:cNvPr id="1523715" name="Rectangle 3">
            <a:extLst>
              <a:ext uri="{FF2B5EF4-FFF2-40B4-BE49-F238E27FC236}">
                <a16:creationId xmlns:a16="http://schemas.microsoft.com/office/drawing/2014/main" id="{3AF7891F-8A7D-2A46-BAB9-DC879F41848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74725" y="4559300"/>
            <a:ext cx="5365750" cy="4321175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87279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7DF4AD84-1BBD-A545-8167-245EA397F7C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3E02EF-2B19-5448-9527-F462A96351B0}" type="slidenum">
              <a:rPr lang="en-US" altLang="en-US"/>
              <a:pPr/>
              <a:t>19</a:t>
            </a:fld>
            <a:endParaRPr lang="en-US" altLang="en-US"/>
          </a:p>
        </p:txBody>
      </p:sp>
      <p:sp>
        <p:nvSpPr>
          <p:cNvPr id="1525762" name="Rectangle 2">
            <a:extLst>
              <a:ext uri="{FF2B5EF4-FFF2-40B4-BE49-F238E27FC236}">
                <a16:creationId xmlns:a16="http://schemas.microsoft.com/office/drawing/2014/main" id="{BFADF5FE-BCC5-9440-B1F7-797D11BDCC8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ln/>
        </p:spPr>
      </p:sp>
      <p:sp>
        <p:nvSpPr>
          <p:cNvPr id="1525763" name="Rectangle 3">
            <a:extLst>
              <a:ext uri="{FF2B5EF4-FFF2-40B4-BE49-F238E27FC236}">
                <a16:creationId xmlns:a16="http://schemas.microsoft.com/office/drawing/2014/main" id="{0E117669-9515-2D40-9A9C-975EDE4555D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74725" y="4559300"/>
            <a:ext cx="5365750" cy="4321175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3422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615950" y="0"/>
            <a:ext cx="863600" cy="274638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990000"/>
                </a:solidFill>
                <a:latin typeface="Times New Roman" charset="0"/>
              </a:rPr>
              <a:t>CMU SCS</a:t>
            </a:r>
            <a:endParaRPr lang="en-US" sz="3200" b="1">
              <a:solidFill>
                <a:srgbClr val="990000"/>
              </a:solidFill>
              <a:latin typeface="Times New Roman" charset="0"/>
            </a:endParaRPr>
          </a:p>
        </p:txBody>
      </p:sp>
      <p:pic>
        <p:nvPicPr>
          <p:cNvPr id="5" name="Picture 10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444625" cy="412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3777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3777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Dong+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8E4E0BD2-09C6-7241-AE84-9E1A8AFC88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7662" y="50800"/>
            <a:ext cx="981075" cy="50482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A48663B-5D16-EE44-87D2-7270941B202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30470" y="6110832"/>
            <a:ext cx="1256030" cy="732336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615950" y="0"/>
            <a:ext cx="863600" cy="274638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990000"/>
                </a:solidFill>
                <a:latin typeface="Times New Roman" charset="0"/>
              </a:rPr>
              <a:t>CMU SCS</a:t>
            </a:r>
            <a:endParaRPr lang="en-US" sz="3200" b="1">
              <a:solidFill>
                <a:srgbClr val="990000"/>
              </a:solidFill>
              <a:latin typeface="Times New Roman" charset="0"/>
            </a:endParaRPr>
          </a:p>
        </p:txBody>
      </p:sp>
      <p:pic>
        <p:nvPicPr>
          <p:cNvPr id="5" name="Picture 10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444625" cy="412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Dong+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EB713-338D-7646-864A-97557A8D5F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615950" y="0"/>
            <a:ext cx="863600" cy="274638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990000"/>
                </a:solidFill>
                <a:latin typeface="Times New Roman" charset="0"/>
              </a:rPr>
              <a:t>CMU SCS</a:t>
            </a:r>
            <a:endParaRPr lang="en-US" sz="3200" b="1">
              <a:solidFill>
                <a:srgbClr val="990000"/>
              </a:solidFill>
              <a:latin typeface="Times New Roman" charset="0"/>
            </a:endParaRPr>
          </a:p>
        </p:txBody>
      </p:sp>
      <p:pic>
        <p:nvPicPr>
          <p:cNvPr id="5" name="Picture 10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444625" cy="412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Dong+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2FBDB5-533E-3145-80B6-A838220DC0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615950" y="0"/>
            <a:ext cx="863600" cy="274638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990000"/>
                </a:solidFill>
                <a:latin typeface="Times New Roman" charset="0"/>
              </a:rPr>
              <a:t>CMU SCS</a:t>
            </a:r>
            <a:endParaRPr lang="en-US" sz="3200" b="1">
              <a:solidFill>
                <a:srgbClr val="990000"/>
              </a:solidFill>
              <a:latin typeface="Times New Roman" charset="0"/>
            </a:endParaRPr>
          </a:p>
        </p:txBody>
      </p:sp>
      <p:pic>
        <p:nvPicPr>
          <p:cNvPr id="7" name="Picture 9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444625" cy="412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447800"/>
            <a:ext cx="3810000" cy="464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447800"/>
            <a:ext cx="3810000" cy="2247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848100"/>
            <a:ext cx="3810000" cy="2247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Dong+</a:t>
            </a: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A4DD9-C03C-EF49-8F6F-D5858AC0C9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615950" y="0"/>
            <a:ext cx="863600" cy="274638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990000"/>
                </a:solidFill>
                <a:latin typeface="Times New Roman" charset="0"/>
              </a:rPr>
              <a:t>CMU SCS</a:t>
            </a:r>
            <a:endParaRPr lang="en-US" sz="3200" b="1">
              <a:solidFill>
                <a:srgbClr val="990000"/>
              </a:solidFill>
              <a:latin typeface="Times New Roman" charset="0"/>
            </a:endParaRPr>
          </a:p>
        </p:txBody>
      </p:sp>
      <p:pic>
        <p:nvPicPr>
          <p:cNvPr id="6" name="Picture 10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444625" cy="412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447800"/>
            <a:ext cx="3810000" cy="46482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447800"/>
            <a:ext cx="3810000" cy="464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Dong+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6362D9-64E9-9046-8074-C7BC740C5B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615950" y="0"/>
            <a:ext cx="863600" cy="274638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990000"/>
                </a:solidFill>
                <a:latin typeface="Times New Roman" charset="0"/>
              </a:rPr>
              <a:t>CMU SCS</a:t>
            </a:r>
            <a:endParaRPr lang="en-US" sz="3200" b="1">
              <a:solidFill>
                <a:srgbClr val="990000"/>
              </a:solidFill>
              <a:latin typeface="Times New Roman" charset="0"/>
            </a:endParaRPr>
          </a:p>
        </p:txBody>
      </p:sp>
      <p:pic>
        <p:nvPicPr>
          <p:cNvPr id="6" name="Picture 10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444625" cy="412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447800"/>
            <a:ext cx="3810000" cy="464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3810000" cy="464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Dong+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003C9-D139-1642-8368-6C93BF9E34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615950" y="0"/>
            <a:ext cx="863600" cy="274638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990000"/>
                </a:solidFill>
                <a:latin typeface="Times New Roman" charset="0"/>
              </a:rPr>
              <a:t>CMU SCS</a:t>
            </a:r>
            <a:endParaRPr lang="en-US" sz="3200" b="1">
              <a:solidFill>
                <a:srgbClr val="990000"/>
              </a:solidFill>
              <a:latin typeface="Times New Roman" charset="0"/>
            </a:endParaRPr>
          </a:p>
        </p:txBody>
      </p:sp>
      <p:pic>
        <p:nvPicPr>
          <p:cNvPr id="5" name="Picture 10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444625" cy="412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Dong+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43987-7F84-BB4A-8611-CDF75B6A73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4500" y="28575"/>
            <a:ext cx="981075" cy="5048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ACF6C79-AAEC-E946-88AA-EDD975E9524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30470" y="6110832"/>
            <a:ext cx="1256030" cy="732336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615950" y="0"/>
            <a:ext cx="863600" cy="274638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990000"/>
                </a:solidFill>
                <a:latin typeface="Times New Roman" charset="0"/>
              </a:rPr>
              <a:t>CMU SCS</a:t>
            </a:r>
            <a:endParaRPr lang="en-US" sz="3200" b="1">
              <a:solidFill>
                <a:srgbClr val="990000"/>
              </a:solidFill>
              <a:latin typeface="Times New Roman" charset="0"/>
            </a:endParaRPr>
          </a:p>
        </p:txBody>
      </p:sp>
      <p:pic>
        <p:nvPicPr>
          <p:cNvPr id="5" name="Picture 10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444625" cy="412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Dong+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D532E7-99EF-2E4B-AD85-45A0098206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615950" y="0"/>
            <a:ext cx="863600" cy="274638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990000"/>
                </a:solidFill>
                <a:latin typeface="Times New Roman" charset="0"/>
              </a:rPr>
              <a:t>CMU SCS</a:t>
            </a:r>
            <a:endParaRPr lang="en-US" sz="3200" b="1">
              <a:solidFill>
                <a:srgbClr val="990000"/>
              </a:solidFill>
              <a:latin typeface="Times New Roman" charset="0"/>
            </a:endParaRPr>
          </a:p>
        </p:txBody>
      </p:sp>
      <p:pic>
        <p:nvPicPr>
          <p:cNvPr id="6" name="Picture 10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444625" cy="412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478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Dong+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0F46C-E5B9-0C42-9643-F4D6606C7F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615950" y="0"/>
            <a:ext cx="863600" cy="274638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990000"/>
                </a:solidFill>
                <a:latin typeface="Times New Roman" charset="0"/>
              </a:rPr>
              <a:t>CMU SCS</a:t>
            </a:r>
            <a:endParaRPr lang="en-US" sz="3200" b="1">
              <a:solidFill>
                <a:srgbClr val="990000"/>
              </a:solidFill>
              <a:latin typeface="Times New Roman" charset="0"/>
            </a:endParaRPr>
          </a:p>
        </p:txBody>
      </p:sp>
      <p:pic>
        <p:nvPicPr>
          <p:cNvPr id="8" name="Picture 10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444625" cy="412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Dong+</a:t>
            </a:r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C56CD1-EFB6-4546-BDF5-48AB55646A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615950" y="0"/>
            <a:ext cx="863600" cy="274638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990000"/>
                </a:solidFill>
                <a:latin typeface="Times New Roman" charset="0"/>
              </a:rPr>
              <a:t>CMU SCS</a:t>
            </a:r>
            <a:endParaRPr lang="en-US" sz="3200" b="1">
              <a:solidFill>
                <a:srgbClr val="990000"/>
              </a:solidFill>
              <a:latin typeface="Times New Roman" charset="0"/>
            </a:endParaRPr>
          </a:p>
        </p:txBody>
      </p:sp>
      <p:pic>
        <p:nvPicPr>
          <p:cNvPr id="4" name="Picture 10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444625" cy="412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Dong+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C5492-91F8-8542-ABB8-0E1026885B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8"/>
          <p:cNvSpPr txBox="1">
            <a:spLocks noChangeArrowheads="1"/>
          </p:cNvSpPr>
          <p:nvPr/>
        </p:nvSpPr>
        <p:spPr bwMode="auto">
          <a:xfrm>
            <a:off x="615950" y="0"/>
            <a:ext cx="863600" cy="274638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990000"/>
                </a:solidFill>
                <a:latin typeface="Times New Roman" charset="0"/>
              </a:rPr>
              <a:t>CMU SCS</a:t>
            </a:r>
            <a:endParaRPr lang="en-US" sz="3200" b="1">
              <a:solidFill>
                <a:srgbClr val="990000"/>
              </a:solidFill>
              <a:latin typeface="Times New Roman" charset="0"/>
            </a:endParaRPr>
          </a:p>
        </p:txBody>
      </p:sp>
      <p:pic>
        <p:nvPicPr>
          <p:cNvPr id="3" name="Picture 10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444625" cy="412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Dong+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5676E-2EEE-EE43-9455-E89CF47354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615950" y="0"/>
            <a:ext cx="863600" cy="274638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990000"/>
                </a:solidFill>
                <a:latin typeface="Times New Roman" charset="0"/>
              </a:rPr>
              <a:t>CMU SCS</a:t>
            </a:r>
            <a:endParaRPr lang="en-US" sz="3200" b="1">
              <a:solidFill>
                <a:srgbClr val="990000"/>
              </a:solidFill>
              <a:latin typeface="Times New Roman" charset="0"/>
            </a:endParaRPr>
          </a:p>
        </p:txBody>
      </p:sp>
      <p:pic>
        <p:nvPicPr>
          <p:cNvPr id="6" name="Picture 10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444625" cy="412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Dong+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CD3D8F-8226-C44F-8600-6FDD01531D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615950" y="0"/>
            <a:ext cx="863600" cy="274638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990000"/>
                </a:solidFill>
                <a:latin typeface="Times New Roman" charset="0"/>
              </a:rPr>
              <a:t>CMU SCS</a:t>
            </a:r>
            <a:endParaRPr lang="en-US" sz="3200" b="1">
              <a:solidFill>
                <a:srgbClr val="990000"/>
              </a:solidFill>
              <a:latin typeface="Times New Roman" charset="0"/>
            </a:endParaRPr>
          </a:p>
        </p:txBody>
      </p:sp>
      <p:pic>
        <p:nvPicPr>
          <p:cNvPr id="6" name="Picture 10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444625" cy="412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Dong+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43BB3-5CC7-8942-98DD-6DD0B51EEC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47800"/>
            <a:ext cx="7772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767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smtClean="0">
                <a:latin typeface="Times New Roman" charset="0"/>
              </a:defRPr>
            </a:lvl1pPr>
          </a:lstStyle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23767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Times New Roman" charset="0"/>
              </a:defRPr>
            </a:lvl1pPr>
          </a:lstStyle>
          <a:p>
            <a:pPr>
              <a:defRPr/>
            </a:pPr>
            <a:r>
              <a:rPr lang="en-US"/>
              <a:t>Dong+</a:t>
            </a:r>
          </a:p>
        </p:txBody>
      </p:sp>
      <p:sp>
        <p:nvSpPr>
          <p:cNvPr id="23767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800">
                <a:latin typeface="Times New Roman" charset="0"/>
              </a:defRPr>
            </a:lvl1pPr>
          </a:lstStyle>
          <a:p>
            <a:pPr>
              <a:defRPr/>
            </a:pPr>
            <a:fld id="{6629BCF2-6520-6C49-93E1-80F2FA5CFB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10"/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0" y="0"/>
            <a:ext cx="1444625" cy="412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059" r:id="rId1"/>
    <p:sldLayoutId id="2147486060" r:id="rId2"/>
    <p:sldLayoutId id="2147486061" r:id="rId3"/>
    <p:sldLayoutId id="2147486062" r:id="rId4"/>
    <p:sldLayoutId id="2147486063" r:id="rId5"/>
    <p:sldLayoutId id="2147486064" r:id="rId6"/>
    <p:sldLayoutId id="2147486065" r:id="rId7"/>
    <p:sldLayoutId id="2147486066" r:id="rId8"/>
    <p:sldLayoutId id="2147486067" r:id="rId9"/>
    <p:sldLayoutId id="2147486068" r:id="rId10"/>
    <p:sldLayoutId id="2147486069" r:id="rId11"/>
    <p:sldLayoutId id="2147486070" r:id="rId12"/>
    <p:sldLayoutId id="2147486071" r:id="rId13"/>
    <p:sldLayoutId id="2147486072" r:id="rId14"/>
  </p:sldLayoutIdLst>
  <p:transition/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ＭＳ Ｐゴシック" pitchFamily="-112" charset="-128"/>
          <a:cs typeface="ＭＳ Ｐゴシック" pitchFamily="-112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-112" charset="0"/>
          <a:ea typeface="ＭＳ Ｐゴシック" pitchFamily="-112" charset="-128"/>
          <a:cs typeface="ＭＳ Ｐゴシック" pitchFamily="-11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-112" charset="0"/>
          <a:ea typeface="ＭＳ Ｐゴシック" pitchFamily="-112" charset="-128"/>
          <a:cs typeface="ＭＳ Ｐゴシック" pitchFamily="-11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-112" charset="0"/>
          <a:ea typeface="ＭＳ Ｐゴシック" pitchFamily="-112" charset="-128"/>
          <a:cs typeface="ＭＳ Ｐゴシック" pitchFamily="-11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-112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-112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-112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-11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2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2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2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0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54.png"/><Relationship Id="rId7" Type="http://schemas.openxmlformats.org/officeDocument/2006/relationships/image" Target="../media/image32.jp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51.jpeg"/><Relationship Id="rId4" Type="http://schemas.openxmlformats.org/officeDocument/2006/relationships/image" Target="../media/image55.png"/></Relationships>
</file>

<file path=ppt/slides/_rels/slide10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54.png"/><Relationship Id="rId7" Type="http://schemas.openxmlformats.org/officeDocument/2006/relationships/image" Target="../media/image32.jp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51.jpeg"/><Relationship Id="rId4" Type="http://schemas.openxmlformats.org/officeDocument/2006/relationships/image" Target="../media/image55.png"/><Relationship Id="rId9" Type="http://schemas.openxmlformats.org/officeDocument/2006/relationships/image" Target="../media/image61.png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5.png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gif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gif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hyperlink" Target="http://dx.doi.org/10.1145/382979.383041" TargetMode="External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51.jpeg"/><Relationship Id="rId4" Type="http://schemas.openxmlformats.org/officeDocument/2006/relationships/image" Target="../media/image55.png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gif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9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8.e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9.e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18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17.gif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gif"/><Relationship Id="rId4" Type="http://schemas.openxmlformats.org/officeDocument/2006/relationships/image" Target="../media/image14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://dx.doi.org/10.1145/511446.511513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http://dx.doi.org/10.1145/511446.511513" TargetMode="Externa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gi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0.png"/><Relationship Id="rId5" Type="http://schemas.openxmlformats.org/officeDocument/2006/relationships/image" Target="../media/image150.png"/><Relationship Id="rId4" Type="http://schemas.openxmlformats.org/officeDocument/2006/relationships/image" Target="../media/image140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s://dl.acm.org/citation.cfm?doid=3178876.3186183" TargetMode="Externa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g"/><Relationship Id="rId4" Type="http://schemas.openxmlformats.org/officeDocument/2006/relationships/image" Target="../media/image12.gif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4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4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1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1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jp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g"/><Relationship Id="rId5" Type="http://schemas.openxmlformats.org/officeDocument/2006/relationships/image" Target="../media/image28.jpg"/><Relationship Id="rId4" Type="http://schemas.openxmlformats.org/officeDocument/2006/relationships/image" Target="../media/image27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3.jp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g"/><Relationship Id="rId5" Type="http://schemas.openxmlformats.org/officeDocument/2006/relationships/image" Target="../media/image31.jpeg"/><Relationship Id="rId4" Type="http://schemas.openxmlformats.org/officeDocument/2006/relationships/image" Target="../media/image27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g"/><Relationship Id="rId5" Type="http://schemas.openxmlformats.org/officeDocument/2006/relationships/image" Target="../media/image37.png"/><Relationship Id="rId4" Type="http://schemas.openxmlformats.org/officeDocument/2006/relationships/image" Target="../media/image36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g"/><Relationship Id="rId5" Type="http://schemas.openxmlformats.org/officeDocument/2006/relationships/image" Target="../media/image37.png"/><Relationship Id="rId4" Type="http://schemas.openxmlformats.org/officeDocument/2006/relationships/image" Target="../media/image36.jpg"/><Relationship Id="rId9" Type="http://schemas.openxmlformats.org/officeDocument/2006/relationships/image" Target="../media/image41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g"/><Relationship Id="rId4" Type="http://schemas.openxmlformats.org/officeDocument/2006/relationships/hyperlink" Target="http://reports-archive.adm.cs.cmu.edu/anon/ml2009/CMU-ML-09-112.pdf" TargetMode="Externa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gif"/><Relationship Id="rId4" Type="http://schemas.openxmlformats.org/officeDocument/2006/relationships/image" Target="../media/image14.png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g"/><Relationship Id="rId3" Type="http://schemas.openxmlformats.org/officeDocument/2006/relationships/image" Target="../media/image45.jpg"/><Relationship Id="rId7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jpg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gif"/><Relationship Id="rId4" Type="http://schemas.openxmlformats.org/officeDocument/2006/relationships/image" Target="../media/image14.png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32.jp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51.jpeg"/><Relationship Id="rId4" Type="http://schemas.openxmlformats.org/officeDocument/2006/relationships/image" Target="../media/image55.png"/></Relationships>
</file>

<file path=ppt/slides/_rels/slide8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54.png"/><Relationship Id="rId7" Type="http://schemas.openxmlformats.org/officeDocument/2006/relationships/image" Target="../media/image32.jp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51.jpeg"/><Relationship Id="rId4" Type="http://schemas.openxmlformats.org/officeDocument/2006/relationships/image" Target="../media/image55.png"/></Relationships>
</file>

<file path=ppt/slides/_rels/slide8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54.png"/><Relationship Id="rId7" Type="http://schemas.openxmlformats.org/officeDocument/2006/relationships/image" Target="../media/image32.jp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51.jpeg"/><Relationship Id="rId4" Type="http://schemas.openxmlformats.org/officeDocument/2006/relationships/image" Target="../media/image5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32.jp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51.jpeg"/><Relationship Id="rId4" Type="http://schemas.openxmlformats.org/officeDocument/2006/relationships/image" Target="../media/image55.pn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32.jp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51.jpeg"/><Relationship Id="rId4" Type="http://schemas.openxmlformats.org/officeDocument/2006/relationships/image" Target="../media/image55.png"/></Relationships>
</file>

<file path=ppt/slides/_rels/slide9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54.png"/><Relationship Id="rId7" Type="http://schemas.openxmlformats.org/officeDocument/2006/relationships/image" Target="../media/image32.jp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51.jpeg"/><Relationship Id="rId4" Type="http://schemas.openxmlformats.org/officeDocument/2006/relationships/image" Target="../media/image55.png"/></Relationships>
</file>

<file path=ppt/slides/_rels/slide9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54.png"/><Relationship Id="rId7" Type="http://schemas.openxmlformats.org/officeDocument/2006/relationships/image" Target="../media/image32.jp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51.jpeg"/><Relationship Id="rId4" Type="http://schemas.openxmlformats.org/officeDocument/2006/relationships/image" Target="../media/image55.png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openxmlformats.org/officeDocument/2006/relationships/image" Target="../media/image27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g"/><Relationship Id="rId5" Type="http://schemas.openxmlformats.org/officeDocument/2006/relationships/image" Target="../media/image31.jpeg"/><Relationship Id="rId4" Type="http://schemas.openxmlformats.org/officeDocument/2006/relationships/image" Target="../media/image59.png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7" Type="http://schemas.openxmlformats.org/officeDocument/2006/relationships/image" Target="../media/image2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g"/><Relationship Id="rId5" Type="http://schemas.openxmlformats.org/officeDocument/2006/relationships/image" Target="../media/image31.jpeg"/><Relationship Id="rId4" Type="http://schemas.openxmlformats.org/officeDocument/2006/relationships/image" Target="../media/image58.png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g"/><Relationship Id="rId5" Type="http://schemas.openxmlformats.org/officeDocument/2006/relationships/image" Target="../media/image31.jpeg"/><Relationship Id="rId4" Type="http://schemas.openxmlformats.org/officeDocument/2006/relationships/image" Target="../media/image59.png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04850" y="1379538"/>
            <a:ext cx="7772400" cy="2365375"/>
          </a:xfrm>
        </p:spPr>
        <p:txBody>
          <a:bodyPr/>
          <a:lstStyle/>
          <a:p>
            <a:r>
              <a:rPr lang="en-US" dirty="0"/>
              <a:t>Graph and Tensor Mining</a:t>
            </a:r>
            <a:br>
              <a:rPr lang="en-US" dirty="0"/>
            </a:br>
            <a:r>
              <a:rPr lang="en-US" dirty="0"/>
              <a:t>for fun and profit</a:t>
            </a:r>
            <a:endParaRPr lang="en-US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2600" y="3886200"/>
            <a:ext cx="8293100" cy="1752600"/>
          </a:xfrm>
        </p:spPr>
        <p:txBody>
          <a:bodyPr/>
          <a:lstStyle/>
          <a:p>
            <a:r>
              <a:rPr lang="en-US" sz="3600" i="1" dirty="0">
                <a:ea typeface="ＭＳ Ｐゴシック" charset="-128"/>
                <a:cs typeface="ＭＳ Ｐゴシック" charset="-128"/>
              </a:rPr>
              <a:t>Luna Dong, Christos Faloutsos</a:t>
            </a:r>
          </a:p>
          <a:p>
            <a:r>
              <a:rPr lang="en-US" sz="3600" i="1" dirty="0">
                <a:ea typeface="ＭＳ Ｐゴシック" charset="-128"/>
                <a:cs typeface="ＭＳ Ｐゴシック" charset="-128"/>
              </a:rPr>
              <a:t>Andrey </a:t>
            </a:r>
            <a:r>
              <a:rPr lang="en-US" sz="3600" i="1" dirty="0" err="1">
                <a:ea typeface="ＭＳ Ｐゴシック" charset="-128"/>
                <a:cs typeface="ＭＳ Ｐゴシック" charset="-128"/>
              </a:rPr>
              <a:t>Kan</a:t>
            </a:r>
            <a:r>
              <a:rPr lang="en-US" sz="3600" i="1" dirty="0">
                <a:ea typeface="ＭＳ Ｐゴシック" charset="-128"/>
                <a:cs typeface="ＭＳ Ｐゴシック" charset="-128"/>
              </a:rPr>
              <a:t>, Jun Ma, </a:t>
            </a:r>
            <a:r>
              <a:rPr lang="en-US" sz="3600" i="1" dirty="0" err="1">
                <a:ea typeface="ＭＳ Ｐゴシック" charset="-128"/>
                <a:cs typeface="ＭＳ Ｐゴシック" charset="-128"/>
              </a:rPr>
              <a:t>Subho</a:t>
            </a:r>
            <a:r>
              <a:rPr lang="en-US" sz="3600" i="1" dirty="0">
                <a:ea typeface="ＭＳ Ｐゴシック" charset="-128"/>
                <a:cs typeface="ＭＳ Ｐゴシック" charset="-128"/>
              </a:rPr>
              <a:t> Mukherjee</a:t>
            </a:r>
            <a:endParaRPr lang="en-US" sz="3600" dirty="0"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174496C-7A09-4A40-9896-A31C0C6C01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4276" y="5245505"/>
            <a:ext cx="896774" cy="120913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EAFF027-6152-944E-A2EB-EC12099671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9931" y="5245505"/>
            <a:ext cx="896774" cy="120913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63BB2E4-EB34-6743-9738-D14899AE39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48545" y="5245505"/>
            <a:ext cx="896774" cy="12091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9C6FBE3-138F-BE45-96F2-800620FA5E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4947" y="3069203"/>
            <a:ext cx="897632" cy="121029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3EC427D-38C2-F645-A9FF-915C57F9ED0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96503" y="3070360"/>
            <a:ext cx="906850" cy="12091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Dong+</a:t>
            </a:r>
          </a:p>
        </p:txBody>
      </p:sp>
      <p:sp>
        <p:nvSpPr>
          <p:cNvPr id="2253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A9CF61F-D18B-5946-9F36-FA97BCA712E8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ea typeface="ＭＳ Ｐゴシック" charset="-128"/>
                <a:cs typeface="ＭＳ Ｐゴシック" charset="-128"/>
              </a:rPr>
              <a:t>Roadmap</a:t>
            </a:r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4648200"/>
          </a:xfrm>
        </p:spPr>
        <p:txBody>
          <a:bodyPr/>
          <a:lstStyle/>
          <a:p>
            <a:endParaRPr lang="en-US" dirty="0">
              <a:ea typeface="ＭＳ Ｐゴシック" charset="-128"/>
              <a:cs typeface="ＭＳ Ｐゴシック" charset="-128"/>
            </a:endParaRPr>
          </a:p>
          <a:p>
            <a:r>
              <a:rPr lang="en-US" dirty="0">
                <a:ea typeface="ＭＳ Ｐゴシック" charset="-128"/>
                <a:cs typeface="ＭＳ Ｐゴシック" charset="-128"/>
              </a:rPr>
              <a:t>Introduction – Motivation</a:t>
            </a:r>
          </a:p>
          <a:p>
            <a:r>
              <a:rPr lang="en-US" dirty="0">
                <a:ea typeface="ＭＳ Ｐゴシック" charset="-128"/>
                <a:cs typeface="ＭＳ Ｐゴシック" charset="-128"/>
              </a:rPr>
              <a:t>Part#1: Graphs</a:t>
            </a:r>
          </a:p>
          <a:p>
            <a:pPr lvl="1"/>
            <a:r>
              <a:rPr lang="en-US" dirty="0"/>
              <a:t>P1.1: properties/patterns in graphs</a:t>
            </a:r>
          </a:p>
          <a:p>
            <a:pPr lvl="1"/>
            <a:r>
              <a:rPr lang="en-US" dirty="0"/>
              <a:t>P1.2: node importance</a:t>
            </a:r>
          </a:p>
          <a:p>
            <a:pPr lvl="2"/>
            <a:r>
              <a:rPr lang="en-US" dirty="0">
                <a:ea typeface="ＭＳ Ｐゴシック" charset="-128"/>
                <a:cs typeface="ＭＳ Ｐゴシック" charset="-128"/>
              </a:rPr>
              <a:t>PageRank and Personalized PR</a:t>
            </a:r>
          </a:p>
          <a:p>
            <a:pPr lvl="2"/>
            <a:r>
              <a:rPr lang="en-US" dirty="0">
                <a:ea typeface="ＭＳ Ｐゴシック" charset="-128"/>
                <a:cs typeface="ＭＳ Ｐゴシック" charset="-128"/>
              </a:rPr>
              <a:t>HITS</a:t>
            </a:r>
          </a:p>
          <a:p>
            <a:pPr lvl="2"/>
            <a:r>
              <a:rPr lang="en-US" dirty="0">
                <a:ea typeface="ＭＳ Ｐゴシック" charset="-128"/>
                <a:cs typeface="ＭＳ Ｐゴシック" charset="-128"/>
              </a:rPr>
              <a:t>(SVD)</a:t>
            </a:r>
          </a:p>
          <a:p>
            <a:pPr lvl="2"/>
            <a:r>
              <a:rPr lang="en-US" dirty="0">
                <a:ea typeface="ＭＳ Ｐゴシック" charset="-128"/>
                <a:cs typeface="ＭＳ Ｐゴシック" charset="-128"/>
              </a:rPr>
              <a:t>SALSA</a:t>
            </a:r>
          </a:p>
        </p:txBody>
      </p:sp>
      <p:sp>
        <p:nvSpPr>
          <p:cNvPr id="22535" name="Date Placeholder 7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KDD 2018</a:t>
            </a:r>
          </a:p>
        </p:txBody>
      </p:sp>
      <p:pic>
        <p:nvPicPr>
          <p:cNvPr id="8" name="Picture 7" descr="energygen-road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64300" y="603250"/>
            <a:ext cx="2457450" cy="12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0iterations">
            <a:extLst>
              <a:ext uri="{FF2B5EF4-FFF2-40B4-BE49-F238E27FC236}">
                <a16:creationId xmlns:a16="http://schemas.microsoft.com/office/drawing/2014/main" id="{A4AE82FC-D4C0-F441-9FCA-FA89D23A3C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84711" y="3513561"/>
            <a:ext cx="840014" cy="92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F0CD0F81-3D38-DC47-9407-8B1B9B0F7815}"/>
              </a:ext>
            </a:extLst>
          </p:cNvPr>
          <p:cNvGrpSpPr/>
          <p:nvPr/>
        </p:nvGrpSpPr>
        <p:grpSpPr>
          <a:xfrm>
            <a:off x="7510462" y="3518460"/>
            <a:ext cx="496887" cy="657039"/>
            <a:chOff x="7510462" y="2908860"/>
            <a:chExt cx="496887" cy="657039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163E2BB4-CBCB-6244-A0AA-F7721DCA8D91}"/>
                </a:ext>
              </a:extLst>
            </p:cNvPr>
            <p:cNvSpPr/>
            <p:nvPr/>
          </p:nvSpPr>
          <p:spPr bwMode="auto">
            <a:xfrm>
              <a:off x="7718401" y="2908860"/>
              <a:ext cx="76200" cy="64217"/>
            </a:xfrm>
            <a:prstGeom prst="ellips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D49753BE-604E-4945-92AF-A0415945A0DC}"/>
                </a:ext>
              </a:extLst>
            </p:cNvPr>
            <p:cNvSpPr/>
            <p:nvPr/>
          </p:nvSpPr>
          <p:spPr bwMode="auto">
            <a:xfrm>
              <a:off x="7510462" y="3158066"/>
              <a:ext cx="76200" cy="64217"/>
            </a:xfrm>
            <a:prstGeom prst="ellips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6806626-3686-7449-ACEA-8765FDF99D15}"/>
                </a:ext>
              </a:extLst>
            </p:cNvPr>
            <p:cNvSpPr/>
            <p:nvPr/>
          </p:nvSpPr>
          <p:spPr bwMode="auto">
            <a:xfrm>
              <a:off x="7931149" y="3158065"/>
              <a:ext cx="76200" cy="64217"/>
            </a:xfrm>
            <a:prstGeom prst="ellips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491C489D-945F-804F-8FA8-73B05063315D}"/>
                </a:ext>
              </a:extLst>
            </p:cNvPr>
            <p:cNvSpPr/>
            <p:nvPr/>
          </p:nvSpPr>
          <p:spPr bwMode="auto">
            <a:xfrm>
              <a:off x="7510462" y="3501682"/>
              <a:ext cx="76200" cy="64217"/>
            </a:xfrm>
            <a:prstGeom prst="ellips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08A58D44-D9B4-CE4E-A1E4-A5FADDDD905D}"/>
                </a:ext>
              </a:extLst>
            </p:cNvPr>
            <p:cNvSpPr/>
            <p:nvPr/>
          </p:nvSpPr>
          <p:spPr bwMode="auto">
            <a:xfrm>
              <a:off x="7931149" y="3501682"/>
              <a:ext cx="76200" cy="64217"/>
            </a:xfrm>
            <a:prstGeom prst="ellips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477FA0AC-71C9-574A-9086-8D2067BEB43D}"/>
                </a:ext>
              </a:extLst>
            </p:cNvPr>
            <p:cNvCxnSpPr>
              <a:stCxn id="2" idx="7"/>
              <a:endCxn id="11" idx="3"/>
            </p:cNvCxnSpPr>
            <p:nvPr/>
          </p:nvCxnSpPr>
          <p:spPr bwMode="auto">
            <a:xfrm>
              <a:off x="7783442" y="2918264"/>
              <a:ext cx="158866" cy="294614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D459DAE3-CEEB-C345-AB49-512D40D7CC0D}"/>
                </a:ext>
              </a:extLst>
            </p:cNvPr>
            <p:cNvCxnSpPr>
              <a:stCxn id="2" idx="5"/>
              <a:endCxn id="13" idx="1"/>
            </p:cNvCxnSpPr>
            <p:nvPr/>
          </p:nvCxnSpPr>
          <p:spPr bwMode="auto">
            <a:xfrm>
              <a:off x="7783442" y="2963673"/>
              <a:ext cx="158866" cy="547413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1CF04C14-C68F-A14A-BB98-D943DB74C9AD}"/>
                </a:ext>
              </a:extLst>
            </p:cNvPr>
            <p:cNvCxnSpPr>
              <a:stCxn id="2" idx="3"/>
              <a:endCxn id="12" idx="7"/>
            </p:cNvCxnSpPr>
            <p:nvPr/>
          </p:nvCxnSpPr>
          <p:spPr bwMode="auto">
            <a:xfrm flipH="1">
              <a:off x="7575503" y="2963673"/>
              <a:ext cx="154057" cy="547413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99C4995D-BC43-4C4C-86EE-D70205C41A47}"/>
                </a:ext>
              </a:extLst>
            </p:cNvPr>
            <p:cNvCxnSpPr>
              <a:stCxn id="2" idx="1"/>
              <a:endCxn id="10" idx="5"/>
            </p:cNvCxnSpPr>
            <p:nvPr/>
          </p:nvCxnSpPr>
          <p:spPr bwMode="auto">
            <a:xfrm flipH="1">
              <a:off x="7575503" y="2918264"/>
              <a:ext cx="154057" cy="294615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</p:cxnSp>
      </p:grpSp>
      <p:sp>
        <p:nvSpPr>
          <p:cNvPr id="22528" name="TextBox 22527">
            <a:extLst>
              <a:ext uri="{FF2B5EF4-FFF2-40B4-BE49-F238E27FC236}">
                <a16:creationId xmlns:a16="http://schemas.microsoft.com/office/drawing/2014/main" id="{46294C53-F847-CB4D-A584-8ABD3A05159D}"/>
              </a:ext>
            </a:extLst>
          </p:cNvPr>
          <p:cNvSpPr txBox="1"/>
          <p:nvPr/>
        </p:nvSpPr>
        <p:spPr>
          <a:xfrm>
            <a:off x="6726256" y="3035421"/>
            <a:ext cx="37061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?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48841FC0-3D20-3E4C-AAB6-0923C7A3359F}"/>
              </a:ext>
            </a:extLst>
          </p:cNvPr>
          <p:cNvSpPr/>
          <p:nvPr/>
        </p:nvSpPr>
        <p:spPr bwMode="auto">
          <a:xfrm>
            <a:off x="7652531" y="3421626"/>
            <a:ext cx="210344" cy="253545"/>
          </a:xfrm>
          <a:prstGeom prst="ellipse">
            <a:avLst/>
          </a:prstGeom>
          <a:noFill/>
          <a:ln w="25400" cap="flat" cmpd="sng" algn="ctr">
            <a:solidFill>
              <a:schemeClr val="tx2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ight Arrow 37">
            <a:extLst>
              <a:ext uri="{FF2B5EF4-FFF2-40B4-BE49-F238E27FC236}">
                <a16:creationId xmlns:a16="http://schemas.microsoft.com/office/drawing/2014/main" id="{B124F827-4340-314B-909B-ED4E7BD88D25}"/>
              </a:ext>
            </a:extLst>
          </p:cNvPr>
          <p:cNvSpPr/>
          <p:nvPr/>
        </p:nvSpPr>
        <p:spPr bwMode="auto">
          <a:xfrm>
            <a:off x="353961" y="3854247"/>
            <a:ext cx="412955" cy="252428"/>
          </a:xfrm>
          <a:prstGeom prst="rightArrow">
            <a:avLst/>
          </a:prstGeom>
          <a:solidFill>
            <a:schemeClr val="tx2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45578" y="4961467"/>
            <a:ext cx="557243" cy="660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400822"/>
      </p:ext>
    </p:extLst>
  </p:cSld>
  <p:clrMapOvr>
    <a:masterClrMapping/>
  </p:clrMapOvr>
  <p:transition/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Crush intro to SVD</a:t>
            </a:r>
          </a:p>
        </p:txBody>
      </p:sp>
      <p:pic>
        <p:nvPicPr>
          <p:cNvPr id="10" name="Picture 12" descr="latex-image-1.pd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7900" y="5918200"/>
            <a:ext cx="4064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6" descr="latex-image-1.pd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77150" y="6019800"/>
            <a:ext cx="3683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6950" y="3816350"/>
            <a:ext cx="393700" cy="419100"/>
          </a:xfrm>
          <a:prstGeom prst="rect">
            <a:avLst/>
          </a:prstGeom>
        </p:spPr>
      </p:pic>
      <p:cxnSp>
        <p:nvCxnSpPr>
          <p:cNvPr id="17" name="Straight Arrow Connector 16"/>
          <p:cNvCxnSpPr>
            <a:cxnSpLocks noChangeShapeType="1"/>
          </p:cNvCxnSpPr>
          <p:nvPr/>
        </p:nvCxnSpPr>
        <p:spPr bwMode="auto">
          <a:xfrm rot="16200000" flipH="1">
            <a:off x="236538" y="5138738"/>
            <a:ext cx="1471612" cy="11112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18" name="Straight Arrow Connector 19"/>
          <p:cNvCxnSpPr>
            <a:cxnSpLocks noChangeShapeType="1"/>
          </p:cNvCxnSpPr>
          <p:nvPr/>
        </p:nvCxnSpPr>
        <p:spPr bwMode="auto">
          <a:xfrm>
            <a:off x="1397000" y="4064000"/>
            <a:ext cx="1054100" cy="127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sp>
        <p:nvSpPr>
          <p:cNvPr id="19" name="TextBox 20"/>
          <p:cNvSpPr txBox="1">
            <a:spLocks noChangeArrowheads="1"/>
          </p:cNvSpPr>
          <p:nvPr/>
        </p:nvSpPr>
        <p:spPr bwMode="auto">
          <a:xfrm>
            <a:off x="135485" y="4889500"/>
            <a:ext cx="814884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N </a:t>
            </a:r>
          </a:p>
          <a:p>
            <a:r>
              <a:rPr lang="en-US" dirty="0"/>
              <a:t>fans</a:t>
            </a:r>
          </a:p>
        </p:txBody>
      </p:sp>
      <p:sp>
        <p:nvSpPr>
          <p:cNvPr id="20" name="TextBox 21"/>
          <p:cNvSpPr txBox="1">
            <a:spLocks noChangeArrowheads="1"/>
          </p:cNvSpPr>
          <p:nvPr/>
        </p:nvSpPr>
        <p:spPr bwMode="auto">
          <a:xfrm>
            <a:off x="1580928" y="3162300"/>
            <a:ext cx="870401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M</a:t>
            </a:r>
          </a:p>
          <a:p>
            <a:r>
              <a:rPr lang="en-US" dirty="0"/>
              <a:t>idols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904657" y="2904067"/>
            <a:ext cx="2173166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00"/>
                </a:solidFill>
              </a:rPr>
              <a:t>‘music lovers’</a:t>
            </a:r>
          </a:p>
          <a:p>
            <a:r>
              <a:rPr lang="en-US" dirty="0">
                <a:solidFill>
                  <a:srgbClr val="006600"/>
                </a:solidFill>
              </a:rPr>
              <a:t>‘singers’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946674" y="2929467"/>
            <a:ext cx="2212402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‘sports lovers’</a:t>
            </a:r>
          </a:p>
          <a:p>
            <a:r>
              <a:rPr lang="en-US" dirty="0"/>
              <a:t>‘athletes’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040163" y="2912537"/>
            <a:ext cx="1784551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33CC"/>
                </a:solidFill>
              </a:rPr>
              <a:t>‘citizens’</a:t>
            </a:r>
          </a:p>
          <a:p>
            <a:r>
              <a:rPr lang="en-US" dirty="0">
                <a:solidFill>
                  <a:srgbClr val="FF33CC"/>
                </a:solidFill>
              </a:rPr>
              <a:t>‘politicians’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F2FCDC9-0E9B-FA4C-9CA0-BE40D83ED274}"/>
              </a:ext>
            </a:extLst>
          </p:cNvPr>
          <p:cNvGrpSpPr/>
          <p:nvPr/>
        </p:nvGrpSpPr>
        <p:grpSpPr>
          <a:xfrm>
            <a:off x="1422400" y="4330700"/>
            <a:ext cx="7167032" cy="1511300"/>
            <a:chOff x="1422400" y="4330700"/>
            <a:chExt cx="7167032" cy="1511300"/>
          </a:xfrm>
        </p:grpSpPr>
        <p:grpSp>
          <p:nvGrpSpPr>
            <p:cNvPr id="38" name="Group 42"/>
            <p:cNvGrpSpPr/>
            <p:nvPr/>
          </p:nvGrpSpPr>
          <p:grpSpPr>
            <a:xfrm>
              <a:off x="1422400" y="4419600"/>
              <a:ext cx="990600" cy="1422400"/>
              <a:chOff x="1422400" y="4419600"/>
              <a:chExt cx="990600" cy="1422400"/>
            </a:xfrm>
          </p:grpSpPr>
          <p:sp>
            <p:nvSpPr>
              <p:cNvPr id="16" name="Rectangle 7"/>
              <p:cNvSpPr>
                <a:spLocks noChangeArrowheads="1"/>
              </p:cNvSpPr>
              <p:nvPr/>
            </p:nvSpPr>
            <p:spPr bwMode="auto">
              <a:xfrm>
                <a:off x="1422400" y="4419600"/>
                <a:ext cx="990600" cy="142240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Rectangle 20"/>
              <p:cNvSpPr/>
              <p:nvPr/>
            </p:nvSpPr>
            <p:spPr bwMode="auto">
              <a:xfrm>
                <a:off x="1435100" y="4432300"/>
                <a:ext cx="609600" cy="393700"/>
              </a:xfrm>
              <a:prstGeom prst="rect">
                <a:avLst/>
              </a:prstGeom>
              <a:solidFill>
                <a:srgbClr val="008000"/>
              </a:solidFill>
              <a:ln w="3175" cap="flat" cmpd="sng" algn="ctr">
                <a:solidFill>
                  <a:srgbClr val="008000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/>
              <p:cNvSpPr/>
              <p:nvPr/>
            </p:nvSpPr>
            <p:spPr bwMode="auto">
              <a:xfrm>
                <a:off x="2082800" y="4940300"/>
                <a:ext cx="101600" cy="469900"/>
              </a:xfrm>
              <a:prstGeom prst="rect">
                <a:avLst/>
              </a:prstGeom>
              <a:solidFill>
                <a:schemeClr val="tx1"/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/>
              <p:cNvSpPr/>
              <p:nvPr/>
            </p:nvSpPr>
            <p:spPr bwMode="auto">
              <a:xfrm>
                <a:off x="2184400" y="5626100"/>
                <a:ext cx="215900" cy="127000"/>
              </a:xfrm>
              <a:prstGeom prst="rect">
                <a:avLst/>
              </a:prstGeom>
              <a:solidFill>
                <a:srgbClr val="FF33CC"/>
              </a:solidFill>
              <a:ln w="3175" cap="flat" cmpd="sng" algn="ctr">
                <a:solidFill>
                  <a:srgbClr val="FF33CC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3" name="TextBox 32"/>
            <p:cNvSpPr txBox="1"/>
            <p:nvPr/>
          </p:nvSpPr>
          <p:spPr>
            <a:xfrm>
              <a:off x="3026843" y="5029200"/>
              <a:ext cx="379381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~</a:t>
              </a:r>
            </a:p>
          </p:txBody>
        </p:sp>
        <p:grpSp>
          <p:nvGrpSpPr>
            <p:cNvPr id="48" name="Group 47"/>
            <p:cNvGrpSpPr/>
            <p:nvPr/>
          </p:nvGrpSpPr>
          <p:grpSpPr>
            <a:xfrm>
              <a:off x="3644900" y="4330700"/>
              <a:ext cx="4944532" cy="1511300"/>
              <a:chOff x="3644900" y="4330700"/>
              <a:chExt cx="4944532" cy="1511300"/>
            </a:xfrm>
          </p:grpSpPr>
          <p:sp>
            <p:nvSpPr>
              <p:cNvPr id="7" name="Rectangle 13"/>
              <p:cNvSpPr>
                <a:spLocks noChangeArrowheads="1"/>
              </p:cNvSpPr>
              <p:nvPr/>
            </p:nvSpPr>
            <p:spPr bwMode="auto">
              <a:xfrm>
                <a:off x="7416800" y="4419600"/>
                <a:ext cx="46038" cy="1422400"/>
              </a:xfrm>
              <a:prstGeom prst="rect">
                <a:avLst/>
              </a:prstGeom>
              <a:noFill/>
              <a:ln w="28575">
                <a:solidFill>
                  <a:srgbClr val="FF33CC"/>
                </a:solidFill>
                <a:prstDash val="sysDot"/>
                <a:round/>
                <a:headEnd type="none" w="sm" len="sm"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Rectangle 14"/>
              <p:cNvSpPr>
                <a:spLocks noChangeArrowheads="1"/>
              </p:cNvSpPr>
              <p:nvPr/>
            </p:nvSpPr>
            <p:spPr bwMode="auto">
              <a:xfrm>
                <a:off x="5600700" y="4419600"/>
                <a:ext cx="46038" cy="142240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 type="none" w="sm" len="sm"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Rectangle 15"/>
              <p:cNvSpPr>
                <a:spLocks noChangeArrowheads="1"/>
              </p:cNvSpPr>
              <p:nvPr/>
            </p:nvSpPr>
            <p:spPr bwMode="auto">
              <a:xfrm>
                <a:off x="3657600" y="4419600"/>
                <a:ext cx="46038" cy="1422400"/>
              </a:xfrm>
              <a:prstGeom prst="rect">
                <a:avLst/>
              </a:prstGeom>
              <a:noFill/>
              <a:ln w="28575">
                <a:solidFill>
                  <a:srgbClr val="008000"/>
                </a:solidFill>
                <a:prstDash val="sysDot"/>
                <a:round/>
                <a:headEnd type="none" w="sm" len="sm"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Rectangle 10"/>
              <p:cNvSpPr>
                <a:spLocks noChangeArrowheads="1"/>
              </p:cNvSpPr>
              <p:nvPr/>
            </p:nvSpPr>
            <p:spPr bwMode="auto">
              <a:xfrm>
                <a:off x="3873500" y="4356100"/>
                <a:ext cx="977900" cy="45719"/>
              </a:xfrm>
              <a:prstGeom prst="rect">
                <a:avLst/>
              </a:prstGeom>
              <a:noFill/>
              <a:ln w="28575">
                <a:solidFill>
                  <a:srgbClr val="008000"/>
                </a:solidFill>
                <a:prstDash val="sysDot"/>
                <a:round/>
                <a:headEnd type="none" w="sm" len="sm"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Rectangle 10"/>
              <p:cNvSpPr>
                <a:spLocks noChangeArrowheads="1"/>
              </p:cNvSpPr>
              <p:nvPr/>
            </p:nvSpPr>
            <p:spPr bwMode="auto">
              <a:xfrm>
                <a:off x="5816600" y="4356100"/>
                <a:ext cx="965200" cy="45719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 type="none" w="sm" len="sm"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Rectangle 10"/>
              <p:cNvSpPr>
                <a:spLocks noChangeArrowheads="1"/>
              </p:cNvSpPr>
              <p:nvPr/>
            </p:nvSpPr>
            <p:spPr bwMode="auto">
              <a:xfrm>
                <a:off x="7607300" y="4330700"/>
                <a:ext cx="977900" cy="50800"/>
              </a:xfrm>
              <a:prstGeom prst="rect">
                <a:avLst/>
              </a:prstGeom>
              <a:noFill/>
              <a:ln w="28575">
                <a:solidFill>
                  <a:srgbClr val="FF33CC"/>
                </a:solidFill>
                <a:prstDash val="sysDot"/>
                <a:round/>
                <a:headEnd type="none" w="sm" len="sm"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Rectangle 23"/>
              <p:cNvSpPr/>
              <p:nvPr/>
            </p:nvSpPr>
            <p:spPr bwMode="auto">
              <a:xfrm>
                <a:off x="3644900" y="4419600"/>
                <a:ext cx="76200" cy="393700"/>
              </a:xfrm>
              <a:prstGeom prst="rect">
                <a:avLst/>
              </a:prstGeom>
              <a:solidFill>
                <a:srgbClr val="008000"/>
              </a:solidFill>
              <a:ln w="3175" cap="flat" cmpd="sng" algn="ctr">
                <a:solidFill>
                  <a:srgbClr val="008000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/>
              <p:cNvSpPr/>
              <p:nvPr/>
            </p:nvSpPr>
            <p:spPr bwMode="auto">
              <a:xfrm>
                <a:off x="3873500" y="4361180"/>
                <a:ext cx="584200" cy="45719"/>
              </a:xfrm>
              <a:prstGeom prst="rect">
                <a:avLst/>
              </a:prstGeom>
              <a:solidFill>
                <a:srgbClr val="008000"/>
              </a:solidFill>
              <a:ln w="3175" cap="flat" cmpd="sng" algn="ctr">
                <a:solidFill>
                  <a:srgbClr val="008000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/>
              <p:cNvSpPr/>
              <p:nvPr/>
            </p:nvSpPr>
            <p:spPr bwMode="auto">
              <a:xfrm>
                <a:off x="6375400" y="4347633"/>
                <a:ext cx="101600" cy="46567"/>
              </a:xfrm>
              <a:prstGeom prst="rect">
                <a:avLst/>
              </a:prstGeom>
              <a:solidFill>
                <a:schemeClr val="tx1"/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ectangle 26"/>
              <p:cNvSpPr/>
              <p:nvPr/>
            </p:nvSpPr>
            <p:spPr bwMode="auto">
              <a:xfrm>
                <a:off x="5592232" y="4889500"/>
                <a:ext cx="71967" cy="469900"/>
              </a:xfrm>
              <a:prstGeom prst="rect">
                <a:avLst/>
              </a:prstGeom>
              <a:solidFill>
                <a:schemeClr val="tx1"/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tangle 27"/>
              <p:cNvSpPr/>
              <p:nvPr/>
            </p:nvSpPr>
            <p:spPr bwMode="auto">
              <a:xfrm>
                <a:off x="7416800" y="5638800"/>
                <a:ext cx="50800" cy="114300"/>
              </a:xfrm>
              <a:prstGeom prst="rect">
                <a:avLst/>
              </a:prstGeom>
              <a:solidFill>
                <a:srgbClr val="FF33CC"/>
              </a:solidFill>
              <a:ln w="3175" cap="flat" cmpd="sng" algn="ctr">
                <a:solidFill>
                  <a:srgbClr val="FF33CC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angle 28"/>
              <p:cNvSpPr/>
              <p:nvPr/>
            </p:nvSpPr>
            <p:spPr bwMode="auto">
              <a:xfrm>
                <a:off x="8369300" y="4330700"/>
                <a:ext cx="220132" cy="45719"/>
              </a:xfrm>
              <a:prstGeom prst="rect">
                <a:avLst/>
              </a:prstGeom>
              <a:solidFill>
                <a:srgbClr val="FF33CC"/>
              </a:solidFill>
              <a:ln w="3175" cap="flat" cmpd="sng" algn="ctr">
                <a:solidFill>
                  <a:srgbClr val="FF33CC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5054610" y="4986867"/>
                <a:ext cx="379381" cy="4924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+</a:t>
                </a: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6925732" y="4986864"/>
                <a:ext cx="379381" cy="4924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+</a:t>
                </a:r>
              </a:p>
            </p:txBody>
          </p:sp>
        </p:grpSp>
      </p:grpSp>
      <p:sp>
        <p:nvSpPr>
          <p:cNvPr id="36" name="Double Bracket 35"/>
          <p:cNvSpPr/>
          <p:nvPr/>
        </p:nvSpPr>
        <p:spPr bwMode="auto">
          <a:xfrm>
            <a:off x="84665" y="1439333"/>
            <a:ext cx="8890000" cy="5215467"/>
          </a:xfrm>
          <a:prstGeom prst="bracketPair">
            <a:avLst/>
          </a:pr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7" name="Picture 13" descr="twitter-logo_1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238" y="3289300"/>
            <a:ext cx="820738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Footer Placeholder 36">
            <a:extLst>
              <a:ext uri="{FF2B5EF4-FFF2-40B4-BE49-F238E27FC236}">
                <a16:creationId xmlns:a16="http://schemas.microsoft.com/office/drawing/2014/main" id="{E01676AD-7456-6C45-AC93-617B4E5505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Dong+</a:t>
            </a:r>
            <a:endParaRPr lang="en-US"/>
          </a:p>
        </p:txBody>
      </p:sp>
      <p:sp>
        <p:nvSpPr>
          <p:cNvPr id="39" name="Slide Number Placeholder 38">
            <a:extLst>
              <a:ext uri="{FF2B5EF4-FFF2-40B4-BE49-F238E27FC236}">
                <a16:creationId xmlns:a16="http://schemas.microsoft.com/office/drawing/2014/main" id="{F94188B5-5E94-1A43-A998-68447FD4B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B43987-7F84-BB4A-8611-CDF75B6A737D}" type="slidenum">
              <a:rPr lang="en-US" smtClean="0"/>
              <a:pPr>
                <a:defRPr/>
              </a:pPr>
              <a:t>100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1E354F-270D-764B-8BB7-20D3198BB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KDD 2018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3EEF69C2-6310-2446-BE8A-49F16325D9A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76621" y="3817302"/>
            <a:ext cx="496864" cy="459527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EFA34B91-34AA-B445-8381-CFAB322E521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25210" y="3854359"/>
            <a:ext cx="332490" cy="44332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B26A6FDD-E03F-B940-9FAE-E2B5EEE1039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03628" y="4505377"/>
            <a:ext cx="208961" cy="364732"/>
          </a:xfrm>
          <a:prstGeom prst="rect">
            <a:avLst/>
          </a:prstGeom>
        </p:spPr>
      </p:pic>
      <p:sp>
        <p:nvSpPr>
          <p:cNvPr id="49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7772400" cy="4648200"/>
          </a:xfrm>
        </p:spPr>
        <p:txBody>
          <a:bodyPr/>
          <a:lstStyle/>
          <a:p>
            <a:r>
              <a:rPr lang="en-US" dirty="0"/>
              <a:t>(SVD) matrix factorization: finds blocks</a:t>
            </a:r>
          </a:p>
        </p:txBody>
      </p:sp>
    </p:spTree>
    <p:extLst>
      <p:ext uri="{BB962C8B-B14F-4D97-AF65-F5344CB8AC3E}">
        <p14:creationId xmlns:p14="http://schemas.microsoft.com/office/powerpoint/2010/main" val="1847056627"/>
      </p:ext>
    </p:extLst>
  </p:cSld>
  <p:clrMapOvr>
    <a:masterClrMapping/>
  </p:clrMapOvr>
  <p:transition/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Crush intro to SVD</a:t>
            </a:r>
          </a:p>
        </p:txBody>
      </p:sp>
      <p:pic>
        <p:nvPicPr>
          <p:cNvPr id="10" name="Picture 12" descr="latex-image-1.pd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7900" y="5918200"/>
            <a:ext cx="4064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6" descr="latex-image-1.pd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77150" y="6019800"/>
            <a:ext cx="3683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6950" y="3816350"/>
            <a:ext cx="393700" cy="419100"/>
          </a:xfrm>
          <a:prstGeom prst="rect">
            <a:avLst/>
          </a:prstGeom>
        </p:spPr>
      </p:pic>
      <p:cxnSp>
        <p:nvCxnSpPr>
          <p:cNvPr id="17" name="Straight Arrow Connector 16"/>
          <p:cNvCxnSpPr>
            <a:cxnSpLocks noChangeShapeType="1"/>
          </p:cNvCxnSpPr>
          <p:nvPr/>
        </p:nvCxnSpPr>
        <p:spPr bwMode="auto">
          <a:xfrm rot="16200000" flipH="1">
            <a:off x="236538" y="5138738"/>
            <a:ext cx="1471612" cy="11112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18" name="Straight Arrow Connector 19"/>
          <p:cNvCxnSpPr>
            <a:cxnSpLocks noChangeShapeType="1"/>
          </p:cNvCxnSpPr>
          <p:nvPr/>
        </p:nvCxnSpPr>
        <p:spPr bwMode="auto">
          <a:xfrm>
            <a:off x="1397000" y="4064000"/>
            <a:ext cx="1054100" cy="127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sp>
        <p:nvSpPr>
          <p:cNvPr id="19" name="TextBox 20"/>
          <p:cNvSpPr txBox="1">
            <a:spLocks noChangeArrowheads="1"/>
          </p:cNvSpPr>
          <p:nvPr/>
        </p:nvSpPr>
        <p:spPr bwMode="auto">
          <a:xfrm>
            <a:off x="135485" y="4889500"/>
            <a:ext cx="814884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N </a:t>
            </a:r>
          </a:p>
          <a:p>
            <a:r>
              <a:rPr lang="en-US" dirty="0"/>
              <a:t>fans</a:t>
            </a:r>
          </a:p>
        </p:txBody>
      </p:sp>
      <p:sp>
        <p:nvSpPr>
          <p:cNvPr id="20" name="TextBox 21"/>
          <p:cNvSpPr txBox="1">
            <a:spLocks noChangeArrowheads="1"/>
          </p:cNvSpPr>
          <p:nvPr/>
        </p:nvSpPr>
        <p:spPr bwMode="auto">
          <a:xfrm>
            <a:off x="1580928" y="3162300"/>
            <a:ext cx="870401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M</a:t>
            </a:r>
          </a:p>
          <a:p>
            <a:r>
              <a:rPr lang="en-US" dirty="0"/>
              <a:t>idols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904657" y="2904067"/>
            <a:ext cx="2173166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00"/>
                </a:solidFill>
              </a:rPr>
              <a:t>‘music lovers’</a:t>
            </a:r>
          </a:p>
          <a:p>
            <a:r>
              <a:rPr lang="en-US" dirty="0">
                <a:solidFill>
                  <a:srgbClr val="006600"/>
                </a:solidFill>
              </a:rPr>
              <a:t>‘singers’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946674" y="2929467"/>
            <a:ext cx="2212402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‘sports lovers’</a:t>
            </a:r>
          </a:p>
          <a:p>
            <a:r>
              <a:rPr lang="en-US" dirty="0"/>
              <a:t>‘athletes’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040163" y="2912537"/>
            <a:ext cx="1784551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33CC"/>
                </a:solidFill>
              </a:rPr>
              <a:t>‘citizens’</a:t>
            </a:r>
          </a:p>
          <a:p>
            <a:r>
              <a:rPr lang="en-US" dirty="0">
                <a:solidFill>
                  <a:srgbClr val="FF33CC"/>
                </a:solidFill>
              </a:rPr>
              <a:t>‘politicians’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F2FCDC9-0E9B-FA4C-9CA0-BE40D83ED274}"/>
              </a:ext>
            </a:extLst>
          </p:cNvPr>
          <p:cNvGrpSpPr/>
          <p:nvPr/>
        </p:nvGrpSpPr>
        <p:grpSpPr>
          <a:xfrm>
            <a:off x="1422400" y="4330700"/>
            <a:ext cx="7167032" cy="1511300"/>
            <a:chOff x="1422400" y="4330700"/>
            <a:chExt cx="7167032" cy="1511300"/>
          </a:xfrm>
        </p:grpSpPr>
        <p:grpSp>
          <p:nvGrpSpPr>
            <p:cNvPr id="38" name="Group 42"/>
            <p:cNvGrpSpPr/>
            <p:nvPr/>
          </p:nvGrpSpPr>
          <p:grpSpPr>
            <a:xfrm>
              <a:off x="1422400" y="4419600"/>
              <a:ext cx="990600" cy="1422400"/>
              <a:chOff x="1422400" y="4419600"/>
              <a:chExt cx="990600" cy="1422400"/>
            </a:xfrm>
          </p:grpSpPr>
          <p:sp>
            <p:nvSpPr>
              <p:cNvPr id="16" name="Rectangle 7"/>
              <p:cNvSpPr>
                <a:spLocks noChangeArrowheads="1"/>
              </p:cNvSpPr>
              <p:nvPr/>
            </p:nvSpPr>
            <p:spPr bwMode="auto">
              <a:xfrm>
                <a:off x="1422400" y="4419600"/>
                <a:ext cx="990600" cy="142240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Rectangle 20"/>
              <p:cNvSpPr/>
              <p:nvPr/>
            </p:nvSpPr>
            <p:spPr bwMode="auto">
              <a:xfrm>
                <a:off x="1435100" y="4432300"/>
                <a:ext cx="609600" cy="393700"/>
              </a:xfrm>
              <a:prstGeom prst="rect">
                <a:avLst/>
              </a:prstGeom>
              <a:solidFill>
                <a:srgbClr val="008000"/>
              </a:solidFill>
              <a:ln w="3175" cap="flat" cmpd="sng" algn="ctr">
                <a:solidFill>
                  <a:srgbClr val="008000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/>
              <p:cNvSpPr/>
              <p:nvPr/>
            </p:nvSpPr>
            <p:spPr bwMode="auto">
              <a:xfrm>
                <a:off x="2082800" y="4940300"/>
                <a:ext cx="101600" cy="469900"/>
              </a:xfrm>
              <a:prstGeom prst="rect">
                <a:avLst/>
              </a:prstGeom>
              <a:solidFill>
                <a:schemeClr val="tx1"/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/>
              <p:cNvSpPr/>
              <p:nvPr/>
            </p:nvSpPr>
            <p:spPr bwMode="auto">
              <a:xfrm>
                <a:off x="2184400" y="5626100"/>
                <a:ext cx="215900" cy="127000"/>
              </a:xfrm>
              <a:prstGeom prst="rect">
                <a:avLst/>
              </a:prstGeom>
              <a:solidFill>
                <a:srgbClr val="FF33CC"/>
              </a:solidFill>
              <a:ln w="3175" cap="flat" cmpd="sng" algn="ctr">
                <a:solidFill>
                  <a:srgbClr val="FF33CC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3" name="TextBox 32"/>
            <p:cNvSpPr txBox="1"/>
            <p:nvPr/>
          </p:nvSpPr>
          <p:spPr>
            <a:xfrm>
              <a:off x="3026843" y="5029200"/>
              <a:ext cx="379381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~</a:t>
              </a:r>
            </a:p>
          </p:txBody>
        </p:sp>
        <p:grpSp>
          <p:nvGrpSpPr>
            <p:cNvPr id="48" name="Group 47"/>
            <p:cNvGrpSpPr/>
            <p:nvPr/>
          </p:nvGrpSpPr>
          <p:grpSpPr>
            <a:xfrm>
              <a:off x="3644900" y="4330700"/>
              <a:ext cx="4944532" cy="1511300"/>
              <a:chOff x="3644900" y="4330700"/>
              <a:chExt cx="4944532" cy="1511300"/>
            </a:xfrm>
          </p:grpSpPr>
          <p:sp>
            <p:nvSpPr>
              <p:cNvPr id="7" name="Rectangle 13"/>
              <p:cNvSpPr>
                <a:spLocks noChangeArrowheads="1"/>
              </p:cNvSpPr>
              <p:nvPr/>
            </p:nvSpPr>
            <p:spPr bwMode="auto">
              <a:xfrm>
                <a:off x="7416800" y="4419600"/>
                <a:ext cx="46038" cy="1422400"/>
              </a:xfrm>
              <a:prstGeom prst="rect">
                <a:avLst/>
              </a:prstGeom>
              <a:noFill/>
              <a:ln w="28575">
                <a:solidFill>
                  <a:srgbClr val="FF33CC"/>
                </a:solidFill>
                <a:prstDash val="sysDot"/>
                <a:round/>
                <a:headEnd type="none" w="sm" len="sm"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Rectangle 14"/>
              <p:cNvSpPr>
                <a:spLocks noChangeArrowheads="1"/>
              </p:cNvSpPr>
              <p:nvPr/>
            </p:nvSpPr>
            <p:spPr bwMode="auto">
              <a:xfrm>
                <a:off x="5600700" y="4419600"/>
                <a:ext cx="46038" cy="142240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 type="none" w="sm" len="sm"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Rectangle 15"/>
              <p:cNvSpPr>
                <a:spLocks noChangeArrowheads="1"/>
              </p:cNvSpPr>
              <p:nvPr/>
            </p:nvSpPr>
            <p:spPr bwMode="auto">
              <a:xfrm>
                <a:off x="3657600" y="4419600"/>
                <a:ext cx="46038" cy="1422400"/>
              </a:xfrm>
              <a:prstGeom prst="rect">
                <a:avLst/>
              </a:prstGeom>
              <a:noFill/>
              <a:ln w="28575">
                <a:solidFill>
                  <a:srgbClr val="008000"/>
                </a:solidFill>
                <a:prstDash val="sysDot"/>
                <a:round/>
                <a:headEnd type="none" w="sm" len="sm"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Rectangle 10"/>
              <p:cNvSpPr>
                <a:spLocks noChangeArrowheads="1"/>
              </p:cNvSpPr>
              <p:nvPr/>
            </p:nvSpPr>
            <p:spPr bwMode="auto">
              <a:xfrm>
                <a:off x="3873500" y="4356100"/>
                <a:ext cx="977900" cy="45719"/>
              </a:xfrm>
              <a:prstGeom prst="rect">
                <a:avLst/>
              </a:prstGeom>
              <a:noFill/>
              <a:ln w="28575">
                <a:solidFill>
                  <a:srgbClr val="008000"/>
                </a:solidFill>
                <a:prstDash val="sysDot"/>
                <a:round/>
                <a:headEnd type="none" w="sm" len="sm"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Rectangle 10"/>
              <p:cNvSpPr>
                <a:spLocks noChangeArrowheads="1"/>
              </p:cNvSpPr>
              <p:nvPr/>
            </p:nvSpPr>
            <p:spPr bwMode="auto">
              <a:xfrm>
                <a:off x="5816600" y="4356100"/>
                <a:ext cx="965200" cy="45719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 type="none" w="sm" len="sm"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Rectangle 10"/>
              <p:cNvSpPr>
                <a:spLocks noChangeArrowheads="1"/>
              </p:cNvSpPr>
              <p:nvPr/>
            </p:nvSpPr>
            <p:spPr bwMode="auto">
              <a:xfrm>
                <a:off x="7607300" y="4330700"/>
                <a:ext cx="977900" cy="50800"/>
              </a:xfrm>
              <a:prstGeom prst="rect">
                <a:avLst/>
              </a:prstGeom>
              <a:noFill/>
              <a:ln w="28575">
                <a:solidFill>
                  <a:srgbClr val="FF33CC"/>
                </a:solidFill>
                <a:prstDash val="sysDot"/>
                <a:round/>
                <a:headEnd type="none" w="sm" len="sm"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Rectangle 23"/>
              <p:cNvSpPr/>
              <p:nvPr/>
            </p:nvSpPr>
            <p:spPr bwMode="auto">
              <a:xfrm>
                <a:off x="3644900" y="4419600"/>
                <a:ext cx="76200" cy="393700"/>
              </a:xfrm>
              <a:prstGeom prst="rect">
                <a:avLst/>
              </a:prstGeom>
              <a:solidFill>
                <a:srgbClr val="008000"/>
              </a:solidFill>
              <a:ln w="3175" cap="flat" cmpd="sng" algn="ctr">
                <a:solidFill>
                  <a:srgbClr val="008000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/>
              <p:cNvSpPr/>
              <p:nvPr/>
            </p:nvSpPr>
            <p:spPr bwMode="auto">
              <a:xfrm>
                <a:off x="3873500" y="4361180"/>
                <a:ext cx="584200" cy="45719"/>
              </a:xfrm>
              <a:prstGeom prst="rect">
                <a:avLst/>
              </a:prstGeom>
              <a:solidFill>
                <a:srgbClr val="008000"/>
              </a:solidFill>
              <a:ln w="3175" cap="flat" cmpd="sng" algn="ctr">
                <a:solidFill>
                  <a:srgbClr val="008000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/>
              <p:cNvSpPr/>
              <p:nvPr/>
            </p:nvSpPr>
            <p:spPr bwMode="auto">
              <a:xfrm>
                <a:off x="6375400" y="4347633"/>
                <a:ext cx="101600" cy="46567"/>
              </a:xfrm>
              <a:prstGeom prst="rect">
                <a:avLst/>
              </a:prstGeom>
              <a:solidFill>
                <a:schemeClr val="tx1"/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ectangle 26"/>
              <p:cNvSpPr/>
              <p:nvPr/>
            </p:nvSpPr>
            <p:spPr bwMode="auto">
              <a:xfrm>
                <a:off x="5592232" y="4889500"/>
                <a:ext cx="71967" cy="469900"/>
              </a:xfrm>
              <a:prstGeom prst="rect">
                <a:avLst/>
              </a:prstGeom>
              <a:solidFill>
                <a:schemeClr val="tx1"/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tangle 27"/>
              <p:cNvSpPr/>
              <p:nvPr/>
            </p:nvSpPr>
            <p:spPr bwMode="auto">
              <a:xfrm>
                <a:off x="7416800" y="5638800"/>
                <a:ext cx="50800" cy="114300"/>
              </a:xfrm>
              <a:prstGeom prst="rect">
                <a:avLst/>
              </a:prstGeom>
              <a:solidFill>
                <a:srgbClr val="FF33CC"/>
              </a:solidFill>
              <a:ln w="3175" cap="flat" cmpd="sng" algn="ctr">
                <a:solidFill>
                  <a:srgbClr val="FF33CC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angle 28"/>
              <p:cNvSpPr/>
              <p:nvPr/>
            </p:nvSpPr>
            <p:spPr bwMode="auto">
              <a:xfrm>
                <a:off x="8369300" y="4330700"/>
                <a:ext cx="220132" cy="45719"/>
              </a:xfrm>
              <a:prstGeom prst="rect">
                <a:avLst/>
              </a:prstGeom>
              <a:solidFill>
                <a:srgbClr val="FF33CC"/>
              </a:solidFill>
              <a:ln w="3175" cap="flat" cmpd="sng" algn="ctr">
                <a:solidFill>
                  <a:srgbClr val="FF33CC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5054610" y="4986867"/>
                <a:ext cx="379381" cy="4924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+</a:t>
                </a: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6925732" y="4986864"/>
                <a:ext cx="379381" cy="4924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+</a:t>
                </a:r>
              </a:p>
            </p:txBody>
          </p:sp>
        </p:grpSp>
      </p:grpSp>
      <p:sp>
        <p:nvSpPr>
          <p:cNvPr id="36" name="Double Bracket 35"/>
          <p:cNvSpPr/>
          <p:nvPr/>
        </p:nvSpPr>
        <p:spPr bwMode="auto">
          <a:xfrm>
            <a:off x="84665" y="1439333"/>
            <a:ext cx="8890000" cy="5215467"/>
          </a:xfrm>
          <a:prstGeom prst="bracketPair">
            <a:avLst/>
          </a:pr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7" name="Picture 13" descr="twitter-logo_1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238" y="3289300"/>
            <a:ext cx="820738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Footer Placeholder 36">
            <a:extLst>
              <a:ext uri="{FF2B5EF4-FFF2-40B4-BE49-F238E27FC236}">
                <a16:creationId xmlns:a16="http://schemas.microsoft.com/office/drawing/2014/main" id="{E01676AD-7456-6C45-AC93-617B4E5505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Dong+</a:t>
            </a:r>
            <a:endParaRPr lang="en-US"/>
          </a:p>
        </p:txBody>
      </p:sp>
      <p:sp>
        <p:nvSpPr>
          <p:cNvPr id="39" name="Slide Number Placeholder 38">
            <a:extLst>
              <a:ext uri="{FF2B5EF4-FFF2-40B4-BE49-F238E27FC236}">
                <a16:creationId xmlns:a16="http://schemas.microsoft.com/office/drawing/2014/main" id="{F94188B5-5E94-1A43-A998-68447FD4B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B43987-7F84-BB4A-8611-CDF75B6A737D}" type="slidenum">
              <a:rPr lang="en-US" smtClean="0"/>
              <a:pPr>
                <a:defRPr/>
              </a:pPr>
              <a:t>101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1E354F-270D-764B-8BB7-20D3198BB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KDD 2018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3EEF69C2-6310-2446-BE8A-49F16325D9A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76621" y="3817302"/>
            <a:ext cx="496864" cy="459527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EFA34B91-34AA-B445-8381-CFAB322E521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25210" y="3854359"/>
            <a:ext cx="332490" cy="44332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B26A6FDD-E03F-B940-9FAE-E2B5EEE1039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03628" y="4505377"/>
            <a:ext cx="208961" cy="36473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5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85800" y="1447800"/>
                <a:ext cx="7772400" cy="4648200"/>
              </a:xfrm>
            </p:spPr>
            <p:txBody>
              <a:bodyPr/>
              <a:lstStyle/>
              <a:p>
                <a:r>
                  <a:rPr lang="en-US" dirty="0" smtClean="0"/>
                  <a:t>Approximate each person with a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r>
                  <a:rPr lang="en-US" dirty="0" smtClean="0"/>
                  <a:t>d vector</a:t>
                </a:r>
              </a:p>
              <a:p>
                <a:pPr lvl="1"/>
                <a:r>
                  <a:rPr lang="en-US" dirty="0" smtClean="0"/>
                  <a:t>[“music score”, “sport score”, “politics score”]</a:t>
                </a:r>
              </a:p>
            </p:txBody>
          </p:sp>
        </mc:Choice>
        <mc:Fallback xmlns="">
          <p:sp>
            <p:nvSpPr>
              <p:cNvPr id="45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800" y="1447800"/>
                <a:ext cx="7772400" cy="4648200"/>
              </a:xfrm>
              <a:blipFill>
                <a:blip r:embed="rId9"/>
                <a:stretch>
                  <a:fillRect l="-1804" t="-18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96967851"/>
      </p:ext>
    </p:extLst>
  </p:cSld>
  <p:clrMapOvr>
    <a:masterClrMapping/>
  </p:clrMapOvr>
  <p:transition/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Crush intro to SVD</a:t>
            </a: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3124200" y="3621646"/>
            <a:ext cx="990600" cy="1422400"/>
          </a:xfrm>
          <a:prstGeom prst="rect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Double Bracket 35"/>
          <p:cNvSpPr/>
          <p:nvPr/>
        </p:nvSpPr>
        <p:spPr bwMode="auto">
          <a:xfrm>
            <a:off x="84665" y="1439333"/>
            <a:ext cx="8890000" cy="5215467"/>
          </a:xfrm>
          <a:prstGeom prst="bracketPair">
            <a:avLst/>
          </a:pr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ooter Placeholder 36">
            <a:extLst>
              <a:ext uri="{FF2B5EF4-FFF2-40B4-BE49-F238E27FC236}">
                <a16:creationId xmlns:a16="http://schemas.microsoft.com/office/drawing/2014/main" id="{E01676AD-7456-6C45-AC93-617B4E5505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Dong+</a:t>
            </a:r>
            <a:endParaRPr lang="en-US" dirty="0"/>
          </a:p>
        </p:txBody>
      </p:sp>
      <p:sp>
        <p:nvSpPr>
          <p:cNvPr id="39" name="Slide Number Placeholder 38">
            <a:extLst>
              <a:ext uri="{FF2B5EF4-FFF2-40B4-BE49-F238E27FC236}">
                <a16:creationId xmlns:a16="http://schemas.microsoft.com/office/drawing/2014/main" id="{F94188B5-5E94-1A43-A998-68447FD4B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B43987-7F84-BB4A-8611-CDF75B6A737D}" type="slidenum">
              <a:rPr lang="en-US" smtClean="0"/>
              <a:pPr>
                <a:defRPr/>
              </a:pPr>
              <a:t>102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1E354F-270D-764B-8BB7-20D3198BB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410857" y="4086623"/>
            <a:ext cx="37938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~</a:t>
            </a:r>
          </a:p>
        </p:txBody>
      </p:sp>
      <p:sp>
        <p:nvSpPr>
          <p:cNvPr id="26" name="Rectangle 7"/>
          <p:cNvSpPr>
            <a:spLocks noChangeArrowheads="1"/>
          </p:cNvSpPr>
          <p:nvPr/>
        </p:nvSpPr>
        <p:spPr bwMode="auto">
          <a:xfrm>
            <a:off x="6933080" y="4895879"/>
            <a:ext cx="985838" cy="296334"/>
          </a:xfrm>
          <a:prstGeom prst="rect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TextBox 21"/>
          <p:cNvSpPr txBox="1">
            <a:spLocks noChangeArrowheads="1"/>
          </p:cNvSpPr>
          <p:nvPr/>
        </p:nvSpPr>
        <p:spPr bwMode="auto">
          <a:xfrm>
            <a:off x="6635198" y="4399202"/>
            <a:ext cx="1581601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M idols</a:t>
            </a:r>
            <a:endParaRPr lang="en-US" dirty="0"/>
          </a:p>
        </p:txBody>
      </p:sp>
      <p:sp>
        <p:nvSpPr>
          <p:cNvPr id="31" name="Rectangle 7"/>
          <p:cNvSpPr>
            <a:spLocks noChangeArrowheads="1"/>
          </p:cNvSpPr>
          <p:nvPr/>
        </p:nvSpPr>
        <p:spPr bwMode="auto">
          <a:xfrm>
            <a:off x="6919539" y="3620753"/>
            <a:ext cx="1422400" cy="296334"/>
          </a:xfrm>
          <a:prstGeom prst="rect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TextBox 21"/>
          <p:cNvSpPr txBox="1">
            <a:spLocks noChangeArrowheads="1"/>
          </p:cNvSpPr>
          <p:nvPr/>
        </p:nvSpPr>
        <p:spPr bwMode="auto">
          <a:xfrm>
            <a:off x="6760338" y="3167063"/>
            <a:ext cx="1581601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N fans</a:t>
            </a:r>
            <a:endParaRPr lang="en-US" dirty="0"/>
          </a:p>
        </p:txBody>
      </p:sp>
      <p:sp>
        <p:nvSpPr>
          <p:cNvPr id="33" name="TextBox 21"/>
          <p:cNvSpPr txBox="1">
            <a:spLocks noChangeArrowheads="1"/>
          </p:cNvSpPr>
          <p:nvPr/>
        </p:nvSpPr>
        <p:spPr bwMode="auto">
          <a:xfrm>
            <a:off x="5337938" y="3491822"/>
            <a:ext cx="1581601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3 scores</a:t>
            </a:r>
            <a:endParaRPr lang="en-US" dirty="0"/>
          </a:p>
        </p:txBody>
      </p:sp>
      <p:sp>
        <p:nvSpPr>
          <p:cNvPr id="34" name="TextBox 21"/>
          <p:cNvSpPr txBox="1">
            <a:spLocks noChangeArrowheads="1"/>
          </p:cNvSpPr>
          <p:nvPr/>
        </p:nvSpPr>
        <p:spPr bwMode="auto">
          <a:xfrm>
            <a:off x="5337938" y="4786662"/>
            <a:ext cx="1581601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3 scores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85800" y="1447800"/>
                <a:ext cx="7772400" cy="4648200"/>
              </a:xfrm>
            </p:spPr>
            <p:txBody>
              <a:bodyPr/>
              <a:lstStyle/>
              <a:p>
                <a:r>
                  <a:rPr lang="en-US" dirty="0" smtClean="0"/>
                  <a:t>Approximate each person with a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r>
                  <a:rPr lang="en-US" dirty="0" smtClean="0"/>
                  <a:t>d vector</a:t>
                </a:r>
              </a:p>
              <a:p>
                <a:pPr lvl="1"/>
                <a:r>
                  <a:rPr lang="en-US" dirty="0" smtClean="0"/>
                  <a:t>[“music score”, “sport score”, “politics score”]</a:t>
                </a:r>
              </a:p>
            </p:txBody>
          </p:sp>
        </mc:Choice>
        <mc:Fallback xmlns="">
          <p:sp>
            <p:nvSpPr>
              <p:cNvPr id="35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800" y="1447800"/>
                <a:ext cx="7772400" cy="4648200"/>
              </a:xfrm>
              <a:blipFill>
                <a:blip r:embed="rId2"/>
                <a:stretch>
                  <a:fillRect l="-1804" t="-18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Left Brace 5"/>
          <p:cNvSpPr/>
          <p:nvPr/>
        </p:nvSpPr>
        <p:spPr bwMode="auto">
          <a:xfrm>
            <a:off x="4928736" y="3273824"/>
            <a:ext cx="587581" cy="2118043"/>
          </a:xfrm>
          <a:prstGeom prst="leftBrac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20"/>
          <p:cNvSpPr txBox="1">
            <a:spLocks noChangeArrowheads="1"/>
          </p:cNvSpPr>
          <p:nvPr/>
        </p:nvSpPr>
        <p:spPr bwMode="auto">
          <a:xfrm>
            <a:off x="2213796" y="3781418"/>
            <a:ext cx="991710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/>
              <a:t>N </a:t>
            </a:r>
          </a:p>
          <a:p>
            <a:r>
              <a:rPr lang="en-US" dirty="0"/>
              <a:t>fans</a:t>
            </a:r>
          </a:p>
        </p:txBody>
      </p:sp>
      <p:sp>
        <p:nvSpPr>
          <p:cNvPr id="40" name="TextBox 21"/>
          <p:cNvSpPr txBox="1">
            <a:spLocks noChangeArrowheads="1"/>
          </p:cNvSpPr>
          <p:nvPr/>
        </p:nvSpPr>
        <p:spPr bwMode="auto">
          <a:xfrm>
            <a:off x="2945860" y="3110599"/>
            <a:ext cx="1423957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M idols</a:t>
            </a:r>
            <a:endParaRPr lang="en-US" dirty="0"/>
          </a:p>
        </p:txBody>
      </p:sp>
      <p:pic>
        <p:nvPicPr>
          <p:cNvPr id="41" name="Picture 13" descr="twitter-logo_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2143" y="3110599"/>
            <a:ext cx="820738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B26A6FDD-E03F-B940-9FAE-E2B5EEE103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3328" y="3031916"/>
            <a:ext cx="208961" cy="36473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6919538" y="3616519"/>
            <a:ext cx="1415629" cy="10465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 bwMode="auto">
          <a:xfrm>
            <a:off x="6926309" y="3811906"/>
            <a:ext cx="1408859" cy="100605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 bwMode="auto">
          <a:xfrm>
            <a:off x="6926309" y="4900111"/>
            <a:ext cx="992609" cy="100759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6933081" y="5093898"/>
            <a:ext cx="985838" cy="98315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595939"/>
      </p:ext>
    </p:extLst>
  </p:cSld>
  <p:clrMapOvr>
    <a:masterClrMapping/>
  </p:clrMapOvr>
  <p:transition/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Crush intro to SVD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21"/>
              <p:cNvSpPr txBox="1">
                <a:spLocks noChangeArrowheads="1"/>
              </p:cNvSpPr>
              <p:nvPr/>
            </p:nvSpPr>
            <p:spPr bwMode="auto">
              <a:xfrm>
                <a:off x="438537" y="3659506"/>
                <a:ext cx="2630603" cy="12926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dirty="0"/>
                  <a:t>e</a:t>
                </a:r>
                <a:r>
                  <a:rPr lang="en-US" dirty="0" smtClean="0"/>
                  <a:t>lement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US" dirty="0" smtClean="0"/>
                  <a:t> fan column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⋅</m:t>
                    </m:r>
                  </m:oMath>
                </a14:m>
                <a:r>
                  <a:rPr lang="en-US" dirty="0" smtClean="0"/>
                  <a:t> idol column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8537" y="3659506"/>
                <a:ext cx="2630603" cy="1292662"/>
              </a:xfrm>
              <a:prstGeom prst="rect">
                <a:avLst/>
              </a:prstGeom>
              <a:blipFill>
                <a:blip r:embed="rId2"/>
                <a:stretch>
                  <a:fillRect l="-232" t="-4245" b="-11321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3124200" y="3621646"/>
            <a:ext cx="990600" cy="1422400"/>
          </a:xfrm>
          <a:prstGeom prst="rect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Double Bracket 35"/>
          <p:cNvSpPr/>
          <p:nvPr/>
        </p:nvSpPr>
        <p:spPr bwMode="auto">
          <a:xfrm>
            <a:off x="84665" y="1439333"/>
            <a:ext cx="8890000" cy="5215467"/>
          </a:xfrm>
          <a:prstGeom prst="bracketPair">
            <a:avLst/>
          </a:pr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ooter Placeholder 36">
            <a:extLst>
              <a:ext uri="{FF2B5EF4-FFF2-40B4-BE49-F238E27FC236}">
                <a16:creationId xmlns:a16="http://schemas.microsoft.com/office/drawing/2014/main" id="{E01676AD-7456-6C45-AC93-617B4E5505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Dong+</a:t>
            </a:r>
            <a:endParaRPr lang="en-US" dirty="0"/>
          </a:p>
        </p:txBody>
      </p:sp>
      <p:sp>
        <p:nvSpPr>
          <p:cNvPr id="39" name="Slide Number Placeholder 38">
            <a:extLst>
              <a:ext uri="{FF2B5EF4-FFF2-40B4-BE49-F238E27FC236}">
                <a16:creationId xmlns:a16="http://schemas.microsoft.com/office/drawing/2014/main" id="{F94188B5-5E94-1A43-A998-68447FD4B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B43987-7F84-BB4A-8611-CDF75B6A737D}" type="slidenum">
              <a:rPr lang="en-US" smtClean="0"/>
              <a:pPr>
                <a:defRPr/>
              </a:pPr>
              <a:t>103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1E354F-270D-764B-8BB7-20D3198BB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410857" y="4086623"/>
            <a:ext cx="37938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~</a:t>
            </a:r>
          </a:p>
        </p:txBody>
      </p:sp>
      <p:sp>
        <p:nvSpPr>
          <p:cNvPr id="26" name="Rectangle 7"/>
          <p:cNvSpPr>
            <a:spLocks noChangeArrowheads="1"/>
          </p:cNvSpPr>
          <p:nvPr/>
        </p:nvSpPr>
        <p:spPr bwMode="auto">
          <a:xfrm>
            <a:off x="6933080" y="4895879"/>
            <a:ext cx="985838" cy="296334"/>
          </a:xfrm>
          <a:prstGeom prst="rect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TextBox 21"/>
          <p:cNvSpPr txBox="1">
            <a:spLocks noChangeArrowheads="1"/>
          </p:cNvSpPr>
          <p:nvPr/>
        </p:nvSpPr>
        <p:spPr bwMode="auto">
          <a:xfrm>
            <a:off x="6635198" y="4399202"/>
            <a:ext cx="1581601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M idols</a:t>
            </a:r>
            <a:endParaRPr lang="en-US" dirty="0"/>
          </a:p>
        </p:txBody>
      </p:sp>
      <p:sp>
        <p:nvSpPr>
          <p:cNvPr id="31" name="Rectangle 7"/>
          <p:cNvSpPr>
            <a:spLocks noChangeArrowheads="1"/>
          </p:cNvSpPr>
          <p:nvPr/>
        </p:nvSpPr>
        <p:spPr bwMode="auto">
          <a:xfrm>
            <a:off x="6919539" y="3620753"/>
            <a:ext cx="1422400" cy="296334"/>
          </a:xfrm>
          <a:prstGeom prst="rect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TextBox 21"/>
          <p:cNvSpPr txBox="1">
            <a:spLocks noChangeArrowheads="1"/>
          </p:cNvSpPr>
          <p:nvPr/>
        </p:nvSpPr>
        <p:spPr bwMode="auto">
          <a:xfrm>
            <a:off x="6760338" y="3167063"/>
            <a:ext cx="1581601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N fans</a:t>
            </a:r>
            <a:endParaRPr lang="en-US" dirty="0"/>
          </a:p>
        </p:txBody>
      </p:sp>
      <p:sp>
        <p:nvSpPr>
          <p:cNvPr id="33" name="TextBox 21"/>
          <p:cNvSpPr txBox="1">
            <a:spLocks noChangeArrowheads="1"/>
          </p:cNvSpPr>
          <p:nvPr/>
        </p:nvSpPr>
        <p:spPr bwMode="auto">
          <a:xfrm>
            <a:off x="5337938" y="3491822"/>
            <a:ext cx="1581601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3 scores</a:t>
            </a:r>
            <a:endParaRPr lang="en-US" dirty="0"/>
          </a:p>
        </p:txBody>
      </p:sp>
      <p:sp>
        <p:nvSpPr>
          <p:cNvPr id="34" name="TextBox 21"/>
          <p:cNvSpPr txBox="1">
            <a:spLocks noChangeArrowheads="1"/>
          </p:cNvSpPr>
          <p:nvPr/>
        </p:nvSpPr>
        <p:spPr bwMode="auto">
          <a:xfrm>
            <a:off x="5337938" y="4786662"/>
            <a:ext cx="1581601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3 scores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85800" y="1447800"/>
                <a:ext cx="7772400" cy="4648200"/>
              </a:xfrm>
            </p:spPr>
            <p:txBody>
              <a:bodyPr/>
              <a:lstStyle/>
              <a:p>
                <a:r>
                  <a:rPr lang="en-US" dirty="0" smtClean="0"/>
                  <a:t>Approximate each person with a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r>
                  <a:rPr lang="en-US" dirty="0" smtClean="0"/>
                  <a:t>d vector</a:t>
                </a:r>
              </a:p>
              <a:p>
                <a:pPr lvl="1"/>
                <a:r>
                  <a:rPr lang="en-US" dirty="0" smtClean="0"/>
                  <a:t>[“music score”, “sport score”, “politics score”]</a:t>
                </a:r>
              </a:p>
            </p:txBody>
          </p:sp>
        </mc:Choice>
        <mc:Fallback xmlns="">
          <p:sp>
            <p:nvSpPr>
              <p:cNvPr id="35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800" y="1447800"/>
                <a:ext cx="7772400" cy="4648200"/>
              </a:xfrm>
              <a:blipFill>
                <a:blip r:embed="rId3"/>
                <a:stretch>
                  <a:fillRect l="-1804" t="-18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Left Brace 5"/>
          <p:cNvSpPr/>
          <p:nvPr/>
        </p:nvSpPr>
        <p:spPr bwMode="auto">
          <a:xfrm>
            <a:off x="4928736" y="3273824"/>
            <a:ext cx="587581" cy="2118043"/>
          </a:xfrm>
          <a:prstGeom prst="leftBrac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 bwMode="auto">
          <a:xfrm>
            <a:off x="3417663" y="3768920"/>
            <a:ext cx="127479" cy="154557"/>
          </a:xfrm>
          <a:prstGeom prst="rect">
            <a:avLst/>
          </a:prstGeom>
          <a:solidFill>
            <a:srgbClr val="FF33CC"/>
          </a:solidFill>
          <a:ln w="3175" cap="flat" cmpd="sng" algn="ctr">
            <a:solidFill>
              <a:srgbClr val="FF33CC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 bwMode="auto">
          <a:xfrm>
            <a:off x="7075146" y="3624115"/>
            <a:ext cx="153492" cy="292972"/>
          </a:xfrm>
          <a:prstGeom prst="rect">
            <a:avLst/>
          </a:prstGeom>
          <a:solidFill>
            <a:srgbClr val="FF33CC"/>
          </a:solidFill>
          <a:ln w="3175" cap="flat" cmpd="sng" algn="ctr">
            <a:solidFill>
              <a:srgbClr val="FF33CC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7251995" y="4890506"/>
            <a:ext cx="153492" cy="292972"/>
          </a:xfrm>
          <a:prstGeom prst="rect">
            <a:avLst/>
          </a:prstGeom>
          <a:solidFill>
            <a:srgbClr val="FF33CC"/>
          </a:solidFill>
          <a:ln w="3175" cap="flat" cmpd="sng" algn="ctr">
            <a:solidFill>
              <a:srgbClr val="FF33CC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 bwMode="auto">
          <a:xfrm>
            <a:off x="6919538" y="3616519"/>
            <a:ext cx="1415629" cy="104650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 bwMode="auto">
          <a:xfrm>
            <a:off x="6926309" y="3811906"/>
            <a:ext cx="1408859" cy="100605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 bwMode="auto">
          <a:xfrm>
            <a:off x="6926309" y="4900111"/>
            <a:ext cx="992609" cy="100759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 bwMode="auto">
          <a:xfrm>
            <a:off x="6933081" y="5093898"/>
            <a:ext cx="985838" cy="98315"/>
          </a:xfrm>
          <a:prstGeom prst="rect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88180"/>
      </p:ext>
    </p:extLst>
  </p:cSld>
  <p:clrMapOvr>
    <a:masterClrMapping/>
  </p:clrMapOvr>
  <p:transition/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Crush intro to SVD</a:t>
            </a:r>
          </a:p>
        </p:txBody>
      </p:sp>
      <p:sp>
        <p:nvSpPr>
          <p:cNvPr id="36" name="Double Bracket 35"/>
          <p:cNvSpPr/>
          <p:nvPr/>
        </p:nvSpPr>
        <p:spPr bwMode="auto">
          <a:xfrm>
            <a:off x="84665" y="1439333"/>
            <a:ext cx="8890000" cy="5215467"/>
          </a:xfrm>
          <a:prstGeom prst="bracketPair">
            <a:avLst/>
          </a:pr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ooter Placeholder 36">
            <a:extLst>
              <a:ext uri="{FF2B5EF4-FFF2-40B4-BE49-F238E27FC236}">
                <a16:creationId xmlns:a16="http://schemas.microsoft.com/office/drawing/2014/main" id="{E01676AD-7456-6C45-AC93-617B4E5505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Dong+</a:t>
            </a:r>
            <a:endParaRPr lang="en-US" dirty="0"/>
          </a:p>
        </p:txBody>
      </p:sp>
      <p:sp>
        <p:nvSpPr>
          <p:cNvPr id="39" name="Slide Number Placeholder 38">
            <a:extLst>
              <a:ext uri="{FF2B5EF4-FFF2-40B4-BE49-F238E27FC236}">
                <a16:creationId xmlns:a16="http://schemas.microsoft.com/office/drawing/2014/main" id="{F94188B5-5E94-1A43-A998-68447FD4B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B43987-7F84-BB4A-8611-CDF75B6A737D}" type="slidenum">
              <a:rPr lang="en-US" smtClean="0"/>
              <a:pPr>
                <a:defRPr/>
              </a:pPr>
              <a:t>104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1E354F-270D-764B-8BB7-20D3198BB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26" name="Rectangle 7"/>
          <p:cNvSpPr>
            <a:spLocks noChangeArrowheads="1"/>
          </p:cNvSpPr>
          <p:nvPr/>
        </p:nvSpPr>
        <p:spPr bwMode="auto">
          <a:xfrm>
            <a:off x="5564856" y="3848488"/>
            <a:ext cx="985838" cy="202577"/>
          </a:xfrm>
          <a:prstGeom prst="rect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Rectangle 7"/>
          <p:cNvSpPr>
            <a:spLocks noChangeArrowheads="1"/>
          </p:cNvSpPr>
          <p:nvPr/>
        </p:nvSpPr>
        <p:spPr bwMode="auto">
          <a:xfrm>
            <a:off x="4387776" y="2813126"/>
            <a:ext cx="3318933" cy="205665"/>
          </a:xfrm>
          <a:prstGeom prst="rect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Box 21"/>
              <p:cNvSpPr txBox="1">
                <a:spLocks noChangeArrowheads="1"/>
              </p:cNvSpPr>
              <p:nvPr/>
            </p:nvSpPr>
            <p:spPr bwMode="auto">
              <a:xfrm>
                <a:off x="4529665" y="5211769"/>
                <a:ext cx="3318933" cy="4924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dirty="0" smtClean="0"/>
                  <a:t>row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 smtClean="0"/>
                  <a:t> (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500</m:t>
                    </m:r>
                  </m:oMath>
                </a14:m>
                <a:r>
                  <a:rPr lang="en-US" dirty="0" smtClean="0"/>
                  <a:t> dim)</a:t>
                </a:r>
                <a:endParaRPr lang="en-US" dirty="0"/>
              </a:p>
            </p:txBody>
          </p:sp>
        </mc:Choice>
        <mc:Fallback>
          <p:sp>
            <p:nvSpPr>
              <p:cNvPr id="3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29665" y="5211769"/>
                <a:ext cx="3318933" cy="492443"/>
              </a:xfrm>
              <a:prstGeom prst="rect">
                <a:avLst/>
              </a:prstGeom>
              <a:blipFill>
                <a:blip r:embed="rId2"/>
                <a:stretch>
                  <a:fillRect t="-11111" b="-29630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7772400" cy="802045"/>
          </a:xfrm>
        </p:spPr>
        <p:txBody>
          <a:bodyPr/>
          <a:lstStyle/>
          <a:p>
            <a:r>
              <a:rPr lang="en-US" dirty="0" smtClean="0"/>
              <a:t>SVD compression is a linear </a:t>
            </a:r>
            <a:r>
              <a:rPr lang="en-US" b="1" dirty="0" err="1" smtClean="0"/>
              <a:t>autoencoder</a:t>
            </a:r>
            <a:endParaRPr lang="en-US" b="1" dirty="0" smtClean="0"/>
          </a:p>
        </p:txBody>
      </p:sp>
      <p:sp>
        <p:nvSpPr>
          <p:cNvPr id="21" name="Rectangle 7"/>
          <p:cNvSpPr>
            <a:spLocks noChangeArrowheads="1"/>
          </p:cNvSpPr>
          <p:nvPr/>
        </p:nvSpPr>
        <p:spPr bwMode="auto">
          <a:xfrm>
            <a:off x="1460999" y="2688571"/>
            <a:ext cx="990600" cy="1422400"/>
          </a:xfrm>
          <a:prstGeom prst="rect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TextBox 20"/>
          <p:cNvSpPr txBox="1">
            <a:spLocks noChangeArrowheads="1"/>
          </p:cNvSpPr>
          <p:nvPr/>
        </p:nvSpPr>
        <p:spPr bwMode="auto">
          <a:xfrm>
            <a:off x="556499" y="2841692"/>
            <a:ext cx="991710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/>
              <a:t>N </a:t>
            </a:r>
          </a:p>
          <a:p>
            <a:r>
              <a:rPr lang="en-US" dirty="0"/>
              <a:t>fans</a:t>
            </a:r>
          </a:p>
        </p:txBody>
      </p:sp>
      <p:sp>
        <p:nvSpPr>
          <p:cNvPr id="28" name="TextBox 21"/>
          <p:cNvSpPr txBox="1">
            <a:spLocks noChangeArrowheads="1"/>
          </p:cNvSpPr>
          <p:nvPr/>
        </p:nvSpPr>
        <p:spPr bwMode="auto">
          <a:xfrm>
            <a:off x="1256196" y="2212778"/>
            <a:ext cx="1423957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M idols</a:t>
            </a:r>
            <a:endParaRPr lang="en-US" dirty="0"/>
          </a:p>
        </p:txBody>
      </p:sp>
      <p:sp>
        <p:nvSpPr>
          <p:cNvPr id="29" name="Rectangle 7"/>
          <p:cNvSpPr>
            <a:spLocks noChangeArrowheads="1"/>
          </p:cNvSpPr>
          <p:nvPr/>
        </p:nvSpPr>
        <p:spPr bwMode="auto">
          <a:xfrm>
            <a:off x="4389275" y="5022933"/>
            <a:ext cx="3318933" cy="205665"/>
          </a:xfrm>
          <a:prstGeom prst="rect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Box 21"/>
              <p:cNvSpPr txBox="1">
                <a:spLocks noChangeArrowheads="1"/>
              </p:cNvSpPr>
              <p:nvPr/>
            </p:nvSpPr>
            <p:spPr bwMode="auto">
              <a:xfrm>
                <a:off x="4551792" y="2300927"/>
                <a:ext cx="3078654" cy="4924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dirty="0" smtClean="0"/>
                  <a:t>reconstructed row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8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51792" y="2300927"/>
                <a:ext cx="3078654" cy="492443"/>
              </a:xfrm>
              <a:prstGeom prst="rect">
                <a:avLst/>
              </a:prstGeom>
              <a:blipFill>
                <a:blip r:embed="rId3"/>
                <a:stretch>
                  <a:fillRect l="-2574" t="-11111" b="-30864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Arrow Connector 4"/>
          <p:cNvCxnSpPr>
            <a:endCxn id="30" idx="0"/>
          </p:cNvCxnSpPr>
          <p:nvPr/>
        </p:nvCxnSpPr>
        <p:spPr bwMode="auto">
          <a:xfrm>
            <a:off x="4707718" y="3126433"/>
            <a:ext cx="1027570" cy="722056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none" w="med" len="med"/>
          </a:ln>
        </p:spPr>
      </p:cxnSp>
      <p:cxnSp>
        <p:nvCxnSpPr>
          <p:cNvPr id="40" name="Straight Arrow Connector 39"/>
          <p:cNvCxnSpPr>
            <a:endCxn id="34" idx="0"/>
          </p:cNvCxnSpPr>
          <p:nvPr/>
        </p:nvCxnSpPr>
        <p:spPr bwMode="auto">
          <a:xfrm flipH="1">
            <a:off x="6386815" y="3126433"/>
            <a:ext cx="1026138" cy="723078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none" w="med" len="med"/>
          </a:ln>
        </p:spPr>
      </p:cxnSp>
      <p:cxnSp>
        <p:nvCxnSpPr>
          <p:cNvPr id="41" name="Straight Arrow Connector 40"/>
          <p:cNvCxnSpPr>
            <a:endCxn id="26" idx="0"/>
          </p:cNvCxnSpPr>
          <p:nvPr/>
        </p:nvCxnSpPr>
        <p:spPr bwMode="auto">
          <a:xfrm>
            <a:off x="4851967" y="3107454"/>
            <a:ext cx="1205808" cy="741034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none" w="med" len="med"/>
          </a:ln>
        </p:spPr>
      </p:cxnSp>
      <p:sp>
        <p:nvSpPr>
          <p:cNvPr id="42" name="TextBox 21"/>
          <p:cNvSpPr txBox="1">
            <a:spLocks noChangeArrowheads="1"/>
          </p:cNvSpPr>
          <p:nvPr/>
        </p:nvSpPr>
        <p:spPr bwMode="auto">
          <a:xfrm>
            <a:off x="5503242" y="2991317"/>
            <a:ext cx="1581601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43" name="Rectangle 42"/>
          <p:cNvSpPr/>
          <p:nvPr/>
        </p:nvSpPr>
        <p:spPr bwMode="auto">
          <a:xfrm>
            <a:off x="1501652" y="2879025"/>
            <a:ext cx="909294" cy="96167"/>
          </a:xfrm>
          <a:prstGeom prst="rect">
            <a:avLst/>
          </a:prstGeom>
          <a:solidFill>
            <a:schemeClr val="tx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Notched Right Arrow 14"/>
          <p:cNvSpPr/>
          <p:nvPr/>
        </p:nvSpPr>
        <p:spPr bwMode="auto">
          <a:xfrm>
            <a:off x="2750991" y="2802988"/>
            <a:ext cx="975520" cy="245742"/>
          </a:xfrm>
          <a:prstGeom prst="notchedRightArrow">
            <a:avLst/>
          </a:prstGeom>
          <a:solidFill>
            <a:srgbClr val="FFC0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Arrow Connector 44"/>
          <p:cNvCxnSpPr/>
          <p:nvPr/>
        </p:nvCxnSpPr>
        <p:spPr bwMode="auto">
          <a:xfrm flipH="1">
            <a:off x="4681694" y="4109156"/>
            <a:ext cx="985328" cy="759134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none" w="med" len="med"/>
          </a:ln>
        </p:spPr>
      </p:cxnSp>
      <p:cxnSp>
        <p:nvCxnSpPr>
          <p:cNvPr id="46" name="Straight Arrow Connector 45"/>
          <p:cNvCxnSpPr/>
          <p:nvPr/>
        </p:nvCxnSpPr>
        <p:spPr bwMode="auto">
          <a:xfrm>
            <a:off x="6434667" y="4114800"/>
            <a:ext cx="1011392" cy="779256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none" w="med" len="med"/>
          </a:ln>
        </p:spPr>
      </p:cxnSp>
      <p:sp>
        <p:nvSpPr>
          <p:cNvPr id="47" name="TextBox 21"/>
          <p:cNvSpPr txBox="1">
            <a:spLocks noChangeArrowheads="1"/>
          </p:cNvSpPr>
          <p:nvPr/>
        </p:nvSpPr>
        <p:spPr bwMode="auto">
          <a:xfrm>
            <a:off x="5300319" y="4252447"/>
            <a:ext cx="1581601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cxnSp>
        <p:nvCxnSpPr>
          <p:cNvPr id="48" name="Straight Arrow Connector 47"/>
          <p:cNvCxnSpPr/>
          <p:nvPr/>
        </p:nvCxnSpPr>
        <p:spPr bwMode="auto">
          <a:xfrm flipH="1">
            <a:off x="4837289" y="4148667"/>
            <a:ext cx="1207912" cy="694266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none" w="med" len="med"/>
          </a:ln>
        </p:spPr>
      </p:cxnSp>
      <p:sp>
        <p:nvSpPr>
          <p:cNvPr id="30" name="Rectangle 29"/>
          <p:cNvSpPr/>
          <p:nvPr/>
        </p:nvSpPr>
        <p:spPr bwMode="auto">
          <a:xfrm>
            <a:off x="5560592" y="3848489"/>
            <a:ext cx="349392" cy="201808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 bwMode="auto">
          <a:xfrm>
            <a:off x="6220429" y="3849511"/>
            <a:ext cx="332771" cy="200787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740156"/>
      </p:ext>
    </p:extLst>
  </p:cSld>
  <p:clrMapOvr>
    <a:masterClrMapping/>
  </p:clrMapOvr>
  <p:transition/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Crush intro to SVD</a:t>
            </a:r>
          </a:p>
        </p:txBody>
      </p:sp>
      <p:sp>
        <p:nvSpPr>
          <p:cNvPr id="36" name="Double Bracket 35"/>
          <p:cNvSpPr/>
          <p:nvPr/>
        </p:nvSpPr>
        <p:spPr bwMode="auto">
          <a:xfrm>
            <a:off x="84665" y="1439333"/>
            <a:ext cx="8890000" cy="5215467"/>
          </a:xfrm>
          <a:prstGeom prst="bracketPair">
            <a:avLst/>
          </a:pr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ooter Placeholder 36">
            <a:extLst>
              <a:ext uri="{FF2B5EF4-FFF2-40B4-BE49-F238E27FC236}">
                <a16:creationId xmlns:a16="http://schemas.microsoft.com/office/drawing/2014/main" id="{E01676AD-7456-6C45-AC93-617B4E5505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Dong+</a:t>
            </a:r>
            <a:endParaRPr lang="en-US" dirty="0"/>
          </a:p>
        </p:txBody>
      </p:sp>
      <p:sp>
        <p:nvSpPr>
          <p:cNvPr id="39" name="Slide Number Placeholder 38">
            <a:extLst>
              <a:ext uri="{FF2B5EF4-FFF2-40B4-BE49-F238E27FC236}">
                <a16:creationId xmlns:a16="http://schemas.microsoft.com/office/drawing/2014/main" id="{F94188B5-5E94-1A43-A998-68447FD4B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B43987-7F84-BB4A-8611-CDF75B6A737D}" type="slidenum">
              <a:rPr lang="en-US" smtClean="0"/>
              <a:pPr>
                <a:defRPr/>
              </a:pPr>
              <a:t>105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1E354F-270D-764B-8BB7-20D3198BB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35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7772400" cy="802045"/>
          </a:xfrm>
        </p:spPr>
        <p:txBody>
          <a:bodyPr/>
          <a:lstStyle/>
          <a:p>
            <a:r>
              <a:rPr lang="en-US" dirty="0" smtClean="0"/>
              <a:t>SVD compression is a linear </a:t>
            </a:r>
            <a:r>
              <a:rPr lang="en-US" b="1" dirty="0" err="1" smtClean="0"/>
              <a:t>autoencoder</a:t>
            </a:r>
            <a:endParaRPr lang="en-US" b="1" dirty="0" smtClean="0"/>
          </a:p>
        </p:txBody>
      </p:sp>
      <p:sp>
        <p:nvSpPr>
          <p:cNvPr id="21" name="Rectangle 7"/>
          <p:cNvSpPr>
            <a:spLocks noChangeArrowheads="1"/>
          </p:cNvSpPr>
          <p:nvPr/>
        </p:nvSpPr>
        <p:spPr bwMode="auto">
          <a:xfrm>
            <a:off x="1460999" y="2688571"/>
            <a:ext cx="990600" cy="1422400"/>
          </a:xfrm>
          <a:prstGeom prst="rect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TextBox 20"/>
          <p:cNvSpPr txBox="1">
            <a:spLocks noChangeArrowheads="1"/>
          </p:cNvSpPr>
          <p:nvPr/>
        </p:nvSpPr>
        <p:spPr bwMode="auto">
          <a:xfrm>
            <a:off x="556499" y="2841692"/>
            <a:ext cx="991710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/>
              <a:t>N </a:t>
            </a:r>
          </a:p>
          <a:p>
            <a:r>
              <a:rPr lang="en-US" dirty="0"/>
              <a:t>fans</a:t>
            </a:r>
          </a:p>
        </p:txBody>
      </p:sp>
      <p:sp>
        <p:nvSpPr>
          <p:cNvPr id="28" name="TextBox 21"/>
          <p:cNvSpPr txBox="1">
            <a:spLocks noChangeArrowheads="1"/>
          </p:cNvSpPr>
          <p:nvPr/>
        </p:nvSpPr>
        <p:spPr bwMode="auto">
          <a:xfrm>
            <a:off x="1256196" y="2212778"/>
            <a:ext cx="1423957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M idols</a:t>
            </a:r>
            <a:endParaRPr lang="en-US" dirty="0"/>
          </a:p>
        </p:txBody>
      </p:sp>
      <p:sp>
        <p:nvSpPr>
          <p:cNvPr id="43" name="Rectangle 42"/>
          <p:cNvSpPr/>
          <p:nvPr/>
        </p:nvSpPr>
        <p:spPr bwMode="auto">
          <a:xfrm>
            <a:off x="1501652" y="2879025"/>
            <a:ext cx="909294" cy="96167"/>
          </a:xfrm>
          <a:prstGeom prst="rect">
            <a:avLst/>
          </a:prstGeom>
          <a:solidFill>
            <a:schemeClr val="tx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Notched Right Arrow 14"/>
          <p:cNvSpPr/>
          <p:nvPr/>
        </p:nvSpPr>
        <p:spPr bwMode="auto">
          <a:xfrm>
            <a:off x="2750991" y="2802988"/>
            <a:ext cx="975520" cy="245742"/>
          </a:xfrm>
          <a:prstGeom prst="notchedRightArrow">
            <a:avLst/>
          </a:prstGeom>
          <a:solidFill>
            <a:srgbClr val="FFC0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Arc 2"/>
          <p:cNvSpPr/>
          <p:nvPr/>
        </p:nvSpPr>
        <p:spPr bwMode="auto">
          <a:xfrm rot="2698332">
            <a:off x="5931753" y="2942397"/>
            <a:ext cx="2084413" cy="1926610"/>
          </a:xfrm>
          <a:prstGeom prst="arc">
            <a:avLst>
              <a:gd name="adj1" fmla="val 16199997"/>
              <a:gd name="adj2" fmla="val 0"/>
            </a:avLst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1"/>
              <p:cNvSpPr txBox="1">
                <a:spLocks noChangeArrowheads="1"/>
              </p:cNvSpPr>
              <p:nvPr/>
            </p:nvSpPr>
            <p:spPr bwMode="auto">
              <a:xfrm>
                <a:off x="7853904" y="3459426"/>
                <a:ext cx="1048304" cy="89255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/>
                  <a:t> loss</a:t>
                </a:r>
                <a:endParaRPr lang="en-US" dirty="0"/>
              </a:p>
            </p:txBody>
          </p:sp>
        </mc:Choice>
        <mc:Fallback xmlns="">
          <p:sp>
            <p:nvSpPr>
              <p:cNvPr id="30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853904" y="3459426"/>
                <a:ext cx="1048304" cy="892552"/>
              </a:xfrm>
              <a:prstGeom prst="rect">
                <a:avLst/>
              </a:prstGeom>
              <a:blipFill>
                <a:blip r:embed="rId4"/>
                <a:stretch>
                  <a:fillRect b="-16327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Rectangle 7"/>
          <p:cNvSpPr>
            <a:spLocks noChangeArrowheads="1"/>
          </p:cNvSpPr>
          <p:nvPr/>
        </p:nvSpPr>
        <p:spPr bwMode="auto">
          <a:xfrm>
            <a:off x="5564856" y="3848488"/>
            <a:ext cx="985838" cy="202577"/>
          </a:xfrm>
          <a:prstGeom prst="rect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Rectangle 7"/>
          <p:cNvSpPr>
            <a:spLocks noChangeArrowheads="1"/>
          </p:cNvSpPr>
          <p:nvPr/>
        </p:nvSpPr>
        <p:spPr bwMode="auto">
          <a:xfrm>
            <a:off x="4387776" y="2813126"/>
            <a:ext cx="3318933" cy="205665"/>
          </a:xfrm>
          <a:prstGeom prst="rect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4" name="TextBox 21"/>
              <p:cNvSpPr txBox="1">
                <a:spLocks noChangeArrowheads="1"/>
              </p:cNvSpPr>
              <p:nvPr/>
            </p:nvSpPr>
            <p:spPr bwMode="auto">
              <a:xfrm>
                <a:off x="4529665" y="5211769"/>
                <a:ext cx="3318933" cy="4924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dirty="0" smtClean="0"/>
                  <a:t>row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 smtClean="0"/>
                  <a:t> (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500</m:t>
                    </m:r>
                  </m:oMath>
                </a14:m>
                <a:r>
                  <a:rPr lang="en-US" dirty="0" smtClean="0"/>
                  <a:t> dim)</a:t>
                </a:r>
                <a:endParaRPr lang="en-US" dirty="0"/>
              </a:p>
            </p:txBody>
          </p:sp>
        </mc:Choice>
        <mc:Fallback>
          <p:sp>
            <p:nvSpPr>
              <p:cNvPr id="44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29665" y="5211769"/>
                <a:ext cx="3318933" cy="492443"/>
              </a:xfrm>
              <a:prstGeom prst="rect">
                <a:avLst/>
              </a:prstGeom>
              <a:blipFill>
                <a:blip r:embed="rId5"/>
                <a:stretch>
                  <a:fillRect t="-11111" b="-29630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Rectangle 7"/>
          <p:cNvSpPr>
            <a:spLocks noChangeArrowheads="1"/>
          </p:cNvSpPr>
          <p:nvPr/>
        </p:nvSpPr>
        <p:spPr bwMode="auto">
          <a:xfrm>
            <a:off x="4389275" y="5022933"/>
            <a:ext cx="3318933" cy="205665"/>
          </a:xfrm>
          <a:prstGeom prst="rect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0" name="TextBox 21"/>
              <p:cNvSpPr txBox="1">
                <a:spLocks noChangeArrowheads="1"/>
              </p:cNvSpPr>
              <p:nvPr/>
            </p:nvSpPr>
            <p:spPr bwMode="auto">
              <a:xfrm>
                <a:off x="4551792" y="2300927"/>
                <a:ext cx="3078654" cy="4924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dirty="0" smtClean="0"/>
                  <a:t>reconstructed row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50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51792" y="2300927"/>
                <a:ext cx="3078654" cy="492443"/>
              </a:xfrm>
              <a:prstGeom prst="rect">
                <a:avLst/>
              </a:prstGeom>
              <a:blipFill>
                <a:blip r:embed="rId6"/>
                <a:stretch>
                  <a:fillRect l="-2574" t="-11111" b="-30864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1" name="Straight Arrow Connector 50"/>
          <p:cNvCxnSpPr>
            <a:endCxn id="59" idx="0"/>
          </p:cNvCxnSpPr>
          <p:nvPr/>
        </p:nvCxnSpPr>
        <p:spPr bwMode="auto">
          <a:xfrm>
            <a:off x="4707718" y="3126433"/>
            <a:ext cx="1027570" cy="722056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none" w="med" len="med"/>
          </a:ln>
        </p:spPr>
      </p:cxnSp>
      <p:cxnSp>
        <p:nvCxnSpPr>
          <p:cNvPr id="52" name="Straight Arrow Connector 51"/>
          <p:cNvCxnSpPr>
            <a:endCxn id="60" idx="0"/>
          </p:cNvCxnSpPr>
          <p:nvPr/>
        </p:nvCxnSpPr>
        <p:spPr bwMode="auto">
          <a:xfrm flipH="1">
            <a:off x="6386815" y="3126433"/>
            <a:ext cx="1026138" cy="723078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none" w="med" len="med"/>
          </a:ln>
        </p:spPr>
      </p:cxnSp>
      <p:cxnSp>
        <p:nvCxnSpPr>
          <p:cNvPr id="53" name="Straight Arrow Connector 52"/>
          <p:cNvCxnSpPr>
            <a:endCxn id="33" idx="0"/>
          </p:cNvCxnSpPr>
          <p:nvPr/>
        </p:nvCxnSpPr>
        <p:spPr bwMode="auto">
          <a:xfrm>
            <a:off x="4851967" y="3107454"/>
            <a:ext cx="1205808" cy="741034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none" w="med" len="med"/>
          </a:ln>
        </p:spPr>
      </p:cxnSp>
      <p:sp>
        <p:nvSpPr>
          <p:cNvPr id="54" name="TextBox 21"/>
          <p:cNvSpPr txBox="1">
            <a:spLocks noChangeArrowheads="1"/>
          </p:cNvSpPr>
          <p:nvPr/>
        </p:nvSpPr>
        <p:spPr bwMode="auto">
          <a:xfrm>
            <a:off x="5503242" y="2991317"/>
            <a:ext cx="1581601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cxnSp>
        <p:nvCxnSpPr>
          <p:cNvPr id="55" name="Straight Arrow Connector 54"/>
          <p:cNvCxnSpPr/>
          <p:nvPr/>
        </p:nvCxnSpPr>
        <p:spPr bwMode="auto">
          <a:xfrm flipH="1">
            <a:off x="4681694" y="4109156"/>
            <a:ext cx="985328" cy="759134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none" w="med" len="med"/>
          </a:ln>
        </p:spPr>
      </p:cxnSp>
      <p:cxnSp>
        <p:nvCxnSpPr>
          <p:cNvPr id="56" name="Straight Arrow Connector 55"/>
          <p:cNvCxnSpPr/>
          <p:nvPr/>
        </p:nvCxnSpPr>
        <p:spPr bwMode="auto">
          <a:xfrm>
            <a:off x="6434667" y="4114800"/>
            <a:ext cx="1011392" cy="779256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none" w="med" len="med"/>
          </a:ln>
        </p:spPr>
      </p:cxnSp>
      <p:sp>
        <p:nvSpPr>
          <p:cNvPr id="57" name="TextBox 21"/>
          <p:cNvSpPr txBox="1">
            <a:spLocks noChangeArrowheads="1"/>
          </p:cNvSpPr>
          <p:nvPr/>
        </p:nvSpPr>
        <p:spPr bwMode="auto">
          <a:xfrm>
            <a:off x="5300319" y="4252447"/>
            <a:ext cx="1581601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cxnSp>
        <p:nvCxnSpPr>
          <p:cNvPr id="58" name="Straight Arrow Connector 57"/>
          <p:cNvCxnSpPr/>
          <p:nvPr/>
        </p:nvCxnSpPr>
        <p:spPr bwMode="auto">
          <a:xfrm flipH="1">
            <a:off x="4837289" y="4148667"/>
            <a:ext cx="1207912" cy="694266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none" w="med" len="med"/>
          </a:ln>
        </p:spPr>
      </p:cxnSp>
      <p:sp>
        <p:nvSpPr>
          <p:cNvPr id="59" name="Rectangle 58"/>
          <p:cNvSpPr/>
          <p:nvPr/>
        </p:nvSpPr>
        <p:spPr bwMode="auto">
          <a:xfrm>
            <a:off x="5560592" y="3848489"/>
            <a:ext cx="349392" cy="201808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 bwMode="auto">
          <a:xfrm>
            <a:off x="6220429" y="3849511"/>
            <a:ext cx="332771" cy="200787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522230"/>
      </p:ext>
    </p:extLst>
  </p:cSld>
  <p:clrMapOvr>
    <a:masterClrMapping/>
  </p:clrMapOvr>
  <p:transition/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Crush intro to SVD</a:t>
            </a:r>
          </a:p>
        </p:txBody>
      </p:sp>
      <p:sp>
        <p:nvSpPr>
          <p:cNvPr id="36" name="Double Bracket 35"/>
          <p:cNvSpPr/>
          <p:nvPr/>
        </p:nvSpPr>
        <p:spPr bwMode="auto">
          <a:xfrm>
            <a:off x="84665" y="1439333"/>
            <a:ext cx="8890000" cy="5215467"/>
          </a:xfrm>
          <a:prstGeom prst="bracketPair">
            <a:avLst/>
          </a:pr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ooter Placeholder 36">
            <a:extLst>
              <a:ext uri="{FF2B5EF4-FFF2-40B4-BE49-F238E27FC236}">
                <a16:creationId xmlns:a16="http://schemas.microsoft.com/office/drawing/2014/main" id="{E01676AD-7456-6C45-AC93-617B4E5505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Dong+</a:t>
            </a:r>
            <a:endParaRPr lang="en-US" dirty="0"/>
          </a:p>
        </p:txBody>
      </p:sp>
      <p:sp>
        <p:nvSpPr>
          <p:cNvPr id="39" name="Slide Number Placeholder 38">
            <a:extLst>
              <a:ext uri="{FF2B5EF4-FFF2-40B4-BE49-F238E27FC236}">
                <a16:creationId xmlns:a16="http://schemas.microsoft.com/office/drawing/2014/main" id="{F94188B5-5E94-1A43-A998-68447FD4B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B43987-7F84-BB4A-8611-CDF75B6A737D}" type="slidenum">
              <a:rPr lang="en-US" smtClean="0"/>
              <a:pPr>
                <a:defRPr/>
              </a:pPr>
              <a:t>106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1E354F-270D-764B-8BB7-20D3198BB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33" name="TextBox 21"/>
          <p:cNvSpPr txBox="1">
            <a:spLocks noChangeArrowheads="1"/>
          </p:cNvSpPr>
          <p:nvPr/>
        </p:nvSpPr>
        <p:spPr bwMode="auto">
          <a:xfrm>
            <a:off x="6640283" y="3691180"/>
            <a:ext cx="1356112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scores</a:t>
            </a:r>
            <a:endParaRPr lang="en-US" dirty="0"/>
          </a:p>
        </p:txBody>
      </p:sp>
      <p:sp>
        <p:nvSpPr>
          <p:cNvPr id="35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7772400" cy="802045"/>
          </a:xfrm>
        </p:spPr>
        <p:txBody>
          <a:bodyPr/>
          <a:lstStyle/>
          <a:p>
            <a:r>
              <a:rPr lang="en-US" dirty="0" smtClean="0"/>
              <a:t>SVD compression is a linear </a:t>
            </a:r>
            <a:r>
              <a:rPr lang="en-US" b="1" dirty="0" err="1" smtClean="0"/>
              <a:t>autoencoder</a:t>
            </a:r>
            <a:endParaRPr lang="en-US" b="1" dirty="0" smtClean="0"/>
          </a:p>
        </p:txBody>
      </p:sp>
      <p:sp>
        <p:nvSpPr>
          <p:cNvPr id="21" name="Rectangle 7"/>
          <p:cNvSpPr>
            <a:spLocks noChangeArrowheads="1"/>
          </p:cNvSpPr>
          <p:nvPr/>
        </p:nvSpPr>
        <p:spPr bwMode="auto">
          <a:xfrm>
            <a:off x="1460999" y="2688571"/>
            <a:ext cx="990600" cy="1422400"/>
          </a:xfrm>
          <a:prstGeom prst="rect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TextBox 20"/>
          <p:cNvSpPr txBox="1">
            <a:spLocks noChangeArrowheads="1"/>
          </p:cNvSpPr>
          <p:nvPr/>
        </p:nvSpPr>
        <p:spPr bwMode="auto">
          <a:xfrm>
            <a:off x="556499" y="2841692"/>
            <a:ext cx="991710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/>
              <a:t>N </a:t>
            </a:r>
          </a:p>
          <a:p>
            <a:r>
              <a:rPr lang="en-US" dirty="0"/>
              <a:t>fans</a:t>
            </a:r>
          </a:p>
        </p:txBody>
      </p:sp>
      <p:sp>
        <p:nvSpPr>
          <p:cNvPr id="28" name="TextBox 21"/>
          <p:cNvSpPr txBox="1">
            <a:spLocks noChangeArrowheads="1"/>
          </p:cNvSpPr>
          <p:nvPr/>
        </p:nvSpPr>
        <p:spPr bwMode="auto">
          <a:xfrm>
            <a:off x="1256196" y="2212778"/>
            <a:ext cx="1423957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M idols</a:t>
            </a:r>
            <a:endParaRPr lang="en-US" dirty="0"/>
          </a:p>
        </p:txBody>
      </p:sp>
      <p:sp>
        <p:nvSpPr>
          <p:cNvPr id="43" name="Rectangle 42"/>
          <p:cNvSpPr/>
          <p:nvPr/>
        </p:nvSpPr>
        <p:spPr bwMode="auto">
          <a:xfrm>
            <a:off x="1501652" y="2879025"/>
            <a:ext cx="909294" cy="96167"/>
          </a:xfrm>
          <a:prstGeom prst="rect">
            <a:avLst/>
          </a:prstGeom>
          <a:solidFill>
            <a:schemeClr val="tx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Notched Right Arrow 14"/>
          <p:cNvSpPr/>
          <p:nvPr/>
        </p:nvSpPr>
        <p:spPr bwMode="auto">
          <a:xfrm>
            <a:off x="2750991" y="2802988"/>
            <a:ext cx="975520" cy="245742"/>
          </a:xfrm>
          <a:prstGeom prst="notchedRightArrow">
            <a:avLst/>
          </a:prstGeom>
          <a:solidFill>
            <a:srgbClr val="FFC0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7"/>
          <p:cNvSpPr>
            <a:spLocks noChangeArrowheads="1"/>
          </p:cNvSpPr>
          <p:nvPr/>
        </p:nvSpPr>
        <p:spPr bwMode="auto">
          <a:xfrm>
            <a:off x="5564856" y="3848488"/>
            <a:ext cx="985838" cy="202577"/>
          </a:xfrm>
          <a:prstGeom prst="rect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Rectangle 7"/>
          <p:cNvSpPr>
            <a:spLocks noChangeArrowheads="1"/>
          </p:cNvSpPr>
          <p:nvPr/>
        </p:nvSpPr>
        <p:spPr bwMode="auto">
          <a:xfrm>
            <a:off x="4387776" y="2813126"/>
            <a:ext cx="3318933" cy="205665"/>
          </a:xfrm>
          <a:prstGeom prst="rect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Box 21"/>
              <p:cNvSpPr txBox="1">
                <a:spLocks noChangeArrowheads="1"/>
              </p:cNvSpPr>
              <p:nvPr/>
            </p:nvSpPr>
            <p:spPr bwMode="auto">
              <a:xfrm>
                <a:off x="4529665" y="5211769"/>
                <a:ext cx="3318933" cy="4924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dirty="0" smtClean="0"/>
                  <a:t>row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 smtClean="0"/>
                  <a:t> (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500</m:t>
                    </m:r>
                  </m:oMath>
                </a14:m>
                <a:r>
                  <a:rPr lang="en-US" dirty="0" smtClean="0"/>
                  <a:t> dim)</a:t>
                </a:r>
                <a:endParaRPr lang="en-US" dirty="0"/>
              </a:p>
            </p:txBody>
          </p:sp>
        </mc:Choice>
        <mc:Fallback>
          <p:sp>
            <p:nvSpPr>
              <p:cNvPr id="34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29665" y="5211769"/>
                <a:ext cx="3318933" cy="492443"/>
              </a:xfrm>
              <a:prstGeom prst="rect">
                <a:avLst/>
              </a:prstGeom>
              <a:blipFill>
                <a:blip r:embed="rId2"/>
                <a:stretch>
                  <a:fillRect t="-11111" b="-29630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Rectangle 7"/>
          <p:cNvSpPr>
            <a:spLocks noChangeArrowheads="1"/>
          </p:cNvSpPr>
          <p:nvPr/>
        </p:nvSpPr>
        <p:spPr bwMode="auto">
          <a:xfrm>
            <a:off x="4389275" y="5022933"/>
            <a:ext cx="3318933" cy="205665"/>
          </a:xfrm>
          <a:prstGeom prst="rect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9" name="TextBox 21"/>
              <p:cNvSpPr txBox="1">
                <a:spLocks noChangeArrowheads="1"/>
              </p:cNvSpPr>
              <p:nvPr/>
            </p:nvSpPr>
            <p:spPr bwMode="auto">
              <a:xfrm>
                <a:off x="4551792" y="2300927"/>
                <a:ext cx="3078654" cy="4924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dirty="0" smtClean="0"/>
                  <a:t>reconstructed row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49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51792" y="2300927"/>
                <a:ext cx="3078654" cy="492443"/>
              </a:xfrm>
              <a:prstGeom prst="rect">
                <a:avLst/>
              </a:prstGeom>
              <a:blipFill>
                <a:blip r:embed="rId3"/>
                <a:stretch>
                  <a:fillRect l="-2574" t="-11111" b="-30864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0" name="Straight Arrow Connector 49"/>
          <p:cNvCxnSpPr>
            <a:endCxn id="58" idx="0"/>
          </p:cNvCxnSpPr>
          <p:nvPr/>
        </p:nvCxnSpPr>
        <p:spPr bwMode="auto">
          <a:xfrm>
            <a:off x="4707718" y="3126433"/>
            <a:ext cx="1027570" cy="722056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none" w="med" len="med"/>
          </a:ln>
        </p:spPr>
      </p:cxnSp>
      <p:cxnSp>
        <p:nvCxnSpPr>
          <p:cNvPr id="51" name="Straight Arrow Connector 50"/>
          <p:cNvCxnSpPr>
            <a:endCxn id="59" idx="0"/>
          </p:cNvCxnSpPr>
          <p:nvPr/>
        </p:nvCxnSpPr>
        <p:spPr bwMode="auto">
          <a:xfrm flipH="1">
            <a:off x="6386815" y="3126433"/>
            <a:ext cx="1026138" cy="723078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none" w="med" len="med"/>
          </a:ln>
        </p:spPr>
      </p:cxnSp>
      <p:cxnSp>
        <p:nvCxnSpPr>
          <p:cNvPr id="52" name="Straight Arrow Connector 51"/>
          <p:cNvCxnSpPr>
            <a:endCxn id="27" idx="0"/>
          </p:cNvCxnSpPr>
          <p:nvPr/>
        </p:nvCxnSpPr>
        <p:spPr bwMode="auto">
          <a:xfrm>
            <a:off x="4851967" y="3107454"/>
            <a:ext cx="1205808" cy="741034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none" w="med" len="med"/>
          </a:ln>
        </p:spPr>
      </p:cxnSp>
      <p:sp>
        <p:nvSpPr>
          <p:cNvPr id="53" name="TextBox 21"/>
          <p:cNvSpPr txBox="1">
            <a:spLocks noChangeArrowheads="1"/>
          </p:cNvSpPr>
          <p:nvPr/>
        </p:nvSpPr>
        <p:spPr bwMode="auto">
          <a:xfrm>
            <a:off x="5503242" y="2991317"/>
            <a:ext cx="1581601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cxnSp>
        <p:nvCxnSpPr>
          <p:cNvPr id="54" name="Straight Arrow Connector 53"/>
          <p:cNvCxnSpPr/>
          <p:nvPr/>
        </p:nvCxnSpPr>
        <p:spPr bwMode="auto">
          <a:xfrm flipH="1">
            <a:off x="4681694" y="4109156"/>
            <a:ext cx="985328" cy="759134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none" w="med" len="med"/>
          </a:ln>
        </p:spPr>
      </p:cxnSp>
      <p:cxnSp>
        <p:nvCxnSpPr>
          <p:cNvPr id="55" name="Straight Arrow Connector 54"/>
          <p:cNvCxnSpPr/>
          <p:nvPr/>
        </p:nvCxnSpPr>
        <p:spPr bwMode="auto">
          <a:xfrm>
            <a:off x="6434667" y="4114800"/>
            <a:ext cx="1011392" cy="779256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none" w="med" len="med"/>
          </a:ln>
        </p:spPr>
      </p:cxnSp>
      <p:sp>
        <p:nvSpPr>
          <p:cNvPr id="56" name="TextBox 21"/>
          <p:cNvSpPr txBox="1">
            <a:spLocks noChangeArrowheads="1"/>
          </p:cNvSpPr>
          <p:nvPr/>
        </p:nvSpPr>
        <p:spPr bwMode="auto">
          <a:xfrm>
            <a:off x="5300319" y="4252447"/>
            <a:ext cx="1581601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cxnSp>
        <p:nvCxnSpPr>
          <p:cNvPr id="57" name="Straight Arrow Connector 56"/>
          <p:cNvCxnSpPr/>
          <p:nvPr/>
        </p:nvCxnSpPr>
        <p:spPr bwMode="auto">
          <a:xfrm flipH="1">
            <a:off x="4837289" y="4148667"/>
            <a:ext cx="1207912" cy="694266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none" w="med" len="med"/>
          </a:ln>
        </p:spPr>
      </p:cxnSp>
      <p:sp>
        <p:nvSpPr>
          <p:cNvPr id="58" name="Rectangle 57"/>
          <p:cNvSpPr/>
          <p:nvPr/>
        </p:nvSpPr>
        <p:spPr bwMode="auto">
          <a:xfrm>
            <a:off x="5560592" y="3848489"/>
            <a:ext cx="349392" cy="201808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 bwMode="auto">
          <a:xfrm>
            <a:off x="6220429" y="3849511"/>
            <a:ext cx="332771" cy="200787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082001"/>
      </p:ext>
    </p:extLst>
  </p:cSld>
  <p:clrMapOvr>
    <a:masterClrMapping/>
  </p:clrMapOvr>
  <p:transition/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Crush intro to SVD</a:t>
            </a:r>
          </a:p>
        </p:txBody>
      </p:sp>
      <p:sp>
        <p:nvSpPr>
          <p:cNvPr id="36" name="Double Bracket 35"/>
          <p:cNvSpPr/>
          <p:nvPr/>
        </p:nvSpPr>
        <p:spPr bwMode="auto">
          <a:xfrm>
            <a:off x="84665" y="1439333"/>
            <a:ext cx="8890000" cy="5215467"/>
          </a:xfrm>
          <a:prstGeom prst="bracketPair">
            <a:avLst/>
          </a:pr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ooter Placeholder 36">
            <a:extLst>
              <a:ext uri="{FF2B5EF4-FFF2-40B4-BE49-F238E27FC236}">
                <a16:creationId xmlns:a16="http://schemas.microsoft.com/office/drawing/2014/main" id="{E01676AD-7456-6C45-AC93-617B4E5505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Dong+</a:t>
            </a:r>
            <a:endParaRPr lang="en-US" dirty="0"/>
          </a:p>
        </p:txBody>
      </p:sp>
      <p:sp>
        <p:nvSpPr>
          <p:cNvPr id="39" name="Slide Number Placeholder 38">
            <a:extLst>
              <a:ext uri="{FF2B5EF4-FFF2-40B4-BE49-F238E27FC236}">
                <a16:creationId xmlns:a16="http://schemas.microsoft.com/office/drawing/2014/main" id="{F94188B5-5E94-1A43-A998-68447FD4B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B43987-7F84-BB4A-8611-CDF75B6A737D}" type="slidenum">
              <a:rPr lang="en-US" smtClean="0"/>
              <a:pPr>
                <a:defRPr/>
              </a:pPr>
              <a:t>107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1E354F-270D-764B-8BB7-20D3198BB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35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7772400" cy="802045"/>
          </a:xfrm>
        </p:spPr>
        <p:txBody>
          <a:bodyPr/>
          <a:lstStyle/>
          <a:p>
            <a:r>
              <a:rPr lang="en-US" dirty="0" smtClean="0"/>
              <a:t>SVD compression is a linear </a:t>
            </a:r>
            <a:r>
              <a:rPr lang="en-US" b="1" dirty="0" err="1" smtClean="0"/>
              <a:t>autoencoder</a:t>
            </a:r>
            <a:endParaRPr lang="en-US" b="1" dirty="0" smtClean="0"/>
          </a:p>
        </p:txBody>
      </p:sp>
      <p:sp>
        <p:nvSpPr>
          <p:cNvPr id="21" name="Rectangle 7"/>
          <p:cNvSpPr>
            <a:spLocks noChangeArrowheads="1"/>
          </p:cNvSpPr>
          <p:nvPr/>
        </p:nvSpPr>
        <p:spPr bwMode="auto">
          <a:xfrm>
            <a:off x="1460999" y="2688571"/>
            <a:ext cx="990600" cy="1422400"/>
          </a:xfrm>
          <a:prstGeom prst="rect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TextBox 20"/>
          <p:cNvSpPr txBox="1">
            <a:spLocks noChangeArrowheads="1"/>
          </p:cNvSpPr>
          <p:nvPr/>
        </p:nvSpPr>
        <p:spPr bwMode="auto">
          <a:xfrm>
            <a:off x="556499" y="2841692"/>
            <a:ext cx="991710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/>
              <a:t>N </a:t>
            </a:r>
          </a:p>
          <a:p>
            <a:r>
              <a:rPr lang="en-US" dirty="0"/>
              <a:t>fans</a:t>
            </a:r>
          </a:p>
        </p:txBody>
      </p:sp>
      <p:sp>
        <p:nvSpPr>
          <p:cNvPr id="28" name="TextBox 21"/>
          <p:cNvSpPr txBox="1">
            <a:spLocks noChangeArrowheads="1"/>
          </p:cNvSpPr>
          <p:nvPr/>
        </p:nvSpPr>
        <p:spPr bwMode="auto">
          <a:xfrm>
            <a:off x="1256196" y="2212778"/>
            <a:ext cx="1423957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M idols</a:t>
            </a:r>
            <a:endParaRPr lang="en-US" dirty="0"/>
          </a:p>
        </p:txBody>
      </p:sp>
      <p:sp>
        <p:nvSpPr>
          <p:cNvPr id="43" name="Rectangle 42"/>
          <p:cNvSpPr/>
          <p:nvPr/>
        </p:nvSpPr>
        <p:spPr bwMode="auto">
          <a:xfrm>
            <a:off x="1501652" y="2879025"/>
            <a:ext cx="909294" cy="96167"/>
          </a:xfrm>
          <a:prstGeom prst="rect">
            <a:avLst/>
          </a:prstGeom>
          <a:solidFill>
            <a:schemeClr val="tx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Notched Right Arrow 14"/>
          <p:cNvSpPr/>
          <p:nvPr/>
        </p:nvSpPr>
        <p:spPr bwMode="auto">
          <a:xfrm>
            <a:off x="2750991" y="2802988"/>
            <a:ext cx="975520" cy="245742"/>
          </a:xfrm>
          <a:prstGeom prst="notchedRightArrow">
            <a:avLst/>
          </a:prstGeom>
          <a:solidFill>
            <a:srgbClr val="FFC0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Box 21"/>
              <p:cNvSpPr txBox="1">
                <a:spLocks noChangeArrowheads="1"/>
              </p:cNvSpPr>
              <p:nvPr/>
            </p:nvSpPr>
            <p:spPr bwMode="auto">
              <a:xfrm>
                <a:off x="2374249" y="4158361"/>
                <a:ext cx="1668785" cy="12926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×3</m:t>
                    </m:r>
                  </m:oMath>
                </a14:m>
                <a:r>
                  <a:rPr lang="en-US" dirty="0" smtClean="0"/>
                  <a:t> idol matrix</a:t>
                </a:r>
                <a:endParaRPr lang="en-US" dirty="0"/>
              </a:p>
            </p:txBody>
          </p:sp>
        </mc:Choice>
        <mc:Fallback>
          <p:sp>
            <p:nvSpPr>
              <p:cNvPr id="27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74249" y="4158361"/>
                <a:ext cx="1668785" cy="1292662"/>
              </a:xfrm>
              <a:prstGeom prst="rect">
                <a:avLst/>
              </a:prstGeom>
              <a:blipFill>
                <a:blip r:embed="rId2"/>
                <a:stretch>
                  <a:fillRect b="-11321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ight Arrow 2"/>
          <p:cNvSpPr/>
          <p:nvPr/>
        </p:nvSpPr>
        <p:spPr bwMode="auto">
          <a:xfrm rot="20544137">
            <a:off x="3492858" y="3847367"/>
            <a:ext cx="835835" cy="274681"/>
          </a:xfrm>
          <a:prstGeom prst="rightArrow">
            <a:avLst/>
          </a:prstGeom>
          <a:solidFill>
            <a:srgbClr val="FFFF0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eft Brace 5"/>
          <p:cNvSpPr/>
          <p:nvPr/>
        </p:nvSpPr>
        <p:spPr bwMode="auto">
          <a:xfrm>
            <a:off x="4340209" y="3114040"/>
            <a:ext cx="301866" cy="861497"/>
          </a:xfrm>
          <a:prstGeom prst="leftBrace">
            <a:avLst/>
          </a:prstGeom>
          <a:noFill/>
          <a:ln w="38100" cap="flat" cmpd="sng" algn="ctr">
            <a:solidFill>
              <a:schemeClr val="accent2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7"/>
          <p:cNvSpPr>
            <a:spLocks noChangeArrowheads="1"/>
          </p:cNvSpPr>
          <p:nvPr/>
        </p:nvSpPr>
        <p:spPr bwMode="auto">
          <a:xfrm>
            <a:off x="5564856" y="3848488"/>
            <a:ext cx="985838" cy="202577"/>
          </a:xfrm>
          <a:prstGeom prst="rect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Rectangle 7"/>
          <p:cNvSpPr>
            <a:spLocks noChangeArrowheads="1"/>
          </p:cNvSpPr>
          <p:nvPr/>
        </p:nvSpPr>
        <p:spPr bwMode="auto">
          <a:xfrm>
            <a:off x="4387776" y="2813126"/>
            <a:ext cx="3318933" cy="205665"/>
          </a:xfrm>
          <a:prstGeom prst="rect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9" name="TextBox 21"/>
              <p:cNvSpPr txBox="1">
                <a:spLocks noChangeArrowheads="1"/>
              </p:cNvSpPr>
              <p:nvPr/>
            </p:nvSpPr>
            <p:spPr bwMode="auto">
              <a:xfrm>
                <a:off x="4529665" y="5211769"/>
                <a:ext cx="3318933" cy="4924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dirty="0" smtClean="0"/>
                  <a:t>row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dirty="0" smtClean="0"/>
                  <a:t> (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500</m:t>
                    </m:r>
                  </m:oMath>
                </a14:m>
                <a:r>
                  <a:rPr lang="en-US" dirty="0" smtClean="0"/>
                  <a:t> dim)</a:t>
                </a:r>
                <a:endParaRPr lang="en-US" dirty="0"/>
              </a:p>
            </p:txBody>
          </p:sp>
        </mc:Choice>
        <mc:Fallback>
          <p:sp>
            <p:nvSpPr>
              <p:cNvPr id="49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29665" y="5211769"/>
                <a:ext cx="3318933" cy="492443"/>
              </a:xfrm>
              <a:prstGeom prst="rect">
                <a:avLst/>
              </a:prstGeom>
              <a:blipFill>
                <a:blip r:embed="rId3"/>
                <a:stretch>
                  <a:fillRect t="-11111" b="-29630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Rectangle 7"/>
          <p:cNvSpPr>
            <a:spLocks noChangeArrowheads="1"/>
          </p:cNvSpPr>
          <p:nvPr/>
        </p:nvSpPr>
        <p:spPr bwMode="auto">
          <a:xfrm>
            <a:off x="4389275" y="5022933"/>
            <a:ext cx="3318933" cy="205665"/>
          </a:xfrm>
          <a:prstGeom prst="rect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1" name="TextBox 21"/>
              <p:cNvSpPr txBox="1">
                <a:spLocks noChangeArrowheads="1"/>
              </p:cNvSpPr>
              <p:nvPr/>
            </p:nvSpPr>
            <p:spPr bwMode="auto">
              <a:xfrm>
                <a:off x="4551792" y="2300927"/>
                <a:ext cx="3078654" cy="4924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dirty="0" smtClean="0"/>
                  <a:t>reconstructed row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51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51792" y="2300927"/>
                <a:ext cx="3078654" cy="492443"/>
              </a:xfrm>
              <a:prstGeom prst="rect">
                <a:avLst/>
              </a:prstGeom>
              <a:blipFill>
                <a:blip r:embed="rId4"/>
                <a:stretch>
                  <a:fillRect l="-2574" t="-11111" b="-30864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2" name="Straight Arrow Connector 51"/>
          <p:cNvCxnSpPr>
            <a:endCxn id="60" idx="0"/>
          </p:cNvCxnSpPr>
          <p:nvPr/>
        </p:nvCxnSpPr>
        <p:spPr bwMode="auto">
          <a:xfrm>
            <a:off x="4707718" y="3126433"/>
            <a:ext cx="1027570" cy="722056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none" w="med" len="med"/>
          </a:ln>
        </p:spPr>
      </p:cxnSp>
      <p:cxnSp>
        <p:nvCxnSpPr>
          <p:cNvPr id="53" name="Straight Arrow Connector 52"/>
          <p:cNvCxnSpPr>
            <a:endCxn id="61" idx="0"/>
          </p:cNvCxnSpPr>
          <p:nvPr/>
        </p:nvCxnSpPr>
        <p:spPr bwMode="auto">
          <a:xfrm flipH="1">
            <a:off x="6386815" y="3126433"/>
            <a:ext cx="1026138" cy="723078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none" w="med" len="med"/>
          </a:ln>
        </p:spPr>
      </p:cxnSp>
      <p:cxnSp>
        <p:nvCxnSpPr>
          <p:cNvPr id="54" name="Straight Arrow Connector 53"/>
          <p:cNvCxnSpPr>
            <a:endCxn id="34" idx="0"/>
          </p:cNvCxnSpPr>
          <p:nvPr/>
        </p:nvCxnSpPr>
        <p:spPr bwMode="auto">
          <a:xfrm>
            <a:off x="4851967" y="3107454"/>
            <a:ext cx="1205808" cy="741034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none" w="med" len="med"/>
          </a:ln>
        </p:spPr>
      </p:cxnSp>
      <p:sp>
        <p:nvSpPr>
          <p:cNvPr id="55" name="TextBox 21"/>
          <p:cNvSpPr txBox="1">
            <a:spLocks noChangeArrowheads="1"/>
          </p:cNvSpPr>
          <p:nvPr/>
        </p:nvSpPr>
        <p:spPr bwMode="auto">
          <a:xfrm>
            <a:off x="5503242" y="2991317"/>
            <a:ext cx="1581601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cxnSp>
        <p:nvCxnSpPr>
          <p:cNvPr id="56" name="Straight Arrow Connector 55"/>
          <p:cNvCxnSpPr/>
          <p:nvPr/>
        </p:nvCxnSpPr>
        <p:spPr bwMode="auto">
          <a:xfrm flipH="1">
            <a:off x="4681694" y="4109156"/>
            <a:ext cx="985328" cy="759134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none" w="med" len="med"/>
          </a:ln>
        </p:spPr>
      </p:cxnSp>
      <p:cxnSp>
        <p:nvCxnSpPr>
          <p:cNvPr id="57" name="Straight Arrow Connector 56"/>
          <p:cNvCxnSpPr/>
          <p:nvPr/>
        </p:nvCxnSpPr>
        <p:spPr bwMode="auto">
          <a:xfrm>
            <a:off x="6434667" y="4114800"/>
            <a:ext cx="1011392" cy="779256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none" w="med" len="med"/>
          </a:ln>
        </p:spPr>
      </p:cxnSp>
      <p:sp>
        <p:nvSpPr>
          <p:cNvPr id="58" name="TextBox 21"/>
          <p:cNvSpPr txBox="1">
            <a:spLocks noChangeArrowheads="1"/>
          </p:cNvSpPr>
          <p:nvPr/>
        </p:nvSpPr>
        <p:spPr bwMode="auto">
          <a:xfrm>
            <a:off x="5300319" y="4252447"/>
            <a:ext cx="1581601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cxnSp>
        <p:nvCxnSpPr>
          <p:cNvPr id="59" name="Straight Arrow Connector 58"/>
          <p:cNvCxnSpPr/>
          <p:nvPr/>
        </p:nvCxnSpPr>
        <p:spPr bwMode="auto">
          <a:xfrm flipH="1">
            <a:off x="4837289" y="4148667"/>
            <a:ext cx="1207912" cy="694266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none" w="med" len="med"/>
          </a:ln>
        </p:spPr>
      </p:cxnSp>
      <p:sp>
        <p:nvSpPr>
          <p:cNvPr id="60" name="Rectangle 59"/>
          <p:cNvSpPr/>
          <p:nvPr/>
        </p:nvSpPr>
        <p:spPr bwMode="auto">
          <a:xfrm>
            <a:off x="5560592" y="3848489"/>
            <a:ext cx="349392" cy="201808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 bwMode="auto">
          <a:xfrm>
            <a:off x="6220429" y="3849511"/>
            <a:ext cx="332771" cy="200787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21"/>
          <p:cNvSpPr txBox="1">
            <a:spLocks noChangeArrowheads="1"/>
          </p:cNvSpPr>
          <p:nvPr/>
        </p:nvSpPr>
        <p:spPr bwMode="auto">
          <a:xfrm>
            <a:off x="6640283" y="3691180"/>
            <a:ext cx="1356112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scores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4987978"/>
      </p:ext>
    </p:extLst>
  </p:cSld>
  <p:clrMapOvr>
    <a:masterClrMapping/>
  </p:clrMapOvr>
  <p:transition/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751B63-17AC-0C4B-8087-3EAD7FD461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SVD properties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ED0C48-352C-334A-91B2-44F3A8D1CD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dirty="0"/>
              <a:t>Hidden/latent variable detection</a:t>
            </a:r>
          </a:p>
          <a:p>
            <a:pPr>
              <a:buFont typeface="Wingdings" pitchFamily="2" charset="2"/>
              <a:buChar char="ü"/>
            </a:pPr>
            <a:r>
              <a:rPr lang="en-US" dirty="0"/>
              <a:t>Compute node importance (HITS)</a:t>
            </a:r>
          </a:p>
          <a:p>
            <a:pPr>
              <a:buFont typeface="Wingdings" pitchFamily="2" charset="2"/>
              <a:buChar char="ü"/>
            </a:pPr>
            <a:r>
              <a:rPr lang="en-US" dirty="0"/>
              <a:t>Block detection</a:t>
            </a:r>
          </a:p>
          <a:p>
            <a:pPr>
              <a:buFont typeface="Wingdings" pitchFamily="2" charset="2"/>
              <a:buChar char="ü"/>
            </a:pPr>
            <a:r>
              <a:rPr lang="en-US" dirty="0"/>
              <a:t>Dimensionality reduction</a:t>
            </a:r>
          </a:p>
          <a:p>
            <a:pPr>
              <a:buFont typeface="Wingdings" pitchFamily="2" charset="2"/>
              <a:buChar char="ü"/>
            </a:pPr>
            <a:r>
              <a:rPr lang="en-US" dirty="0"/>
              <a:t>Embedding (linear)</a:t>
            </a:r>
          </a:p>
          <a:p>
            <a:pPr lvl="1"/>
            <a:r>
              <a:rPr lang="en-US" dirty="0"/>
              <a:t>SVD is a special case of ’deep neural net’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1D4503-207C-824C-A9BD-80A38B36C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KDD 2018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2477CA-AE6C-8848-8086-8BDE01C17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Dong+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30AD52-856C-4E45-A009-5FE138D63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B43987-7F84-BB4A-8611-CDF75B6A737D}" type="slidenum">
              <a:rPr lang="en-US" smtClean="0"/>
              <a:pPr>
                <a:defRPr/>
              </a:pPr>
              <a:t>108</a:t>
            </a:fld>
            <a:endParaRPr lang="en-US"/>
          </a:p>
        </p:txBody>
      </p:sp>
      <p:sp>
        <p:nvSpPr>
          <p:cNvPr id="8" name="Double Bracket 7">
            <a:extLst>
              <a:ext uri="{FF2B5EF4-FFF2-40B4-BE49-F238E27FC236}">
                <a16:creationId xmlns:a16="http://schemas.microsoft.com/office/drawing/2014/main" id="{98E9E2F1-552A-E84A-BB41-A6633DF96850}"/>
              </a:ext>
            </a:extLst>
          </p:cNvPr>
          <p:cNvSpPr/>
          <p:nvPr/>
        </p:nvSpPr>
        <p:spPr bwMode="auto">
          <a:xfrm>
            <a:off x="84665" y="1439333"/>
            <a:ext cx="8890000" cy="5215467"/>
          </a:xfrm>
          <a:prstGeom prst="bracketPair">
            <a:avLst/>
          </a:pr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7850CC7-EA7E-5B40-B0AA-3C8AF050B475}"/>
              </a:ext>
            </a:extLst>
          </p:cNvPr>
          <p:cNvGrpSpPr/>
          <p:nvPr/>
        </p:nvGrpSpPr>
        <p:grpSpPr>
          <a:xfrm>
            <a:off x="1383037" y="4808638"/>
            <a:ext cx="2647950" cy="1465701"/>
            <a:chOff x="6553200" y="1039166"/>
            <a:chExt cx="2103120" cy="1042640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F7439A00-D62D-9E4C-BBB6-D4D75AD5AA7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553200" y="1410090"/>
              <a:ext cx="2103120" cy="443475"/>
              <a:chOff x="1422400" y="4330700"/>
              <a:chExt cx="7167032" cy="1511300"/>
            </a:xfrm>
          </p:grpSpPr>
          <p:grpSp>
            <p:nvGrpSpPr>
              <p:cNvPr id="15" name="Group 42">
                <a:extLst>
                  <a:ext uri="{FF2B5EF4-FFF2-40B4-BE49-F238E27FC236}">
                    <a16:creationId xmlns:a16="http://schemas.microsoft.com/office/drawing/2014/main" id="{AD4353D1-5D77-7749-B0C1-EB25D20B49DA}"/>
                  </a:ext>
                </a:extLst>
              </p:cNvPr>
              <p:cNvGrpSpPr/>
              <p:nvPr/>
            </p:nvGrpSpPr>
            <p:grpSpPr>
              <a:xfrm>
                <a:off x="1422400" y="4419600"/>
                <a:ext cx="990600" cy="1422400"/>
                <a:chOff x="1422400" y="4419600"/>
                <a:chExt cx="990600" cy="1422400"/>
              </a:xfrm>
            </p:grpSpPr>
            <p:sp>
              <p:nvSpPr>
                <p:cNvPr id="29" name="Rectangle 7">
                  <a:extLst>
                    <a:ext uri="{FF2B5EF4-FFF2-40B4-BE49-F238E27FC236}">
                      <a16:creationId xmlns:a16="http://schemas.microsoft.com/office/drawing/2014/main" id="{E64CBCE4-4012-134A-AAB2-4B632DA42BC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22400" y="4419600"/>
                  <a:ext cx="990600" cy="1422400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 type="none" w="sm" len="sm"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E3606D57-A854-BA4D-80D3-9ED488E15DE8}"/>
                    </a:ext>
                  </a:extLst>
                </p:cNvPr>
                <p:cNvSpPr/>
                <p:nvPr/>
              </p:nvSpPr>
              <p:spPr bwMode="auto">
                <a:xfrm>
                  <a:off x="1435100" y="4432300"/>
                  <a:ext cx="609600" cy="393700"/>
                </a:xfrm>
                <a:prstGeom prst="rect">
                  <a:avLst/>
                </a:prstGeom>
                <a:solidFill>
                  <a:srgbClr val="008000"/>
                </a:solidFill>
                <a:ln w="3175" cap="flat" cmpd="sng" algn="ctr">
                  <a:solidFill>
                    <a:srgbClr val="008000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DF1508B8-91BD-3E44-9C3B-04D656C6F92D}"/>
                    </a:ext>
                  </a:extLst>
                </p:cNvPr>
                <p:cNvSpPr/>
                <p:nvPr/>
              </p:nvSpPr>
              <p:spPr bwMode="auto">
                <a:xfrm>
                  <a:off x="2082800" y="4940300"/>
                  <a:ext cx="101600" cy="469900"/>
                </a:xfrm>
                <a:prstGeom prst="rect">
                  <a:avLst/>
                </a:prstGeom>
                <a:solidFill>
                  <a:schemeClr val="tx1"/>
                </a:solidFill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Rectangle 31">
                  <a:extLst>
                    <a:ext uri="{FF2B5EF4-FFF2-40B4-BE49-F238E27FC236}">
                      <a16:creationId xmlns:a16="http://schemas.microsoft.com/office/drawing/2014/main" id="{28CF3A21-1C10-9B44-AE75-7651E071DBAA}"/>
                    </a:ext>
                  </a:extLst>
                </p:cNvPr>
                <p:cNvSpPr/>
                <p:nvPr/>
              </p:nvSpPr>
              <p:spPr bwMode="auto">
                <a:xfrm>
                  <a:off x="2184400" y="5626100"/>
                  <a:ext cx="215900" cy="127000"/>
                </a:xfrm>
                <a:prstGeom prst="rect">
                  <a:avLst/>
                </a:prstGeom>
                <a:solidFill>
                  <a:srgbClr val="FF33CC"/>
                </a:solidFill>
                <a:ln w="3175" cap="flat" cmpd="sng" algn="ctr">
                  <a:solidFill>
                    <a:srgbClr val="FF33CC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7E3CB8A6-6815-A34D-BDF5-E81CE2C383B1}"/>
                  </a:ext>
                </a:extLst>
              </p:cNvPr>
              <p:cNvGrpSpPr/>
              <p:nvPr/>
            </p:nvGrpSpPr>
            <p:grpSpPr>
              <a:xfrm>
                <a:off x="3644900" y="4330700"/>
                <a:ext cx="4944532" cy="1511300"/>
                <a:chOff x="3644900" y="4330700"/>
                <a:chExt cx="4944532" cy="1511300"/>
              </a:xfrm>
            </p:grpSpPr>
            <p:sp>
              <p:nvSpPr>
                <p:cNvPr id="17" name="Rectangle 13">
                  <a:extLst>
                    <a:ext uri="{FF2B5EF4-FFF2-40B4-BE49-F238E27FC236}">
                      <a16:creationId xmlns:a16="http://schemas.microsoft.com/office/drawing/2014/main" id="{5E48C57A-0BDF-A14D-B5A7-28DBF97601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416800" y="4419600"/>
                  <a:ext cx="46038" cy="1422400"/>
                </a:xfrm>
                <a:prstGeom prst="rect">
                  <a:avLst/>
                </a:prstGeom>
                <a:noFill/>
                <a:ln w="28575">
                  <a:solidFill>
                    <a:srgbClr val="FF33CC"/>
                  </a:solidFill>
                  <a:prstDash val="sysDot"/>
                  <a:round/>
                  <a:headEnd type="none" w="sm" len="sm"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" name="Rectangle 14">
                  <a:extLst>
                    <a:ext uri="{FF2B5EF4-FFF2-40B4-BE49-F238E27FC236}">
                      <a16:creationId xmlns:a16="http://schemas.microsoft.com/office/drawing/2014/main" id="{BEAF729B-2B0C-8F45-B741-63A8C981F8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0700" y="4419600"/>
                  <a:ext cx="46038" cy="1422400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prstDash val="sysDot"/>
                  <a:round/>
                  <a:headEnd type="none" w="sm" len="sm"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" name="Rectangle 15">
                  <a:extLst>
                    <a:ext uri="{FF2B5EF4-FFF2-40B4-BE49-F238E27FC236}">
                      <a16:creationId xmlns:a16="http://schemas.microsoft.com/office/drawing/2014/main" id="{10904E14-3FF3-EA4A-9714-321AD87A63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57600" y="4419600"/>
                  <a:ext cx="46038" cy="1422400"/>
                </a:xfrm>
                <a:prstGeom prst="rect">
                  <a:avLst/>
                </a:prstGeom>
                <a:noFill/>
                <a:ln w="28575">
                  <a:solidFill>
                    <a:srgbClr val="008000"/>
                  </a:solidFill>
                  <a:prstDash val="sysDot"/>
                  <a:round/>
                  <a:headEnd type="none" w="sm" len="sm"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" name="Rectangle 10">
                  <a:extLst>
                    <a:ext uri="{FF2B5EF4-FFF2-40B4-BE49-F238E27FC236}">
                      <a16:creationId xmlns:a16="http://schemas.microsoft.com/office/drawing/2014/main" id="{91669C64-C170-DC46-AA2C-D9D61BE798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73500" y="4356100"/>
                  <a:ext cx="977900" cy="45719"/>
                </a:xfrm>
                <a:prstGeom prst="rect">
                  <a:avLst/>
                </a:prstGeom>
                <a:noFill/>
                <a:ln w="28575">
                  <a:solidFill>
                    <a:srgbClr val="008000"/>
                  </a:solidFill>
                  <a:prstDash val="sysDot"/>
                  <a:round/>
                  <a:headEnd type="none" w="sm" len="sm"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" name="Rectangle 10">
                  <a:extLst>
                    <a:ext uri="{FF2B5EF4-FFF2-40B4-BE49-F238E27FC236}">
                      <a16:creationId xmlns:a16="http://schemas.microsoft.com/office/drawing/2014/main" id="{2020DD98-F667-6F4A-B235-0440CFC036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16600" y="4356100"/>
                  <a:ext cx="965200" cy="45719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prstDash val="sysDot"/>
                  <a:round/>
                  <a:headEnd type="none" w="sm" len="sm"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" name="Rectangle 10">
                  <a:extLst>
                    <a:ext uri="{FF2B5EF4-FFF2-40B4-BE49-F238E27FC236}">
                      <a16:creationId xmlns:a16="http://schemas.microsoft.com/office/drawing/2014/main" id="{445A9E5A-2D66-5A47-886D-68A96D6FAB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607300" y="4330700"/>
                  <a:ext cx="977900" cy="50800"/>
                </a:xfrm>
                <a:prstGeom prst="rect">
                  <a:avLst/>
                </a:prstGeom>
                <a:noFill/>
                <a:ln w="28575">
                  <a:solidFill>
                    <a:srgbClr val="FF33CC"/>
                  </a:solidFill>
                  <a:prstDash val="sysDot"/>
                  <a:round/>
                  <a:headEnd type="none" w="sm" len="sm"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6BF69AE1-D851-864C-808B-1C9C516F5122}"/>
                    </a:ext>
                  </a:extLst>
                </p:cNvPr>
                <p:cNvSpPr/>
                <p:nvPr/>
              </p:nvSpPr>
              <p:spPr bwMode="auto">
                <a:xfrm>
                  <a:off x="3644900" y="4419600"/>
                  <a:ext cx="76200" cy="393700"/>
                </a:xfrm>
                <a:prstGeom prst="rect">
                  <a:avLst/>
                </a:prstGeom>
                <a:solidFill>
                  <a:srgbClr val="008000"/>
                </a:solidFill>
                <a:ln w="3175" cap="flat" cmpd="sng" algn="ctr">
                  <a:solidFill>
                    <a:srgbClr val="008000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49160417-AECC-FA40-9DD9-1972C39C1410}"/>
                    </a:ext>
                  </a:extLst>
                </p:cNvPr>
                <p:cNvSpPr/>
                <p:nvPr/>
              </p:nvSpPr>
              <p:spPr bwMode="auto">
                <a:xfrm>
                  <a:off x="3873500" y="4361180"/>
                  <a:ext cx="584200" cy="45719"/>
                </a:xfrm>
                <a:prstGeom prst="rect">
                  <a:avLst/>
                </a:prstGeom>
                <a:solidFill>
                  <a:srgbClr val="008000"/>
                </a:solidFill>
                <a:ln w="3175" cap="flat" cmpd="sng" algn="ctr">
                  <a:solidFill>
                    <a:srgbClr val="008000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E8432A0A-5E6C-1F49-83B1-ED7D28FADA1E}"/>
                    </a:ext>
                  </a:extLst>
                </p:cNvPr>
                <p:cNvSpPr/>
                <p:nvPr/>
              </p:nvSpPr>
              <p:spPr bwMode="auto">
                <a:xfrm>
                  <a:off x="6375400" y="4347633"/>
                  <a:ext cx="101600" cy="46567"/>
                </a:xfrm>
                <a:prstGeom prst="rect">
                  <a:avLst/>
                </a:prstGeom>
                <a:solidFill>
                  <a:schemeClr val="tx1"/>
                </a:solidFill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2F98C793-F427-6541-8C69-0EF80D9CE70A}"/>
                    </a:ext>
                  </a:extLst>
                </p:cNvPr>
                <p:cNvSpPr/>
                <p:nvPr/>
              </p:nvSpPr>
              <p:spPr bwMode="auto">
                <a:xfrm>
                  <a:off x="5592232" y="4889500"/>
                  <a:ext cx="71967" cy="469900"/>
                </a:xfrm>
                <a:prstGeom prst="rect">
                  <a:avLst/>
                </a:prstGeom>
                <a:solidFill>
                  <a:schemeClr val="tx1"/>
                </a:solidFill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1223C0F2-8C44-684A-A501-7B964CC5B12D}"/>
                    </a:ext>
                  </a:extLst>
                </p:cNvPr>
                <p:cNvSpPr/>
                <p:nvPr/>
              </p:nvSpPr>
              <p:spPr bwMode="auto">
                <a:xfrm>
                  <a:off x="7416800" y="5638800"/>
                  <a:ext cx="50800" cy="114300"/>
                </a:xfrm>
                <a:prstGeom prst="rect">
                  <a:avLst/>
                </a:prstGeom>
                <a:solidFill>
                  <a:srgbClr val="FF33CC"/>
                </a:solidFill>
                <a:ln w="3175" cap="flat" cmpd="sng" algn="ctr">
                  <a:solidFill>
                    <a:srgbClr val="FF33CC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8669EBFE-94CB-644E-8DDD-65130BB7EA9B}"/>
                    </a:ext>
                  </a:extLst>
                </p:cNvPr>
                <p:cNvSpPr/>
                <p:nvPr/>
              </p:nvSpPr>
              <p:spPr bwMode="auto">
                <a:xfrm>
                  <a:off x="8369300" y="4330700"/>
                  <a:ext cx="220132" cy="45719"/>
                </a:xfrm>
                <a:prstGeom prst="rect">
                  <a:avLst/>
                </a:prstGeom>
                <a:solidFill>
                  <a:srgbClr val="FF33CC"/>
                </a:solidFill>
                <a:ln w="3175" cap="flat" cmpd="sng" algn="ctr">
                  <a:solidFill>
                    <a:srgbClr val="FF33CC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4AE9123-3F2B-4843-8DA7-9D92A5123AC7}"/>
                </a:ext>
              </a:extLst>
            </p:cNvPr>
            <p:cNvSpPr txBox="1"/>
            <p:nvPr/>
          </p:nvSpPr>
          <p:spPr>
            <a:xfrm>
              <a:off x="7085812" y="1774029"/>
              <a:ext cx="360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u</a:t>
              </a:r>
              <a:r>
                <a:rPr lang="en-US" sz="1400" b="1" baseline="-25000" dirty="0"/>
                <a:t>0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F492414-B76C-0F41-B75D-654041BC4E24}"/>
                </a:ext>
              </a:extLst>
            </p:cNvPr>
            <p:cNvSpPr txBox="1"/>
            <p:nvPr/>
          </p:nvSpPr>
          <p:spPr>
            <a:xfrm>
              <a:off x="7673059" y="1768048"/>
              <a:ext cx="360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u</a:t>
              </a:r>
              <a:r>
                <a:rPr lang="en-US" sz="1400" b="1" baseline="-25000" dirty="0"/>
                <a:t>1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538A417-9726-4C49-8811-365DEA58985F}"/>
                </a:ext>
              </a:extLst>
            </p:cNvPr>
            <p:cNvSpPr txBox="1"/>
            <p:nvPr/>
          </p:nvSpPr>
          <p:spPr>
            <a:xfrm>
              <a:off x="7302585" y="1039910"/>
              <a:ext cx="3513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v</a:t>
              </a:r>
              <a:r>
                <a:rPr lang="en-US" sz="1400" b="1" baseline="-25000" dirty="0"/>
                <a:t>0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952433D-E7A0-D047-8278-6A95C1B8C535}"/>
                </a:ext>
              </a:extLst>
            </p:cNvPr>
            <p:cNvSpPr txBox="1"/>
            <p:nvPr/>
          </p:nvSpPr>
          <p:spPr>
            <a:xfrm>
              <a:off x="7808577" y="1039166"/>
              <a:ext cx="3513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v</a:t>
              </a:r>
              <a:r>
                <a:rPr lang="en-US" sz="1400" b="1" baseline="-25000" dirty="0"/>
                <a:t>1</a:t>
              </a: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631102" y="2887093"/>
            <a:ext cx="1628317" cy="1107510"/>
            <a:chOff x="4387776" y="2813126"/>
            <a:chExt cx="3320432" cy="2415472"/>
          </a:xfrm>
        </p:grpSpPr>
        <p:sp>
          <p:nvSpPr>
            <p:cNvPr id="46" name="Rectangle 7"/>
            <p:cNvSpPr>
              <a:spLocks noChangeArrowheads="1"/>
            </p:cNvSpPr>
            <p:nvPr/>
          </p:nvSpPr>
          <p:spPr bwMode="auto">
            <a:xfrm>
              <a:off x="5555822" y="3814637"/>
              <a:ext cx="985838" cy="296334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Rectangle 7"/>
            <p:cNvSpPr>
              <a:spLocks noChangeArrowheads="1"/>
            </p:cNvSpPr>
            <p:nvPr/>
          </p:nvSpPr>
          <p:spPr bwMode="auto">
            <a:xfrm>
              <a:off x="4387776" y="2813126"/>
              <a:ext cx="3318933" cy="205665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Rectangle 7"/>
            <p:cNvSpPr>
              <a:spLocks noChangeArrowheads="1"/>
            </p:cNvSpPr>
            <p:nvPr/>
          </p:nvSpPr>
          <p:spPr bwMode="auto">
            <a:xfrm>
              <a:off x="4389275" y="5022933"/>
              <a:ext cx="3318933" cy="205665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49" name="Straight Arrow Connector 48"/>
            <p:cNvCxnSpPr/>
            <p:nvPr/>
          </p:nvCxnSpPr>
          <p:spPr bwMode="auto">
            <a:xfrm>
              <a:off x="4756639" y="3081245"/>
              <a:ext cx="959469" cy="635731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none" w="med" len="med"/>
            </a:ln>
          </p:spPr>
        </p:cxnSp>
        <p:cxnSp>
          <p:nvCxnSpPr>
            <p:cNvPr id="50" name="Straight Arrow Connector 49"/>
            <p:cNvCxnSpPr/>
            <p:nvPr/>
          </p:nvCxnSpPr>
          <p:spPr bwMode="auto">
            <a:xfrm flipH="1">
              <a:off x="6368479" y="3094981"/>
              <a:ext cx="1032933" cy="630107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none" w="med" len="med"/>
            </a:ln>
          </p:spPr>
        </p:cxnSp>
        <p:cxnSp>
          <p:nvCxnSpPr>
            <p:cNvPr id="51" name="Straight Arrow Connector 50"/>
            <p:cNvCxnSpPr/>
            <p:nvPr/>
          </p:nvCxnSpPr>
          <p:spPr bwMode="auto">
            <a:xfrm>
              <a:off x="5201011" y="3217244"/>
              <a:ext cx="888067" cy="487336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none" w="med" len="med"/>
            </a:ln>
          </p:spPr>
        </p:cxnSp>
        <p:cxnSp>
          <p:nvCxnSpPr>
            <p:cNvPr id="52" name="Straight Arrow Connector 51"/>
            <p:cNvCxnSpPr/>
            <p:nvPr/>
          </p:nvCxnSpPr>
          <p:spPr bwMode="auto">
            <a:xfrm flipH="1">
              <a:off x="4656416" y="4240630"/>
              <a:ext cx="1032933" cy="630107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none" w="med" len="med"/>
            </a:ln>
          </p:spPr>
        </p:cxnSp>
        <p:cxnSp>
          <p:nvCxnSpPr>
            <p:cNvPr id="53" name="Straight Arrow Connector 52"/>
            <p:cNvCxnSpPr/>
            <p:nvPr/>
          </p:nvCxnSpPr>
          <p:spPr bwMode="auto">
            <a:xfrm>
              <a:off x="6486590" y="4258325"/>
              <a:ext cx="959469" cy="635731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none" w="med" len="med"/>
            </a:ln>
          </p:spPr>
        </p:cxnSp>
        <p:cxnSp>
          <p:nvCxnSpPr>
            <p:cNvPr id="54" name="Straight Arrow Connector 53"/>
            <p:cNvCxnSpPr/>
            <p:nvPr/>
          </p:nvCxnSpPr>
          <p:spPr bwMode="auto">
            <a:xfrm flipH="1">
              <a:off x="4842933" y="4255240"/>
              <a:ext cx="1246145" cy="58460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none" w="med" len="med"/>
            </a:ln>
          </p:spPr>
        </p:cxnSp>
      </p:grpSp>
    </p:spTree>
    <p:extLst>
      <p:ext uri="{BB962C8B-B14F-4D97-AF65-F5344CB8AC3E}">
        <p14:creationId xmlns:p14="http://schemas.microsoft.com/office/powerpoint/2010/main" val="3183437162"/>
      </p:ext>
    </p:extLst>
  </p:cSld>
  <p:clrMapOvr>
    <a:masterClrMapping/>
  </p:clrMapOvr>
  <p:transition/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Dong+</a:t>
            </a:r>
          </a:p>
        </p:txBody>
      </p:sp>
      <p:sp>
        <p:nvSpPr>
          <p:cNvPr id="2253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A9CF61F-D18B-5946-9F36-FA97BCA712E8}" type="slidenum">
              <a:rPr lang="en-US" smtClean="0"/>
              <a:pPr/>
              <a:t>109</a:t>
            </a:fld>
            <a:endParaRPr lang="en-US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ea typeface="ＭＳ Ｐゴシック" charset="-128"/>
                <a:cs typeface="ＭＳ Ｐゴシック" charset="-128"/>
              </a:rPr>
              <a:t>Roadmap</a:t>
            </a:r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4648200"/>
          </a:xfrm>
        </p:spPr>
        <p:txBody>
          <a:bodyPr/>
          <a:lstStyle/>
          <a:p>
            <a:endParaRPr lang="en-US" dirty="0">
              <a:ea typeface="ＭＳ Ｐゴシック" charset="-128"/>
              <a:cs typeface="ＭＳ Ｐゴシック" charset="-128"/>
            </a:endParaRPr>
          </a:p>
          <a:p>
            <a:r>
              <a:rPr lang="en-US" dirty="0">
                <a:ea typeface="ＭＳ Ｐゴシック" charset="-128"/>
                <a:cs typeface="ＭＳ Ｐゴシック" charset="-128"/>
              </a:rPr>
              <a:t>Introduction – Motivation</a:t>
            </a:r>
          </a:p>
          <a:p>
            <a:r>
              <a:rPr lang="en-US" dirty="0">
                <a:ea typeface="ＭＳ Ｐゴシック" charset="-128"/>
                <a:cs typeface="ＭＳ Ｐゴシック" charset="-128"/>
              </a:rPr>
              <a:t>Part#1: Graphs</a:t>
            </a:r>
          </a:p>
          <a:p>
            <a:pPr lvl="1"/>
            <a:r>
              <a:rPr lang="en-US" dirty="0"/>
              <a:t>P1.1: properties/patterns in graphs</a:t>
            </a:r>
          </a:p>
          <a:p>
            <a:pPr lvl="1"/>
            <a:r>
              <a:rPr lang="en-US" dirty="0"/>
              <a:t>P1.2: node importance</a:t>
            </a:r>
          </a:p>
          <a:p>
            <a:pPr lvl="2"/>
            <a:r>
              <a:rPr lang="en-US" dirty="0">
                <a:ea typeface="ＭＳ Ｐゴシック" charset="-128"/>
                <a:cs typeface="ＭＳ Ｐゴシック" charset="-128"/>
              </a:rPr>
              <a:t>PageRank and Personalized PR</a:t>
            </a:r>
          </a:p>
          <a:p>
            <a:pPr lvl="2"/>
            <a:r>
              <a:rPr lang="en-US" dirty="0">
                <a:ea typeface="ＭＳ Ｐゴシック" charset="-128"/>
                <a:cs typeface="ＭＳ Ｐゴシック" charset="-128"/>
              </a:rPr>
              <a:t>HITS</a:t>
            </a:r>
          </a:p>
          <a:p>
            <a:pPr lvl="2"/>
            <a:r>
              <a:rPr lang="en-US" dirty="0">
                <a:ea typeface="ＭＳ Ｐゴシック" charset="-128"/>
                <a:cs typeface="ＭＳ Ｐゴシック" charset="-128"/>
              </a:rPr>
              <a:t>(SVD)</a:t>
            </a:r>
          </a:p>
          <a:p>
            <a:pPr lvl="2"/>
            <a:r>
              <a:rPr lang="en-US" dirty="0">
                <a:ea typeface="ＭＳ Ｐゴシック" charset="-128"/>
                <a:cs typeface="ＭＳ Ｐゴシック" charset="-128"/>
              </a:rPr>
              <a:t>SALSA</a:t>
            </a:r>
          </a:p>
        </p:txBody>
      </p:sp>
      <p:sp>
        <p:nvSpPr>
          <p:cNvPr id="22535" name="Date Placeholder 7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KDD 2018</a:t>
            </a:r>
          </a:p>
        </p:txBody>
      </p:sp>
      <p:pic>
        <p:nvPicPr>
          <p:cNvPr id="8" name="Picture 7" descr="energygen-road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64300" y="603250"/>
            <a:ext cx="2457450" cy="12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0iterations">
            <a:extLst>
              <a:ext uri="{FF2B5EF4-FFF2-40B4-BE49-F238E27FC236}">
                <a16:creationId xmlns:a16="http://schemas.microsoft.com/office/drawing/2014/main" id="{A4AE82FC-D4C0-F441-9FCA-FA89D23A3C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84711" y="3513561"/>
            <a:ext cx="840014" cy="92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F0CD0F81-3D38-DC47-9407-8B1B9B0F7815}"/>
              </a:ext>
            </a:extLst>
          </p:cNvPr>
          <p:cNvGrpSpPr/>
          <p:nvPr/>
        </p:nvGrpSpPr>
        <p:grpSpPr>
          <a:xfrm>
            <a:off x="7510462" y="3518460"/>
            <a:ext cx="496887" cy="657039"/>
            <a:chOff x="7510462" y="2908860"/>
            <a:chExt cx="496887" cy="657039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163E2BB4-CBCB-6244-A0AA-F7721DCA8D91}"/>
                </a:ext>
              </a:extLst>
            </p:cNvPr>
            <p:cNvSpPr/>
            <p:nvPr/>
          </p:nvSpPr>
          <p:spPr bwMode="auto">
            <a:xfrm>
              <a:off x="7718401" y="2908860"/>
              <a:ext cx="76200" cy="64217"/>
            </a:xfrm>
            <a:prstGeom prst="ellips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D49753BE-604E-4945-92AF-A0415945A0DC}"/>
                </a:ext>
              </a:extLst>
            </p:cNvPr>
            <p:cNvSpPr/>
            <p:nvPr/>
          </p:nvSpPr>
          <p:spPr bwMode="auto">
            <a:xfrm>
              <a:off x="7510462" y="3158066"/>
              <a:ext cx="76200" cy="64217"/>
            </a:xfrm>
            <a:prstGeom prst="ellips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6806626-3686-7449-ACEA-8765FDF99D15}"/>
                </a:ext>
              </a:extLst>
            </p:cNvPr>
            <p:cNvSpPr/>
            <p:nvPr/>
          </p:nvSpPr>
          <p:spPr bwMode="auto">
            <a:xfrm>
              <a:off x="7931149" y="3158065"/>
              <a:ext cx="76200" cy="64217"/>
            </a:xfrm>
            <a:prstGeom prst="ellips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491C489D-945F-804F-8FA8-73B05063315D}"/>
                </a:ext>
              </a:extLst>
            </p:cNvPr>
            <p:cNvSpPr/>
            <p:nvPr/>
          </p:nvSpPr>
          <p:spPr bwMode="auto">
            <a:xfrm>
              <a:off x="7510462" y="3501682"/>
              <a:ext cx="76200" cy="64217"/>
            </a:xfrm>
            <a:prstGeom prst="ellips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08A58D44-D9B4-CE4E-A1E4-A5FADDDD905D}"/>
                </a:ext>
              </a:extLst>
            </p:cNvPr>
            <p:cNvSpPr/>
            <p:nvPr/>
          </p:nvSpPr>
          <p:spPr bwMode="auto">
            <a:xfrm>
              <a:off x="7931149" y="3501682"/>
              <a:ext cx="76200" cy="64217"/>
            </a:xfrm>
            <a:prstGeom prst="ellips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477FA0AC-71C9-574A-9086-8D2067BEB43D}"/>
                </a:ext>
              </a:extLst>
            </p:cNvPr>
            <p:cNvCxnSpPr>
              <a:stCxn id="2" idx="7"/>
              <a:endCxn id="11" idx="3"/>
            </p:cNvCxnSpPr>
            <p:nvPr/>
          </p:nvCxnSpPr>
          <p:spPr bwMode="auto">
            <a:xfrm>
              <a:off x="7783442" y="2918264"/>
              <a:ext cx="158866" cy="294614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D459DAE3-CEEB-C345-AB49-512D40D7CC0D}"/>
                </a:ext>
              </a:extLst>
            </p:cNvPr>
            <p:cNvCxnSpPr>
              <a:stCxn id="2" idx="5"/>
              <a:endCxn id="13" idx="1"/>
            </p:cNvCxnSpPr>
            <p:nvPr/>
          </p:nvCxnSpPr>
          <p:spPr bwMode="auto">
            <a:xfrm>
              <a:off x="7783442" y="2963673"/>
              <a:ext cx="158866" cy="547413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1CF04C14-C68F-A14A-BB98-D943DB74C9AD}"/>
                </a:ext>
              </a:extLst>
            </p:cNvPr>
            <p:cNvCxnSpPr>
              <a:stCxn id="2" idx="3"/>
              <a:endCxn id="12" idx="7"/>
            </p:cNvCxnSpPr>
            <p:nvPr/>
          </p:nvCxnSpPr>
          <p:spPr bwMode="auto">
            <a:xfrm flipH="1">
              <a:off x="7575503" y="2963673"/>
              <a:ext cx="154057" cy="547413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99C4995D-BC43-4C4C-86EE-D70205C41A47}"/>
                </a:ext>
              </a:extLst>
            </p:cNvPr>
            <p:cNvCxnSpPr>
              <a:stCxn id="2" idx="1"/>
              <a:endCxn id="10" idx="5"/>
            </p:cNvCxnSpPr>
            <p:nvPr/>
          </p:nvCxnSpPr>
          <p:spPr bwMode="auto">
            <a:xfrm flipH="1">
              <a:off x="7575503" y="2918264"/>
              <a:ext cx="154057" cy="294615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</p:cxnSp>
      </p:grpSp>
      <p:sp>
        <p:nvSpPr>
          <p:cNvPr id="22528" name="TextBox 22527">
            <a:extLst>
              <a:ext uri="{FF2B5EF4-FFF2-40B4-BE49-F238E27FC236}">
                <a16:creationId xmlns:a16="http://schemas.microsoft.com/office/drawing/2014/main" id="{46294C53-F847-CB4D-A584-8ABD3A05159D}"/>
              </a:ext>
            </a:extLst>
          </p:cNvPr>
          <p:cNvSpPr txBox="1"/>
          <p:nvPr/>
        </p:nvSpPr>
        <p:spPr>
          <a:xfrm>
            <a:off x="6726256" y="3035421"/>
            <a:ext cx="37061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?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48841FC0-3D20-3E4C-AAB6-0923C7A3359F}"/>
              </a:ext>
            </a:extLst>
          </p:cNvPr>
          <p:cNvSpPr/>
          <p:nvPr/>
        </p:nvSpPr>
        <p:spPr bwMode="auto">
          <a:xfrm>
            <a:off x="7652531" y="3421626"/>
            <a:ext cx="210344" cy="253545"/>
          </a:xfrm>
          <a:prstGeom prst="ellipse">
            <a:avLst/>
          </a:prstGeom>
          <a:noFill/>
          <a:ln w="25400" cap="flat" cmpd="sng" algn="ctr">
            <a:solidFill>
              <a:schemeClr val="tx2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ight Arrow 37">
            <a:extLst>
              <a:ext uri="{FF2B5EF4-FFF2-40B4-BE49-F238E27FC236}">
                <a16:creationId xmlns:a16="http://schemas.microsoft.com/office/drawing/2014/main" id="{B124F827-4340-314B-909B-ED4E7BD88D25}"/>
              </a:ext>
            </a:extLst>
          </p:cNvPr>
          <p:cNvSpPr/>
          <p:nvPr/>
        </p:nvSpPr>
        <p:spPr bwMode="auto">
          <a:xfrm>
            <a:off x="353961" y="5597355"/>
            <a:ext cx="412955" cy="252428"/>
          </a:xfrm>
          <a:prstGeom prst="rightArrow">
            <a:avLst/>
          </a:prstGeom>
          <a:solidFill>
            <a:schemeClr val="tx2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7B2F8EAB-57AC-E541-B964-4411899F2C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31149" y="2067944"/>
            <a:ext cx="1194619" cy="1042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911152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5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97AF07-4743-254C-9F77-33EAF38F37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‘Recipe’ Structure: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80C537-3381-1E4A-8248-FCDE8FB10D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447800"/>
            <a:ext cx="4643284" cy="4648200"/>
          </a:xfrm>
        </p:spPr>
        <p:txBody>
          <a:bodyPr/>
          <a:lstStyle/>
          <a:p>
            <a:r>
              <a:rPr lang="en-US" dirty="0"/>
              <a:t>Problem definition</a:t>
            </a:r>
          </a:p>
          <a:p>
            <a:endParaRPr lang="en-US" dirty="0"/>
          </a:p>
          <a:p>
            <a:r>
              <a:rPr lang="en-US" dirty="0"/>
              <a:t>Short answer/solution</a:t>
            </a:r>
          </a:p>
          <a:p>
            <a:endParaRPr lang="en-US" dirty="0"/>
          </a:p>
          <a:p>
            <a:r>
              <a:rPr lang="en-US" dirty="0"/>
              <a:t>LONG answer – details</a:t>
            </a:r>
          </a:p>
          <a:p>
            <a:endParaRPr lang="en-US" dirty="0"/>
          </a:p>
          <a:p>
            <a:r>
              <a:rPr lang="en-US" dirty="0"/>
              <a:t>Conclusion/short-answer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0EC59D-C6C3-C74A-9E71-E815CA2C8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C36FD2-0810-F64F-AF72-B029D72730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Dong+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E4176E-C46E-8749-BC91-A816F4BBE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B43987-7F84-BB4A-8611-CDF75B6A737D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F7580D9-BFAE-F646-A593-D45E9F52A1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200" y="1295400"/>
            <a:ext cx="1194619" cy="101489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0E940DA-0E5F-6748-B68D-21B3FE52C4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3200" y="2439083"/>
            <a:ext cx="1194619" cy="101940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1967AD1-D103-C246-9843-8891DEA77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3199" y="4900361"/>
            <a:ext cx="1194619" cy="101940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B939C5A-1345-0B4A-8909-F4C7FA1868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3199" y="3556522"/>
            <a:ext cx="1194619" cy="1042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224404"/>
      </p:ext>
    </p:extLst>
  </p:cSld>
  <p:clrMapOvr>
    <a:masterClrMapping/>
  </p:clrMapOvr>
  <p:transition/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SALSA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Dong+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B43987-7F84-BB4A-8611-CDF75B6A737D}" type="slidenum">
              <a:rPr lang="en-US" smtClean="0"/>
              <a:pPr>
                <a:defRPr/>
              </a:pPr>
              <a:t>110</a:t>
            </a:fld>
            <a:endParaRPr lang="en-US"/>
          </a:p>
        </p:txBody>
      </p:sp>
      <p:sp>
        <p:nvSpPr>
          <p:cNvPr id="7" name="Content Placeholder 6"/>
          <p:cNvSpPr txBox="1">
            <a:spLocks noGrp="1"/>
          </p:cNvSpPr>
          <p:nvPr>
            <p:ph idx="1"/>
          </p:nvPr>
        </p:nvSpPr>
        <p:spPr>
          <a:xfrm>
            <a:off x="685801" y="2146300"/>
            <a:ext cx="777239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dirty="0"/>
              <a:t>R. Lempel and S. Moran. </a:t>
            </a:r>
            <a:r>
              <a:rPr lang="en-US" i="1" dirty="0">
                <a:hlinkClick r:id="rId2"/>
              </a:rPr>
              <a:t>SALSA: the stochastic approach for link-structure analysis.</a:t>
            </a:r>
            <a:r>
              <a:rPr lang="en-US" i="1" dirty="0"/>
              <a:t> </a:t>
            </a:r>
            <a:r>
              <a:rPr lang="en-US" dirty="0"/>
              <a:t>ACM Trans. Inf. Syst. 19, 2 (April 2001), 131-160.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52BB90-E8CD-8D42-960F-5DB3A4805651}"/>
              </a:ext>
            </a:extLst>
          </p:cNvPr>
          <p:cNvSpPr txBox="1"/>
          <p:nvPr/>
        </p:nvSpPr>
        <p:spPr>
          <a:xfrm>
            <a:off x="666115" y="4982180"/>
            <a:ext cx="64104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>
                <a:latin typeface="+mn-lt"/>
              </a:rPr>
              <a:t>Goal: avoid HITS’ fixation on largest block</a:t>
            </a:r>
          </a:p>
        </p:txBody>
      </p:sp>
    </p:spTree>
    <p:extLst>
      <p:ext uri="{BB962C8B-B14F-4D97-AF65-F5344CB8AC3E}">
        <p14:creationId xmlns:p14="http://schemas.microsoft.com/office/powerpoint/2010/main" val="2239392658"/>
      </p:ext>
    </p:extLst>
  </p:cSld>
  <p:clrMapOvr>
    <a:masterClrMapping/>
  </p:clrMapOvr>
  <p:transition/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5FC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Crush intro to SVD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(SVD) matrix factorization: finds blocks</a:t>
            </a:r>
          </a:p>
        </p:txBody>
      </p:sp>
      <p:pic>
        <p:nvPicPr>
          <p:cNvPr id="10" name="Picture 12" descr="latex-image-1.pd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7900" y="5918200"/>
            <a:ext cx="4064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6" descr="latex-image-1.pd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77150" y="6019800"/>
            <a:ext cx="3683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6950" y="3816350"/>
            <a:ext cx="393700" cy="419100"/>
          </a:xfrm>
          <a:prstGeom prst="rect">
            <a:avLst/>
          </a:prstGeom>
        </p:spPr>
      </p:pic>
      <p:cxnSp>
        <p:nvCxnSpPr>
          <p:cNvPr id="17" name="Straight Arrow Connector 16"/>
          <p:cNvCxnSpPr>
            <a:cxnSpLocks noChangeShapeType="1"/>
          </p:cNvCxnSpPr>
          <p:nvPr/>
        </p:nvCxnSpPr>
        <p:spPr bwMode="auto">
          <a:xfrm rot="16200000" flipH="1">
            <a:off x="236538" y="5138738"/>
            <a:ext cx="1471612" cy="11112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18" name="Straight Arrow Connector 19"/>
          <p:cNvCxnSpPr>
            <a:cxnSpLocks noChangeShapeType="1"/>
          </p:cNvCxnSpPr>
          <p:nvPr/>
        </p:nvCxnSpPr>
        <p:spPr bwMode="auto">
          <a:xfrm>
            <a:off x="1397000" y="4064000"/>
            <a:ext cx="1054100" cy="127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sp>
        <p:nvSpPr>
          <p:cNvPr id="19" name="TextBox 20"/>
          <p:cNvSpPr txBox="1">
            <a:spLocks noChangeArrowheads="1"/>
          </p:cNvSpPr>
          <p:nvPr/>
        </p:nvSpPr>
        <p:spPr bwMode="auto">
          <a:xfrm>
            <a:off x="135485" y="4889500"/>
            <a:ext cx="814884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N </a:t>
            </a:r>
          </a:p>
          <a:p>
            <a:r>
              <a:rPr lang="en-US" dirty="0"/>
              <a:t>fans</a:t>
            </a:r>
          </a:p>
        </p:txBody>
      </p:sp>
      <p:sp>
        <p:nvSpPr>
          <p:cNvPr id="20" name="TextBox 21"/>
          <p:cNvSpPr txBox="1">
            <a:spLocks noChangeArrowheads="1"/>
          </p:cNvSpPr>
          <p:nvPr/>
        </p:nvSpPr>
        <p:spPr bwMode="auto">
          <a:xfrm>
            <a:off x="1580928" y="3162300"/>
            <a:ext cx="870401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M</a:t>
            </a:r>
          </a:p>
          <a:p>
            <a:r>
              <a:rPr lang="en-US" dirty="0"/>
              <a:t>idols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904657" y="2904067"/>
            <a:ext cx="2173166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00"/>
                </a:solidFill>
              </a:rPr>
              <a:t>‘music lovers’</a:t>
            </a:r>
          </a:p>
          <a:p>
            <a:r>
              <a:rPr lang="en-US" dirty="0">
                <a:solidFill>
                  <a:srgbClr val="006600"/>
                </a:solidFill>
              </a:rPr>
              <a:t>‘singers’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946674" y="2929467"/>
            <a:ext cx="2212402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‘sports lovers’</a:t>
            </a:r>
          </a:p>
          <a:p>
            <a:r>
              <a:rPr lang="en-US" dirty="0"/>
              <a:t>‘athletes’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040163" y="2912537"/>
            <a:ext cx="1784551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33CC"/>
                </a:solidFill>
              </a:rPr>
              <a:t>‘citizens’</a:t>
            </a:r>
          </a:p>
          <a:p>
            <a:r>
              <a:rPr lang="en-US" dirty="0">
                <a:solidFill>
                  <a:srgbClr val="FF33CC"/>
                </a:solidFill>
              </a:rPr>
              <a:t>‘politicians’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F2FCDC9-0E9B-FA4C-9CA0-BE40D83ED274}"/>
              </a:ext>
            </a:extLst>
          </p:cNvPr>
          <p:cNvGrpSpPr/>
          <p:nvPr/>
        </p:nvGrpSpPr>
        <p:grpSpPr>
          <a:xfrm>
            <a:off x="1422400" y="4330700"/>
            <a:ext cx="7167032" cy="1511300"/>
            <a:chOff x="1422400" y="4330700"/>
            <a:chExt cx="7167032" cy="1511300"/>
          </a:xfrm>
        </p:grpSpPr>
        <p:grpSp>
          <p:nvGrpSpPr>
            <p:cNvPr id="38" name="Group 42"/>
            <p:cNvGrpSpPr/>
            <p:nvPr/>
          </p:nvGrpSpPr>
          <p:grpSpPr>
            <a:xfrm>
              <a:off x="1422400" y="4419600"/>
              <a:ext cx="990600" cy="1422400"/>
              <a:chOff x="1422400" y="4419600"/>
              <a:chExt cx="990600" cy="1422400"/>
            </a:xfrm>
          </p:grpSpPr>
          <p:sp>
            <p:nvSpPr>
              <p:cNvPr id="16" name="Rectangle 7"/>
              <p:cNvSpPr>
                <a:spLocks noChangeArrowheads="1"/>
              </p:cNvSpPr>
              <p:nvPr/>
            </p:nvSpPr>
            <p:spPr bwMode="auto">
              <a:xfrm>
                <a:off x="1422400" y="4419600"/>
                <a:ext cx="990600" cy="142240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Rectangle 20"/>
              <p:cNvSpPr/>
              <p:nvPr/>
            </p:nvSpPr>
            <p:spPr bwMode="auto">
              <a:xfrm>
                <a:off x="1435100" y="4432300"/>
                <a:ext cx="609600" cy="393700"/>
              </a:xfrm>
              <a:prstGeom prst="rect">
                <a:avLst/>
              </a:prstGeom>
              <a:solidFill>
                <a:srgbClr val="008000"/>
              </a:solidFill>
              <a:ln w="3175" cap="flat" cmpd="sng" algn="ctr">
                <a:solidFill>
                  <a:srgbClr val="008000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/>
              <p:cNvSpPr/>
              <p:nvPr/>
            </p:nvSpPr>
            <p:spPr bwMode="auto">
              <a:xfrm>
                <a:off x="2082800" y="4940300"/>
                <a:ext cx="101600" cy="469900"/>
              </a:xfrm>
              <a:prstGeom prst="rect">
                <a:avLst/>
              </a:prstGeom>
              <a:solidFill>
                <a:schemeClr val="tx1"/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/>
              <p:cNvSpPr/>
              <p:nvPr/>
            </p:nvSpPr>
            <p:spPr bwMode="auto">
              <a:xfrm>
                <a:off x="2184400" y="5626100"/>
                <a:ext cx="215900" cy="127000"/>
              </a:xfrm>
              <a:prstGeom prst="rect">
                <a:avLst/>
              </a:prstGeom>
              <a:solidFill>
                <a:srgbClr val="FF33CC"/>
              </a:solidFill>
              <a:ln w="3175" cap="flat" cmpd="sng" algn="ctr">
                <a:solidFill>
                  <a:srgbClr val="FF33CC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3" name="TextBox 32"/>
            <p:cNvSpPr txBox="1"/>
            <p:nvPr/>
          </p:nvSpPr>
          <p:spPr>
            <a:xfrm>
              <a:off x="3026843" y="5029200"/>
              <a:ext cx="379381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~</a:t>
              </a:r>
            </a:p>
          </p:txBody>
        </p:sp>
        <p:grpSp>
          <p:nvGrpSpPr>
            <p:cNvPr id="48" name="Group 47"/>
            <p:cNvGrpSpPr/>
            <p:nvPr/>
          </p:nvGrpSpPr>
          <p:grpSpPr>
            <a:xfrm>
              <a:off x="3644900" y="4330700"/>
              <a:ext cx="4944532" cy="1511300"/>
              <a:chOff x="3644900" y="4330700"/>
              <a:chExt cx="4944532" cy="1511300"/>
            </a:xfrm>
          </p:grpSpPr>
          <p:sp>
            <p:nvSpPr>
              <p:cNvPr id="7" name="Rectangle 13"/>
              <p:cNvSpPr>
                <a:spLocks noChangeArrowheads="1"/>
              </p:cNvSpPr>
              <p:nvPr/>
            </p:nvSpPr>
            <p:spPr bwMode="auto">
              <a:xfrm>
                <a:off x="7416800" y="4419600"/>
                <a:ext cx="46038" cy="1422400"/>
              </a:xfrm>
              <a:prstGeom prst="rect">
                <a:avLst/>
              </a:prstGeom>
              <a:noFill/>
              <a:ln w="28575">
                <a:solidFill>
                  <a:srgbClr val="FF33CC"/>
                </a:solidFill>
                <a:prstDash val="sysDot"/>
                <a:round/>
                <a:headEnd type="none" w="sm" len="sm"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Rectangle 14"/>
              <p:cNvSpPr>
                <a:spLocks noChangeArrowheads="1"/>
              </p:cNvSpPr>
              <p:nvPr/>
            </p:nvSpPr>
            <p:spPr bwMode="auto">
              <a:xfrm>
                <a:off x="5600700" y="4419600"/>
                <a:ext cx="46038" cy="142240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 type="none" w="sm" len="sm"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Rectangle 15"/>
              <p:cNvSpPr>
                <a:spLocks noChangeArrowheads="1"/>
              </p:cNvSpPr>
              <p:nvPr/>
            </p:nvSpPr>
            <p:spPr bwMode="auto">
              <a:xfrm>
                <a:off x="3657600" y="4419600"/>
                <a:ext cx="46038" cy="1422400"/>
              </a:xfrm>
              <a:prstGeom prst="rect">
                <a:avLst/>
              </a:prstGeom>
              <a:noFill/>
              <a:ln w="28575">
                <a:solidFill>
                  <a:srgbClr val="008000"/>
                </a:solidFill>
                <a:prstDash val="sysDot"/>
                <a:round/>
                <a:headEnd type="none" w="sm" len="sm"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Rectangle 10"/>
              <p:cNvSpPr>
                <a:spLocks noChangeArrowheads="1"/>
              </p:cNvSpPr>
              <p:nvPr/>
            </p:nvSpPr>
            <p:spPr bwMode="auto">
              <a:xfrm>
                <a:off x="3873500" y="4356100"/>
                <a:ext cx="977900" cy="45719"/>
              </a:xfrm>
              <a:prstGeom prst="rect">
                <a:avLst/>
              </a:prstGeom>
              <a:noFill/>
              <a:ln w="28575">
                <a:solidFill>
                  <a:srgbClr val="008000"/>
                </a:solidFill>
                <a:prstDash val="sysDot"/>
                <a:round/>
                <a:headEnd type="none" w="sm" len="sm"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Rectangle 10"/>
              <p:cNvSpPr>
                <a:spLocks noChangeArrowheads="1"/>
              </p:cNvSpPr>
              <p:nvPr/>
            </p:nvSpPr>
            <p:spPr bwMode="auto">
              <a:xfrm>
                <a:off x="5816600" y="4356100"/>
                <a:ext cx="965200" cy="45719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 type="none" w="sm" len="sm"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Rectangle 10"/>
              <p:cNvSpPr>
                <a:spLocks noChangeArrowheads="1"/>
              </p:cNvSpPr>
              <p:nvPr/>
            </p:nvSpPr>
            <p:spPr bwMode="auto">
              <a:xfrm>
                <a:off x="7607300" y="4330700"/>
                <a:ext cx="977900" cy="50800"/>
              </a:xfrm>
              <a:prstGeom prst="rect">
                <a:avLst/>
              </a:prstGeom>
              <a:noFill/>
              <a:ln w="28575">
                <a:solidFill>
                  <a:srgbClr val="FF33CC"/>
                </a:solidFill>
                <a:prstDash val="sysDot"/>
                <a:round/>
                <a:headEnd type="none" w="sm" len="sm"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Rectangle 23"/>
              <p:cNvSpPr/>
              <p:nvPr/>
            </p:nvSpPr>
            <p:spPr bwMode="auto">
              <a:xfrm>
                <a:off x="3644900" y="4419600"/>
                <a:ext cx="76200" cy="393700"/>
              </a:xfrm>
              <a:prstGeom prst="rect">
                <a:avLst/>
              </a:prstGeom>
              <a:solidFill>
                <a:srgbClr val="008000"/>
              </a:solidFill>
              <a:ln w="3175" cap="flat" cmpd="sng" algn="ctr">
                <a:solidFill>
                  <a:srgbClr val="008000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/>
              <p:cNvSpPr/>
              <p:nvPr/>
            </p:nvSpPr>
            <p:spPr bwMode="auto">
              <a:xfrm>
                <a:off x="3873500" y="4361180"/>
                <a:ext cx="584200" cy="45719"/>
              </a:xfrm>
              <a:prstGeom prst="rect">
                <a:avLst/>
              </a:prstGeom>
              <a:solidFill>
                <a:srgbClr val="008000"/>
              </a:solidFill>
              <a:ln w="3175" cap="flat" cmpd="sng" algn="ctr">
                <a:solidFill>
                  <a:srgbClr val="008000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/>
              <p:cNvSpPr/>
              <p:nvPr/>
            </p:nvSpPr>
            <p:spPr bwMode="auto">
              <a:xfrm>
                <a:off x="6375400" y="4347633"/>
                <a:ext cx="101600" cy="46567"/>
              </a:xfrm>
              <a:prstGeom prst="rect">
                <a:avLst/>
              </a:prstGeom>
              <a:solidFill>
                <a:schemeClr val="tx1"/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ectangle 26"/>
              <p:cNvSpPr/>
              <p:nvPr/>
            </p:nvSpPr>
            <p:spPr bwMode="auto">
              <a:xfrm>
                <a:off x="5592232" y="4889500"/>
                <a:ext cx="71967" cy="469900"/>
              </a:xfrm>
              <a:prstGeom prst="rect">
                <a:avLst/>
              </a:prstGeom>
              <a:solidFill>
                <a:schemeClr val="tx1"/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tangle 27"/>
              <p:cNvSpPr/>
              <p:nvPr/>
            </p:nvSpPr>
            <p:spPr bwMode="auto">
              <a:xfrm>
                <a:off x="7416800" y="5638800"/>
                <a:ext cx="50800" cy="114300"/>
              </a:xfrm>
              <a:prstGeom prst="rect">
                <a:avLst/>
              </a:prstGeom>
              <a:solidFill>
                <a:srgbClr val="FF33CC"/>
              </a:solidFill>
              <a:ln w="3175" cap="flat" cmpd="sng" algn="ctr">
                <a:solidFill>
                  <a:srgbClr val="FF33CC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angle 28"/>
              <p:cNvSpPr/>
              <p:nvPr/>
            </p:nvSpPr>
            <p:spPr bwMode="auto">
              <a:xfrm>
                <a:off x="8369300" y="4330700"/>
                <a:ext cx="220132" cy="45719"/>
              </a:xfrm>
              <a:prstGeom prst="rect">
                <a:avLst/>
              </a:prstGeom>
              <a:solidFill>
                <a:srgbClr val="FF33CC"/>
              </a:solidFill>
              <a:ln w="3175" cap="flat" cmpd="sng" algn="ctr">
                <a:solidFill>
                  <a:srgbClr val="FF33CC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5054610" y="4986867"/>
                <a:ext cx="379381" cy="4924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+</a:t>
                </a: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6925732" y="4986864"/>
                <a:ext cx="379381" cy="4924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+</a:t>
                </a:r>
              </a:p>
            </p:txBody>
          </p:sp>
        </p:grpSp>
      </p:grpSp>
      <p:sp>
        <p:nvSpPr>
          <p:cNvPr id="36" name="Double Bracket 35"/>
          <p:cNvSpPr/>
          <p:nvPr/>
        </p:nvSpPr>
        <p:spPr bwMode="auto">
          <a:xfrm>
            <a:off x="84665" y="1439333"/>
            <a:ext cx="8890000" cy="5215467"/>
          </a:xfrm>
          <a:prstGeom prst="bracketPair">
            <a:avLst/>
          </a:pr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7" name="Picture 13" descr="twitter-logo_1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238" y="3289300"/>
            <a:ext cx="820738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Footer Placeholder 36">
            <a:extLst>
              <a:ext uri="{FF2B5EF4-FFF2-40B4-BE49-F238E27FC236}">
                <a16:creationId xmlns:a16="http://schemas.microsoft.com/office/drawing/2014/main" id="{E01676AD-7456-6C45-AC93-617B4E5505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Dong+</a:t>
            </a:r>
            <a:endParaRPr lang="en-US"/>
          </a:p>
        </p:txBody>
      </p:sp>
      <p:sp>
        <p:nvSpPr>
          <p:cNvPr id="39" name="Slide Number Placeholder 38">
            <a:extLst>
              <a:ext uri="{FF2B5EF4-FFF2-40B4-BE49-F238E27FC236}">
                <a16:creationId xmlns:a16="http://schemas.microsoft.com/office/drawing/2014/main" id="{F94188B5-5E94-1A43-A998-68447FD4B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B43987-7F84-BB4A-8611-CDF75B6A737D}" type="slidenum">
              <a:rPr lang="en-US" smtClean="0"/>
              <a:pPr>
                <a:defRPr/>
              </a:pPr>
              <a:t>111</a:t>
            </a:fld>
            <a:endParaRPr lang="en-US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31E08D1B-6551-4C4F-A8AC-1516CE7AEF26}"/>
              </a:ext>
            </a:extLst>
          </p:cNvPr>
          <p:cNvSpPr/>
          <p:nvPr/>
        </p:nvSpPr>
        <p:spPr bwMode="auto">
          <a:xfrm>
            <a:off x="5179305" y="2600325"/>
            <a:ext cx="3438811" cy="3825875"/>
          </a:xfrm>
          <a:prstGeom prst="roundRect">
            <a:avLst/>
          </a:prstGeom>
          <a:solidFill>
            <a:schemeClr val="bg1">
              <a:alpha val="80000"/>
            </a:schemeClr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F944FF2F-6288-384C-B54F-3F6D49CA3A2D}"/>
              </a:ext>
            </a:extLst>
          </p:cNvPr>
          <p:cNvSpPr/>
          <p:nvPr/>
        </p:nvSpPr>
        <p:spPr bwMode="auto">
          <a:xfrm>
            <a:off x="3115645" y="6293908"/>
            <a:ext cx="2314771" cy="557742"/>
          </a:xfrm>
          <a:prstGeom prst="roundRect">
            <a:avLst/>
          </a:prstGeom>
          <a:solidFill>
            <a:srgbClr val="92D050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Hub scores</a:t>
            </a:r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6B30A134-FA29-A34C-97F7-67D465E305AC}"/>
              </a:ext>
            </a:extLst>
          </p:cNvPr>
          <p:cNvSpPr/>
          <p:nvPr/>
        </p:nvSpPr>
        <p:spPr bwMode="auto">
          <a:xfrm>
            <a:off x="2716114" y="2924387"/>
            <a:ext cx="2314771" cy="851170"/>
          </a:xfrm>
          <a:prstGeom prst="roundRect">
            <a:avLst/>
          </a:prstGeom>
          <a:solidFill>
            <a:srgbClr val="FF2600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Authority scores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2BF753A-2426-5547-B1F9-F94B2851EEC0}"/>
              </a:ext>
            </a:extLst>
          </p:cNvPr>
          <p:cNvSpPr txBox="1"/>
          <p:nvPr/>
        </p:nvSpPr>
        <p:spPr>
          <a:xfrm>
            <a:off x="2903031" y="1971510"/>
            <a:ext cx="578376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HITS: first singular vector, </a:t>
            </a:r>
            <a:r>
              <a:rPr lang="en-US" dirty="0" err="1">
                <a:solidFill>
                  <a:schemeClr val="tx2"/>
                </a:solidFill>
              </a:rPr>
              <a:t>ie</a:t>
            </a:r>
            <a:r>
              <a:rPr lang="en-US" dirty="0">
                <a:solidFill>
                  <a:schemeClr val="tx2"/>
                </a:solidFill>
              </a:rPr>
              <a:t>, fixates on largest group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13E5B65-8987-2E48-B8DF-DADB1C5E1B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KDD 2018</a:t>
            </a: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2B718B5E-7562-754D-8EEF-C7B36296AA9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52071" y="3839530"/>
            <a:ext cx="496864" cy="459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7580539"/>
      </p:ext>
    </p:extLst>
  </p:cSld>
  <p:clrMapOvr>
    <a:masterClrMapping/>
  </p:clrMapOvr>
  <p:transition/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SALSA?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HITS fixates on dense blocks (‘Tightly Knit Community’ TKC - often link farms)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Dong+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B43987-7F84-BB4A-8611-CDF75B6A737D}" type="slidenum">
              <a:rPr lang="en-US" smtClean="0"/>
              <a:pPr>
                <a:defRPr/>
              </a:pPr>
              <a:t>112</a:t>
            </a:fld>
            <a:endParaRPr lang="en-US"/>
          </a:p>
        </p:txBody>
      </p:sp>
      <p:sp>
        <p:nvSpPr>
          <p:cNvPr id="20" name="Oval 19"/>
          <p:cNvSpPr/>
          <p:nvPr/>
        </p:nvSpPr>
        <p:spPr bwMode="auto">
          <a:xfrm>
            <a:off x="4737100" y="3568700"/>
            <a:ext cx="139700" cy="139700"/>
          </a:xfrm>
          <a:prstGeom prst="ellipse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 bwMode="auto">
          <a:xfrm>
            <a:off x="3606800" y="3556000"/>
            <a:ext cx="139700" cy="139700"/>
          </a:xfrm>
          <a:prstGeom prst="ellipse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 bwMode="auto">
          <a:xfrm>
            <a:off x="3619500" y="3835400"/>
            <a:ext cx="139700" cy="139700"/>
          </a:xfrm>
          <a:prstGeom prst="ellipse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 bwMode="auto">
          <a:xfrm>
            <a:off x="3619500" y="4038600"/>
            <a:ext cx="139700" cy="139700"/>
          </a:xfrm>
          <a:prstGeom prst="ellipse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 bwMode="auto">
          <a:xfrm>
            <a:off x="3619500" y="4229100"/>
            <a:ext cx="139700" cy="139700"/>
          </a:xfrm>
          <a:prstGeom prst="ellipse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 bwMode="auto">
          <a:xfrm>
            <a:off x="3632200" y="4470400"/>
            <a:ext cx="139700" cy="139700"/>
          </a:xfrm>
          <a:prstGeom prst="ellipse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 bwMode="auto">
          <a:xfrm>
            <a:off x="4737100" y="3848100"/>
            <a:ext cx="139700" cy="139700"/>
          </a:xfrm>
          <a:prstGeom prst="ellipse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 bwMode="auto">
          <a:xfrm>
            <a:off x="4737100" y="4051300"/>
            <a:ext cx="139700" cy="139700"/>
          </a:xfrm>
          <a:prstGeom prst="ellipse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 bwMode="auto">
          <a:xfrm>
            <a:off x="4737100" y="4241800"/>
            <a:ext cx="139700" cy="139700"/>
          </a:xfrm>
          <a:prstGeom prst="ellipse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 bwMode="auto">
          <a:xfrm>
            <a:off x="4749800" y="4483100"/>
            <a:ext cx="139700" cy="139700"/>
          </a:xfrm>
          <a:prstGeom prst="ellipse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6" name="Straight Arrow Connector 55"/>
          <p:cNvCxnSpPr>
            <a:stCxn id="31" idx="7"/>
            <a:endCxn id="20" idx="2"/>
          </p:cNvCxnSpPr>
          <p:nvPr/>
        </p:nvCxnSpPr>
        <p:spPr bwMode="auto">
          <a:xfrm>
            <a:off x="3726041" y="3576459"/>
            <a:ext cx="1011059" cy="62091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58" name="Straight Arrow Connector 57"/>
          <p:cNvCxnSpPr>
            <a:stCxn id="32" idx="7"/>
            <a:endCxn id="20" idx="2"/>
          </p:cNvCxnSpPr>
          <p:nvPr/>
        </p:nvCxnSpPr>
        <p:spPr bwMode="auto">
          <a:xfrm flipV="1">
            <a:off x="3738741" y="3638550"/>
            <a:ext cx="998359" cy="217309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60" name="Straight Arrow Connector 59"/>
          <p:cNvCxnSpPr>
            <a:stCxn id="33" idx="5"/>
            <a:endCxn id="20" idx="2"/>
          </p:cNvCxnSpPr>
          <p:nvPr/>
        </p:nvCxnSpPr>
        <p:spPr bwMode="auto">
          <a:xfrm flipV="1">
            <a:off x="3738741" y="3638550"/>
            <a:ext cx="998359" cy="519291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62" name="Straight Arrow Connector 61"/>
          <p:cNvCxnSpPr>
            <a:stCxn id="34" idx="5"/>
            <a:endCxn id="20" idx="2"/>
          </p:cNvCxnSpPr>
          <p:nvPr/>
        </p:nvCxnSpPr>
        <p:spPr bwMode="auto">
          <a:xfrm flipV="1">
            <a:off x="3738741" y="3638550"/>
            <a:ext cx="998359" cy="709791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64" name="Straight Arrow Connector 63"/>
          <p:cNvCxnSpPr>
            <a:stCxn id="35" idx="7"/>
            <a:endCxn id="20" idx="2"/>
          </p:cNvCxnSpPr>
          <p:nvPr/>
        </p:nvCxnSpPr>
        <p:spPr bwMode="auto">
          <a:xfrm flipV="1">
            <a:off x="3751441" y="3638550"/>
            <a:ext cx="985659" cy="852309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66" name="Straight Arrow Connector 65"/>
          <p:cNvCxnSpPr>
            <a:stCxn id="32" idx="7"/>
            <a:endCxn id="36" idx="2"/>
          </p:cNvCxnSpPr>
          <p:nvPr/>
        </p:nvCxnSpPr>
        <p:spPr bwMode="auto">
          <a:xfrm>
            <a:off x="3738741" y="3855859"/>
            <a:ext cx="998359" cy="62091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68" name="Straight Arrow Connector 67"/>
          <p:cNvCxnSpPr>
            <a:stCxn id="34" idx="5"/>
            <a:endCxn id="37" idx="2"/>
          </p:cNvCxnSpPr>
          <p:nvPr/>
        </p:nvCxnSpPr>
        <p:spPr bwMode="auto">
          <a:xfrm flipV="1">
            <a:off x="3738741" y="4121150"/>
            <a:ext cx="998359" cy="227191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E40F80D3-2AC9-304C-99AB-5E1303CAA112}"/>
              </a:ext>
            </a:extLst>
          </p:cNvPr>
          <p:cNvGrpSpPr/>
          <p:nvPr/>
        </p:nvGrpSpPr>
        <p:grpSpPr>
          <a:xfrm>
            <a:off x="3594100" y="2540000"/>
            <a:ext cx="1270000" cy="762000"/>
            <a:chOff x="3594100" y="2540000"/>
            <a:chExt cx="1270000" cy="762000"/>
          </a:xfrm>
        </p:grpSpPr>
        <p:sp>
          <p:nvSpPr>
            <p:cNvPr id="14" name="Oval 13"/>
            <p:cNvSpPr/>
            <p:nvPr/>
          </p:nvSpPr>
          <p:spPr bwMode="auto">
            <a:xfrm>
              <a:off x="4724400" y="2755900"/>
              <a:ext cx="139700" cy="139700"/>
            </a:xfrm>
            <a:prstGeom prst="ellips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 bwMode="auto">
            <a:xfrm>
              <a:off x="4724400" y="2959100"/>
              <a:ext cx="139700" cy="139700"/>
            </a:xfrm>
            <a:prstGeom prst="ellips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 bwMode="auto">
            <a:xfrm>
              <a:off x="4724400" y="3149600"/>
              <a:ext cx="139700" cy="139700"/>
            </a:xfrm>
            <a:prstGeom prst="ellips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 bwMode="auto">
            <a:xfrm>
              <a:off x="3594100" y="2768600"/>
              <a:ext cx="139700" cy="139700"/>
            </a:xfrm>
            <a:prstGeom prst="ellips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 bwMode="auto">
            <a:xfrm>
              <a:off x="3594100" y="2971800"/>
              <a:ext cx="139700" cy="139700"/>
            </a:xfrm>
            <a:prstGeom prst="ellips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 bwMode="auto">
            <a:xfrm>
              <a:off x="3594100" y="3162300"/>
              <a:ext cx="139700" cy="139700"/>
            </a:xfrm>
            <a:prstGeom prst="ellips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/>
            <p:cNvSpPr/>
            <p:nvPr/>
          </p:nvSpPr>
          <p:spPr bwMode="auto">
            <a:xfrm>
              <a:off x="4724400" y="2540000"/>
              <a:ext cx="139700" cy="139700"/>
            </a:xfrm>
            <a:prstGeom prst="ellips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2" name="Straight Arrow Connector 41"/>
            <p:cNvCxnSpPr>
              <a:stCxn id="28" idx="6"/>
              <a:endCxn id="40" idx="3"/>
            </p:cNvCxnSpPr>
            <p:nvPr/>
          </p:nvCxnSpPr>
          <p:spPr bwMode="auto">
            <a:xfrm flipV="1">
              <a:off x="3733800" y="2659241"/>
              <a:ext cx="1011059" cy="179209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44" name="Straight Arrow Connector 43"/>
            <p:cNvCxnSpPr>
              <a:stCxn id="28" idx="5"/>
              <a:endCxn id="14" idx="2"/>
            </p:cNvCxnSpPr>
            <p:nvPr/>
          </p:nvCxnSpPr>
          <p:spPr bwMode="auto">
            <a:xfrm flipV="1">
              <a:off x="3713341" y="2825750"/>
              <a:ext cx="1011059" cy="62091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46" name="Straight Arrow Connector 45"/>
            <p:cNvCxnSpPr>
              <a:stCxn id="28" idx="5"/>
              <a:endCxn id="19" idx="2"/>
            </p:cNvCxnSpPr>
            <p:nvPr/>
          </p:nvCxnSpPr>
          <p:spPr bwMode="auto">
            <a:xfrm>
              <a:off x="3713341" y="2887841"/>
              <a:ext cx="1011059" cy="331609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48" name="Straight Arrow Connector 47"/>
            <p:cNvCxnSpPr>
              <a:stCxn id="29" idx="7"/>
              <a:endCxn id="14" idx="2"/>
            </p:cNvCxnSpPr>
            <p:nvPr/>
          </p:nvCxnSpPr>
          <p:spPr bwMode="auto">
            <a:xfrm flipV="1">
              <a:off x="3713341" y="2825750"/>
              <a:ext cx="1011059" cy="166509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50" name="Straight Arrow Connector 49"/>
            <p:cNvCxnSpPr>
              <a:stCxn id="29" idx="5"/>
              <a:endCxn id="19" idx="2"/>
            </p:cNvCxnSpPr>
            <p:nvPr/>
          </p:nvCxnSpPr>
          <p:spPr bwMode="auto">
            <a:xfrm>
              <a:off x="3713341" y="3091041"/>
              <a:ext cx="1011059" cy="128409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52" name="Straight Arrow Connector 51"/>
            <p:cNvCxnSpPr>
              <a:stCxn id="30" idx="6"/>
              <a:endCxn id="14" idx="2"/>
            </p:cNvCxnSpPr>
            <p:nvPr/>
          </p:nvCxnSpPr>
          <p:spPr bwMode="auto">
            <a:xfrm flipV="1">
              <a:off x="3733800" y="2825750"/>
              <a:ext cx="990600" cy="406400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54" name="Straight Arrow Connector 53"/>
            <p:cNvCxnSpPr>
              <a:stCxn id="30" idx="6"/>
              <a:endCxn id="40" idx="3"/>
            </p:cNvCxnSpPr>
            <p:nvPr/>
          </p:nvCxnSpPr>
          <p:spPr bwMode="auto">
            <a:xfrm flipV="1">
              <a:off x="3733800" y="2659241"/>
              <a:ext cx="1011059" cy="572909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70" name="Straight Arrow Connector 69"/>
            <p:cNvCxnSpPr>
              <a:stCxn id="30" idx="6"/>
              <a:endCxn id="18" idx="2"/>
            </p:cNvCxnSpPr>
            <p:nvPr/>
          </p:nvCxnSpPr>
          <p:spPr bwMode="auto">
            <a:xfrm flipV="1">
              <a:off x="3733800" y="3028950"/>
              <a:ext cx="990600" cy="203200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</p:grpSp>
      <p:cxnSp>
        <p:nvCxnSpPr>
          <p:cNvPr id="72" name="Straight Arrow Connector 71"/>
          <p:cNvCxnSpPr>
            <a:stCxn id="35" idx="5"/>
            <a:endCxn id="39" idx="2"/>
          </p:cNvCxnSpPr>
          <p:nvPr/>
        </p:nvCxnSpPr>
        <p:spPr bwMode="auto">
          <a:xfrm flipV="1">
            <a:off x="3751441" y="4552950"/>
            <a:ext cx="998359" cy="36691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73" name="TextBox 72"/>
          <p:cNvSpPr txBox="1"/>
          <p:nvPr/>
        </p:nvSpPr>
        <p:spPr>
          <a:xfrm>
            <a:off x="5381424" y="3442880"/>
            <a:ext cx="28360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Should win, but doesn’t</a:t>
            </a:r>
          </a:p>
          <a:p>
            <a:r>
              <a:rPr lang="en-US" sz="2000" dirty="0"/>
              <a:t>under HITS</a:t>
            </a:r>
          </a:p>
        </p:txBody>
      </p:sp>
      <p:sp>
        <p:nvSpPr>
          <p:cNvPr id="74" name="Left Arrow 73"/>
          <p:cNvSpPr/>
          <p:nvPr/>
        </p:nvSpPr>
        <p:spPr bwMode="auto">
          <a:xfrm>
            <a:off x="5109783" y="3556000"/>
            <a:ext cx="209469" cy="152400"/>
          </a:xfrm>
          <a:prstGeom prst="leftArrow">
            <a:avLst/>
          </a:prstGeom>
          <a:solidFill>
            <a:schemeClr val="tx2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80016"/>
      </p:ext>
    </p:extLst>
  </p:cSld>
  <p:clrMapOvr>
    <a:masterClrMapping/>
  </p:clrMapOvr>
  <p:transition/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57420-AA20-9A41-B16E-7F857B4A63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SALSA motivation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919105-70CD-CA4F-802F-9C4607FB2A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Q: how to avoid fixation on largest block</a:t>
            </a:r>
          </a:p>
          <a:p>
            <a:pPr marL="400050" lvl="1" indent="0">
              <a:buNone/>
            </a:pPr>
            <a:r>
              <a:rPr lang="en-US" dirty="0"/>
              <a:t>(which may be a link-farm)</a:t>
            </a:r>
          </a:p>
          <a:p>
            <a:r>
              <a:rPr lang="en-US" dirty="0"/>
              <a:t>A: *divide* authority (/ hubness) score, instead of *copying* it.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E2EFB7-F63B-434D-8EA6-FDBDC852D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D3D327-43FA-9C4C-BD5E-3A7E09069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Dong+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38FB8B-58A4-8E49-86FE-FFBA1D387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B43987-7F84-BB4A-8611-CDF75B6A737D}" type="slidenum">
              <a:rPr lang="en-US" smtClean="0"/>
              <a:pPr>
                <a:defRPr/>
              </a:pPr>
              <a:t>113</a:t>
            </a:fld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72FEDAB-F988-2D40-B85A-46960E4575D8}"/>
              </a:ext>
            </a:extLst>
          </p:cNvPr>
          <p:cNvSpPr>
            <a:spLocks noChangeAspect="1"/>
          </p:cNvSpPr>
          <p:nvPr/>
        </p:nvSpPr>
        <p:spPr bwMode="auto">
          <a:xfrm>
            <a:off x="491144" y="4754881"/>
            <a:ext cx="640080" cy="640080"/>
          </a:xfrm>
          <a:prstGeom prst="ellipse">
            <a:avLst/>
          </a:prstGeom>
          <a:solidFill>
            <a:srgbClr val="008F00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6C04AA3-C307-E04A-A288-2A686A39EC25}"/>
              </a:ext>
            </a:extLst>
          </p:cNvPr>
          <p:cNvSpPr>
            <a:spLocks noChangeAspect="1"/>
          </p:cNvSpPr>
          <p:nvPr/>
        </p:nvSpPr>
        <p:spPr bwMode="auto">
          <a:xfrm>
            <a:off x="1464426" y="4962699"/>
            <a:ext cx="224444" cy="224444"/>
          </a:xfrm>
          <a:prstGeom prst="ellipse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9DED9D9-F8BE-CC44-8F7C-87D6DB2F3E8B}"/>
              </a:ext>
            </a:extLst>
          </p:cNvPr>
          <p:cNvSpPr>
            <a:spLocks noChangeAspect="1"/>
          </p:cNvSpPr>
          <p:nvPr/>
        </p:nvSpPr>
        <p:spPr bwMode="auto">
          <a:xfrm>
            <a:off x="1921626" y="4962699"/>
            <a:ext cx="224444" cy="224444"/>
          </a:xfrm>
          <a:prstGeom prst="ellipse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6536F789-71E4-394F-A992-E6B05B695E40}"/>
              </a:ext>
            </a:extLst>
          </p:cNvPr>
          <p:cNvSpPr>
            <a:spLocks noChangeAspect="1"/>
          </p:cNvSpPr>
          <p:nvPr/>
        </p:nvSpPr>
        <p:spPr bwMode="auto">
          <a:xfrm>
            <a:off x="1921626" y="4533209"/>
            <a:ext cx="224444" cy="224444"/>
          </a:xfrm>
          <a:prstGeom prst="ellipse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AAA43EEC-1CB9-7C4F-94D6-5925B84D61ED}"/>
              </a:ext>
            </a:extLst>
          </p:cNvPr>
          <p:cNvSpPr>
            <a:spLocks noChangeAspect="1"/>
          </p:cNvSpPr>
          <p:nvPr/>
        </p:nvSpPr>
        <p:spPr bwMode="auto">
          <a:xfrm>
            <a:off x="1921626" y="5392189"/>
            <a:ext cx="224444" cy="224444"/>
          </a:xfrm>
          <a:prstGeom prst="ellipse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B42D95E-25FA-0C4E-BDE9-410EF54F383C}"/>
              </a:ext>
            </a:extLst>
          </p:cNvPr>
          <p:cNvCxnSpPr>
            <a:stCxn id="8" idx="7"/>
            <a:endCxn id="10" idx="3"/>
          </p:cNvCxnSpPr>
          <p:nvPr/>
        </p:nvCxnSpPr>
        <p:spPr bwMode="auto">
          <a:xfrm flipV="1">
            <a:off x="1656001" y="4724784"/>
            <a:ext cx="298494" cy="270784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84F198D-D6CB-AE4C-ABE7-4594A9476EF4}"/>
              </a:ext>
            </a:extLst>
          </p:cNvPr>
          <p:cNvCxnSpPr>
            <a:stCxn id="8" idx="6"/>
            <a:endCxn id="9" idx="2"/>
          </p:cNvCxnSpPr>
          <p:nvPr/>
        </p:nvCxnSpPr>
        <p:spPr bwMode="auto">
          <a:xfrm>
            <a:off x="1688870" y="5074921"/>
            <a:ext cx="232756" cy="0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7DE0803-6B63-254F-8998-B9E40326B53C}"/>
              </a:ext>
            </a:extLst>
          </p:cNvPr>
          <p:cNvCxnSpPr>
            <a:stCxn id="8" idx="5"/>
            <a:endCxn id="11" idx="1"/>
          </p:cNvCxnSpPr>
          <p:nvPr/>
        </p:nvCxnSpPr>
        <p:spPr bwMode="auto">
          <a:xfrm>
            <a:off x="1656001" y="5154274"/>
            <a:ext cx="298494" cy="270784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8CEFD44F-E2A4-3241-B0D1-690567DAE5BA}"/>
              </a:ext>
            </a:extLst>
          </p:cNvPr>
          <p:cNvSpPr>
            <a:spLocks noChangeAspect="1"/>
          </p:cNvSpPr>
          <p:nvPr/>
        </p:nvSpPr>
        <p:spPr bwMode="auto">
          <a:xfrm>
            <a:off x="2525996" y="4086539"/>
            <a:ext cx="640080" cy="640080"/>
          </a:xfrm>
          <a:prstGeom prst="ellipse">
            <a:avLst/>
          </a:prstGeom>
          <a:solidFill>
            <a:srgbClr val="FF2600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00B87F1A-F484-C642-B6E3-01D168446F4A}"/>
              </a:ext>
            </a:extLst>
          </p:cNvPr>
          <p:cNvSpPr>
            <a:spLocks noChangeAspect="1"/>
          </p:cNvSpPr>
          <p:nvPr/>
        </p:nvSpPr>
        <p:spPr bwMode="auto">
          <a:xfrm>
            <a:off x="2529461" y="4789517"/>
            <a:ext cx="640080" cy="640080"/>
          </a:xfrm>
          <a:prstGeom prst="ellipse">
            <a:avLst/>
          </a:prstGeom>
          <a:solidFill>
            <a:srgbClr val="FF2600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DE213AD9-CE3C-2044-A5F4-7B0BC3C81845}"/>
              </a:ext>
            </a:extLst>
          </p:cNvPr>
          <p:cNvSpPr>
            <a:spLocks noChangeAspect="1"/>
          </p:cNvSpPr>
          <p:nvPr/>
        </p:nvSpPr>
        <p:spPr bwMode="auto">
          <a:xfrm>
            <a:off x="2525996" y="5489344"/>
            <a:ext cx="640080" cy="640080"/>
          </a:xfrm>
          <a:prstGeom prst="ellipse">
            <a:avLst/>
          </a:prstGeom>
          <a:solidFill>
            <a:srgbClr val="FF2600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47C86598-85FF-4547-96B3-04DF3A065D6D}"/>
              </a:ext>
            </a:extLst>
          </p:cNvPr>
          <p:cNvSpPr>
            <a:spLocks noChangeAspect="1"/>
          </p:cNvSpPr>
          <p:nvPr/>
        </p:nvSpPr>
        <p:spPr bwMode="auto">
          <a:xfrm>
            <a:off x="5124095" y="4756456"/>
            <a:ext cx="640080" cy="640080"/>
          </a:xfrm>
          <a:prstGeom prst="ellipse">
            <a:avLst/>
          </a:prstGeom>
          <a:solidFill>
            <a:srgbClr val="008F00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E77A682A-5EDD-C04A-A748-D4C53EE3BE86}"/>
              </a:ext>
            </a:extLst>
          </p:cNvPr>
          <p:cNvSpPr>
            <a:spLocks noChangeAspect="1"/>
          </p:cNvSpPr>
          <p:nvPr/>
        </p:nvSpPr>
        <p:spPr bwMode="auto">
          <a:xfrm>
            <a:off x="6097377" y="4964274"/>
            <a:ext cx="224444" cy="224444"/>
          </a:xfrm>
          <a:prstGeom prst="ellipse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C68A0470-C7A9-D94C-ABA9-3F35770CD86F}"/>
              </a:ext>
            </a:extLst>
          </p:cNvPr>
          <p:cNvSpPr>
            <a:spLocks noChangeAspect="1"/>
          </p:cNvSpPr>
          <p:nvPr/>
        </p:nvSpPr>
        <p:spPr bwMode="auto">
          <a:xfrm>
            <a:off x="6554577" y="4964274"/>
            <a:ext cx="224444" cy="224444"/>
          </a:xfrm>
          <a:prstGeom prst="ellipse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F72CF0C6-701A-484B-95B6-B4F9FE5742DC}"/>
              </a:ext>
            </a:extLst>
          </p:cNvPr>
          <p:cNvSpPr>
            <a:spLocks noChangeAspect="1"/>
          </p:cNvSpPr>
          <p:nvPr/>
        </p:nvSpPr>
        <p:spPr bwMode="auto">
          <a:xfrm>
            <a:off x="6554577" y="4534784"/>
            <a:ext cx="224444" cy="224444"/>
          </a:xfrm>
          <a:prstGeom prst="ellipse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7288F87-0791-A74E-802B-25231826C2DD}"/>
              </a:ext>
            </a:extLst>
          </p:cNvPr>
          <p:cNvSpPr>
            <a:spLocks noChangeAspect="1"/>
          </p:cNvSpPr>
          <p:nvPr/>
        </p:nvSpPr>
        <p:spPr bwMode="auto">
          <a:xfrm>
            <a:off x="6554577" y="5393764"/>
            <a:ext cx="224444" cy="224444"/>
          </a:xfrm>
          <a:prstGeom prst="ellipse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68C24343-1B52-3241-8AEC-4A5E511E948D}"/>
              </a:ext>
            </a:extLst>
          </p:cNvPr>
          <p:cNvCxnSpPr>
            <a:stCxn id="22" idx="7"/>
            <a:endCxn id="24" idx="3"/>
          </p:cNvCxnSpPr>
          <p:nvPr/>
        </p:nvCxnSpPr>
        <p:spPr bwMode="auto">
          <a:xfrm flipV="1">
            <a:off x="6288952" y="4726359"/>
            <a:ext cx="298494" cy="270784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6C1EF87-AC62-EC4B-8736-C3D39916B51E}"/>
              </a:ext>
            </a:extLst>
          </p:cNvPr>
          <p:cNvCxnSpPr>
            <a:stCxn id="22" idx="6"/>
            <a:endCxn id="23" idx="2"/>
          </p:cNvCxnSpPr>
          <p:nvPr/>
        </p:nvCxnSpPr>
        <p:spPr bwMode="auto">
          <a:xfrm>
            <a:off x="6321821" y="5076496"/>
            <a:ext cx="232756" cy="0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965C6FB0-CFAC-E94C-ABEC-8FD2F9959343}"/>
              </a:ext>
            </a:extLst>
          </p:cNvPr>
          <p:cNvCxnSpPr>
            <a:stCxn id="22" idx="5"/>
            <a:endCxn id="25" idx="1"/>
          </p:cNvCxnSpPr>
          <p:nvPr/>
        </p:nvCxnSpPr>
        <p:spPr bwMode="auto">
          <a:xfrm>
            <a:off x="6288952" y="5155849"/>
            <a:ext cx="298494" cy="270784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30" name="Oval 29">
            <a:extLst>
              <a:ext uri="{FF2B5EF4-FFF2-40B4-BE49-F238E27FC236}">
                <a16:creationId xmlns:a16="http://schemas.microsoft.com/office/drawing/2014/main" id="{7BC23398-E726-C148-9ECE-15D319807CB7}"/>
              </a:ext>
            </a:extLst>
          </p:cNvPr>
          <p:cNvSpPr>
            <a:spLocks noChangeAspect="1"/>
          </p:cNvSpPr>
          <p:nvPr/>
        </p:nvSpPr>
        <p:spPr bwMode="auto">
          <a:xfrm>
            <a:off x="7162412" y="4791092"/>
            <a:ext cx="640080" cy="640080"/>
          </a:xfrm>
          <a:prstGeom prst="ellipse">
            <a:avLst/>
          </a:prstGeom>
          <a:noFill/>
          <a:ln w="3175" cap="flat" cmpd="sng" algn="ctr">
            <a:solidFill>
              <a:srgbClr val="FF2600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2B6D1A8-07C4-7146-917C-33DBB67E1202}"/>
              </a:ext>
            </a:extLst>
          </p:cNvPr>
          <p:cNvGrpSpPr/>
          <p:nvPr/>
        </p:nvGrpSpPr>
        <p:grpSpPr>
          <a:xfrm>
            <a:off x="7158947" y="4088114"/>
            <a:ext cx="645247" cy="645381"/>
            <a:chOff x="7158947" y="4124690"/>
            <a:chExt cx="645247" cy="645381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DB2C7B33-C7B2-D546-B0E2-8EE8F769622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158947" y="4124690"/>
              <a:ext cx="640080" cy="640080"/>
            </a:xfrm>
            <a:prstGeom prst="ellipse">
              <a:avLst/>
            </a:prstGeom>
            <a:noFill/>
            <a:ln w="3175" cap="flat" cmpd="sng" algn="ctr">
              <a:solidFill>
                <a:srgbClr val="FF2600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Arc 33">
              <a:extLst>
                <a:ext uri="{FF2B5EF4-FFF2-40B4-BE49-F238E27FC236}">
                  <a16:creationId xmlns:a16="http://schemas.microsoft.com/office/drawing/2014/main" id="{C8D697EC-A8C6-D442-84D6-836C7F9A6F8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162232" y="4129991"/>
              <a:ext cx="641962" cy="640080"/>
            </a:xfrm>
            <a:prstGeom prst="arc">
              <a:avLst>
                <a:gd name="adj1" fmla="val 16200000"/>
                <a:gd name="adj2" fmla="val 2317721"/>
              </a:avLst>
            </a:prstGeom>
            <a:solidFill>
              <a:schemeClr val="accent1"/>
            </a:solidFill>
            <a:ln w="3175" cap="flat" cmpd="sng" algn="ctr">
              <a:noFill/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Arc 35">
            <a:extLst>
              <a:ext uri="{FF2B5EF4-FFF2-40B4-BE49-F238E27FC236}">
                <a16:creationId xmlns:a16="http://schemas.microsoft.com/office/drawing/2014/main" id="{E3ABA33B-54D0-CF4F-B156-E1B1EEA71321}"/>
              </a:ext>
            </a:extLst>
          </p:cNvPr>
          <p:cNvSpPr>
            <a:spLocks noChangeAspect="1"/>
          </p:cNvSpPr>
          <p:nvPr/>
        </p:nvSpPr>
        <p:spPr bwMode="auto">
          <a:xfrm rot="6994810">
            <a:off x="7166162" y="4798549"/>
            <a:ext cx="641962" cy="640080"/>
          </a:xfrm>
          <a:prstGeom prst="arc">
            <a:avLst>
              <a:gd name="adj1" fmla="val 16200000"/>
              <a:gd name="adj2" fmla="val 2317721"/>
            </a:avLst>
          </a:prstGeom>
          <a:solidFill>
            <a:schemeClr val="accent1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ACF9849-C1A4-7449-A464-8BDDC328AB16}"/>
              </a:ext>
            </a:extLst>
          </p:cNvPr>
          <p:cNvGrpSpPr/>
          <p:nvPr/>
        </p:nvGrpSpPr>
        <p:grpSpPr>
          <a:xfrm>
            <a:off x="7158947" y="5490919"/>
            <a:ext cx="644306" cy="646322"/>
            <a:chOff x="7158947" y="5454343"/>
            <a:chExt cx="644306" cy="646322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D6600EC6-1B56-7E42-8D2F-D8B6530F42E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158947" y="5454343"/>
              <a:ext cx="640080" cy="640080"/>
            </a:xfrm>
            <a:prstGeom prst="ellipse">
              <a:avLst/>
            </a:prstGeom>
            <a:noFill/>
            <a:ln w="3175" cap="flat" cmpd="sng" algn="ctr">
              <a:solidFill>
                <a:srgbClr val="FF2600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37" name="Arc 36">
              <a:extLst>
                <a:ext uri="{FF2B5EF4-FFF2-40B4-BE49-F238E27FC236}">
                  <a16:creationId xmlns:a16="http://schemas.microsoft.com/office/drawing/2014/main" id="{2B1DAC7E-E976-0F47-A5E3-34BAEFE27B67}"/>
                </a:ext>
              </a:extLst>
            </p:cNvPr>
            <p:cNvSpPr>
              <a:spLocks noChangeAspect="1"/>
            </p:cNvSpPr>
            <p:nvPr/>
          </p:nvSpPr>
          <p:spPr bwMode="auto">
            <a:xfrm rot="14729128">
              <a:off x="7162232" y="5459644"/>
              <a:ext cx="641962" cy="640080"/>
            </a:xfrm>
            <a:prstGeom prst="arc">
              <a:avLst>
                <a:gd name="adj1" fmla="val 16200000"/>
                <a:gd name="adj2" fmla="val 2317721"/>
              </a:avLst>
            </a:prstGeom>
            <a:solidFill>
              <a:schemeClr val="accent1"/>
            </a:solidFill>
            <a:ln w="3175" cap="flat" cmpd="sng" algn="ctr">
              <a:noFill/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CAD2BC7-1EDF-7E4A-B1D3-56E3760B1C65}"/>
              </a:ext>
            </a:extLst>
          </p:cNvPr>
          <p:cNvCxnSpPr/>
          <p:nvPr/>
        </p:nvCxnSpPr>
        <p:spPr bwMode="auto">
          <a:xfrm>
            <a:off x="4048298" y="4006735"/>
            <a:ext cx="0" cy="2086113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09E6178A-EA20-1C4A-B88D-77F09AB9A283}"/>
              </a:ext>
            </a:extLst>
          </p:cNvPr>
          <p:cNvSpPr txBox="1"/>
          <p:nvPr/>
        </p:nvSpPr>
        <p:spPr>
          <a:xfrm>
            <a:off x="332355" y="3846024"/>
            <a:ext cx="12105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latin typeface="+mn-lt"/>
              </a:rPr>
              <a:t>HITS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A934F5F-59D0-274A-AA89-771A82223E0C}"/>
              </a:ext>
            </a:extLst>
          </p:cNvPr>
          <p:cNvSpPr txBox="1"/>
          <p:nvPr/>
        </p:nvSpPr>
        <p:spPr>
          <a:xfrm>
            <a:off x="4435584" y="3846024"/>
            <a:ext cx="16466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latin typeface="+mn-lt"/>
              </a:rPr>
              <a:t>SALSA</a:t>
            </a:r>
          </a:p>
        </p:txBody>
      </p:sp>
    </p:spTree>
    <p:extLst>
      <p:ext uri="{BB962C8B-B14F-4D97-AF65-F5344CB8AC3E}">
        <p14:creationId xmlns:p14="http://schemas.microsoft.com/office/powerpoint/2010/main" val="1741297389"/>
      </p:ext>
    </p:extLst>
  </p:cSld>
  <p:clrMapOvr>
    <a:masterClrMapping/>
  </p:clrMapOvr>
  <p:transition/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SALSA - Intuition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Dong+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B43987-7F84-BB4A-8611-CDF75B6A737D}" type="slidenum">
              <a:rPr lang="en-US" smtClean="0"/>
              <a:pPr>
                <a:defRPr/>
              </a:pPr>
              <a:t>114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880365" y="1468554"/>
            <a:ext cx="2639582" cy="1687990"/>
            <a:chOff x="1932417" y="3207225"/>
            <a:chExt cx="2639582" cy="1687990"/>
          </a:xfrm>
        </p:grpSpPr>
        <p:sp>
          <p:nvSpPr>
            <p:cNvPr id="8" name="Oval 6"/>
            <p:cNvSpPr>
              <a:spLocks noChangeArrowheads="1"/>
            </p:cNvSpPr>
            <p:nvPr/>
          </p:nvSpPr>
          <p:spPr bwMode="auto">
            <a:xfrm>
              <a:off x="3556001" y="3910013"/>
              <a:ext cx="203200" cy="18891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Oval 8"/>
            <p:cNvSpPr>
              <a:spLocks noChangeArrowheads="1"/>
            </p:cNvSpPr>
            <p:nvPr/>
          </p:nvSpPr>
          <p:spPr bwMode="auto">
            <a:xfrm>
              <a:off x="3556001" y="4554538"/>
              <a:ext cx="203200" cy="18891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Oval 9"/>
            <p:cNvSpPr>
              <a:spLocks noChangeArrowheads="1"/>
            </p:cNvSpPr>
            <p:nvPr/>
          </p:nvSpPr>
          <p:spPr bwMode="auto">
            <a:xfrm>
              <a:off x="2016125" y="3911600"/>
              <a:ext cx="203200" cy="18891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Oval 10"/>
            <p:cNvSpPr>
              <a:spLocks noChangeArrowheads="1"/>
            </p:cNvSpPr>
            <p:nvPr/>
          </p:nvSpPr>
          <p:spPr bwMode="auto">
            <a:xfrm>
              <a:off x="2786063" y="3910013"/>
              <a:ext cx="203200" cy="18891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932417" y="3207225"/>
              <a:ext cx="370615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702356" y="3207225"/>
              <a:ext cx="370615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211001" y="3758247"/>
              <a:ext cx="351378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201384" y="4402772"/>
              <a:ext cx="370615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</a:t>
              </a:r>
            </a:p>
          </p:txBody>
        </p:sp>
        <p:cxnSp>
          <p:nvCxnSpPr>
            <p:cNvPr id="16" name="Straight Arrow Connector 15"/>
            <p:cNvCxnSpPr/>
            <p:nvPr/>
          </p:nvCxnSpPr>
          <p:spPr bwMode="auto">
            <a:xfrm flipV="1">
              <a:off x="2219325" y="4004469"/>
              <a:ext cx="566738" cy="1588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17" name="Straight Arrow Connector 16"/>
            <p:cNvCxnSpPr>
              <a:endCxn id="13" idx="2"/>
            </p:cNvCxnSpPr>
            <p:nvPr/>
          </p:nvCxnSpPr>
          <p:spPr bwMode="auto">
            <a:xfrm>
              <a:off x="2989263" y="4004469"/>
              <a:ext cx="566738" cy="1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18" name="Straight Arrow Connector 17"/>
            <p:cNvCxnSpPr>
              <a:endCxn id="17" idx="1"/>
            </p:cNvCxnSpPr>
            <p:nvPr/>
          </p:nvCxnSpPr>
          <p:spPr bwMode="auto">
            <a:xfrm>
              <a:off x="2959505" y="4071259"/>
              <a:ext cx="626254" cy="510945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</p:grpSp>
      <p:graphicFrame>
        <p:nvGraphicFramePr>
          <p:cNvPr id="19" name="Table 18"/>
          <p:cNvGraphicFramePr>
            <a:graphicFrameLocks noGrp="1"/>
          </p:cNvGraphicFramePr>
          <p:nvPr>
            <p:extLst/>
          </p:nvPr>
        </p:nvGraphicFramePr>
        <p:xfrm>
          <a:off x="4741685" y="1581393"/>
          <a:ext cx="3381263" cy="20133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12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93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10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10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384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50293">
                <a:tc>
                  <a:txBody>
                    <a:bodyPr/>
                    <a:lstStyle/>
                    <a:p>
                      <a:r>
                        <a:rPr lang="en-US" dirty="0"/>
                        <a:t>From \ 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6532">
                <a:tc>
                  <a:txBody>
                    <a:bodyPr/>
                    <a:lstStyle/>
                    <a:p>
                      <a:r>
                        <a:rPr lang="en-US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6532">
                <a:tc>
                  <a:txBody>
                    <a:bodyPr/>
                    <a:lstStyle/>
                    <a:p>
                      <a:r>
                        <a:rPr lang="en-US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6532">
                <a:tc>
                  <a:txBody>
                    <a:bodyPr/>
                    <a:lstStyle/>
                    <a:p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6532">
                <a:tc>
                  <a:txBody>
                    <a:bodyPr/>
                    <a:lstStyle/>
                    <a:p>
                      <a:r>
                        <a:rPr lang="en-US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 bwMode="auto">
          <a:xfrm>
            <a:off x="6688047" y="2171342"/>
            <a:ext cx="1395573" cy="672191"/>
          </a:xfrm>
          <a:prstGeom prst="rect">
            <a:avLst/>
          </a:pr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8151554" y="2232434"/>
            <a:ext cx="95250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  <a:r>
              <a:rPr lang="en-US" baseline="-25000" dirty="0"/>
              <a:t>[</a:t>
            </a:r>
            <a:r>
              <a:rPr lang="en-US" baseline="-25000" dirty="0" err="1"/>
              <a:t>mxn</a:t>
            </a:r>
            <a:r>
              <a:rPr lang="en-US" baseline="-25000" dirty="0"/>
              <a:t>]</a:t>
            </a:r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2859549" y="4280848"/>
            <a:ext cx="2215073" cy="1638132"/>
            <a:chOff x="228024" y="4473011"/>
            <a:chExt cx="2215073" cy="1638132"/>
          </a:xfrm>
        </p:grpSpPr>
        <p:sp>
          <p:nvSpPr>
            <p:cNvPr id="25" name="Oval 24"/>
            <p:cNvSpPr>
              <a:spLocks noChangeArrowheads="1"/>
            </p:cNvSpPr>
            <p:nvPr/>
          </p:nvSpPr>
          <p:spPr bwMode="auto">
            <a:xfrm>
              <a:off x="801839" y="4635906"/>
              <a:ext cx="203200" cy="18891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Oval 25"/>
            <p:cNvSpPr>
              <a:spLocks noChangeArrowheads="1"/>
            </p:cNvSpPr>
            <p:nvPr/>
          </p:nvSpPr>
          <p:spPr bwMode="auto">
            <a:xfrm>
              <a:off x="1571777" y="4634319"/>
              <a:ext cx="203200" cy="18891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28024" y="4480360"/>
              <a:ext cx="370615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072482" y="4473011"/>
              <a:ext cx="370615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072482" y="4974175"/>
              <a:ext cx="351378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062865" y="5618700"/>
              <a:ext cx="370615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</a:t>
              </a:r>
            </a:p>
          </p:txBody>
        </p:sp>
        <p:cxnSp>
          <p:nvCxnSpPr>
            <p:cNvPr id="31" name="Straight Arrow Connector 30"/>
            <p:cNvCxnSpPr/>
            <p:nvPr/>
          </p:nvCxnSpPr>
          <p:spPr bwMode="auto">
            <a:xfrm flipV="1">
              <a:off x="1005039" y="4728775"/>
              <a:ext cx="566738" cy="1588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sp>
          <p:nvSpPr>
            <p:cNvPr id="34" name="Oval 6"/>
            <p:cNvSpPr>
              <a:spLocks noChangeArrowheads="1"/>
            </p:cNvSpPr>
            <p:nvPr/>
          </p:nvSpPr>
          <p:spPr bwMode="auto">
            <a:xfrm>
              <a:off x="1579717" y="5170185"/>
              <a:ext cx="203200" cy="18891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Oval 34"/>
            <p:cNvSpPr>
              <a:spLocks noChangeArrowheads="1"/>
            </p:cNvSpPr>
            <p:nvPr/>
          </p:nvSpPr>
          <p:spPr bwMode="auto">
            <a:xfrm>
              <a:off x="1579717" y="5814710"/>
              <a:ext cx="203200" cy="18891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Oval 35"/>
            <p:cNvSpPr>
              <a:spLocks noChangeArrowheads="1"/>
            </p:cNvSpPr>
            <p:nvPr/>
          </p:nvSpPr>
          <p:spPr bwMode="auto">
            <a:xfrm>
              <a:off x="809779" y="5170185"/>
              <a:ext cx="203200" cy="18891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37" name="Straight Arrow Connector 36"/>
            <p:cNvCxnSpPr/>
            <p:nvPr/>
          </p:nvCxnSpPr>
          <p:spPr bwMode="auto">
            <a:xfrm>
              <a:off x="1012979" y="5264641"/>
              <a:ext cx="566738" cy="1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38" name="Straight Arrow Connector 37"/>
            <p:cNvCxnSpPr/>
            <p:nvPr/>
          </p:nvCxnSpPr>
          <p:spPr bwMode="auto">
            <a:xfrm>
              <a:off x="983221" y="5331431"/>
              <a:ext cx="626254" cy="510945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sp>
          <p:nvSpPr>
            <p:cNvPr id="39" name="TextBox 38"/>
            <p:cNvSpPr txBox="1"/>
            <p:nvPr/>
          </p:nvSpPr>
          <p:spPr>
            <a:xfrm>
              <a:off x="283618" y="5008171"/>
              <a:ext cx="370615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</a:t>
              </a: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355384" y="3332240"/>
            <a:ext cx="84189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m=2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359716" y="3327323"/>
            <a:ext cx="75052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dirty="0" err="1"/>
              <a:t>n</a:t>
            </a:r>
            <a:r>
              <a:rPr lang="mr-IN" dirty="0"/>
              <a:t>=3</a:t>
            </a:r>
            <a:endParaRPr lang="en-US" dirty="0"/>
          </a:p>
        </p:txBody>
      </p:sp>
      <p:sp>
        <p:nvSpPr>
          <p:cNvPr id="45" name="Freeform 44"/>
          <p:cNvSpPr/>
          <p:nvPr/>
        </p:nvSpPr>
        <p:spPr bwMode="auto">
          <a:xfrm flipH="1">
            <a:off x="2859549" y="3821956"/>
            <a:ext cx="2584235" cy="438661"/>
          </a:xfrm>
          <a:custGeom>
            <a:avLst/>
            <a:gdLst>
              <a:gd name="connsiteX0" fmla="*/ 2566219 w 2566219"/>
              <a:gd name="connsiteY0" fmla="*/ 256526 h 335184"/>
              <a:gd name="connsiteX1" fmla="*/ 1504336 w 2566219"/>
              <a:gd name="connsiteY1" fmla="*/ 887 h 335184"/>
              <a:gd name="connsiteX2" fmla="*/ 0 w 2566219"/>
              <a:gd name="connsiteY2" fmla="*/ 335184 h 335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66219" h="335184">
                <a:moveTo>
                  <a:pt x="2566219" y="256526"/>
                </a:moveTo>
                <a:cubicBezTo>
                  <a:pt x="2249129" y="122151"/>
                  <a:pt x="1932039" y="-12223"/>
                  <a:pt x="1504336" y="887"/>
                </a:cubicBezTo>
                <a:cubicBezTo>
                  <a:pt x="1076633" y="13997"/>
                  <a:pt x="0" y="335184"/>
                  <a:pt x="0" y="335184"/>
                </a:cubicBezTo>
              </a:path>
            </a:pathLst>
          </a:cu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sm" len="sm"/>
            <a:tailEnd type="triangl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5959351" y="4557063"/>
            <a:ext cx="1502335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Authority</a:t>
            </a:r>
          </a:p>
          <a:p>
            <a:r>
              <a:rPr lang="en-US" dirty="0"/>
              <a:t>scores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499813" y="4369732"/>
            <a:ext cx="1502334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Hubness</a:t>
            </a:r>
            <a:endParaRPr lang="en-US" dirty="0"/>
          </a:p>
          <a:p>
            <a:r>
              <a:rPr lang="en-US" dirty="0"/>
              <a:t>scores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DBFD09C5-E6D5-8A44-A802-70D4F7E916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86589" y="5005540"/>
            <a:ext cx="182880" cy="182880"/>
          </a:xfrm>
          <a:prstGeom prst="ellipse">
            <a:avLst/>
          </a:prstGeom>
          <a:solidFill>
            <a:srgbClr val="008F00"/>
          </a:solidFill>
          <a:ln w="9525">
            <a:solidFill>
              <a:srgbClr val="008F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1746156C-2094-9246-AC16-755C4030B0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06282" y="5005540"/>
            <a:ext cx="182880" cy="182880"/>
          </a:xfrm>
          <a:prstGeom prst="ellipse">
            <a:avLst/>
          </a:prstGeom>
          <a:solidFill>
            <a:srgbClr val="008F00"/>
          </a:solidFill>
          <a:ln w="9525">
            <a:solidFill>
              <a:srgbClr val="008F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24ED8CB7-F35D-8443-ADA8-CD733B8CA1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86589" y="4554993"/>
            <a:ext cx="182880" cy="182880"/>
          </a:xfrm>
          <a:prstGeom prst="ellipse">
            <a:avLst/>
          </a:prstGeom>
          <a:solidFill>
            <a:srgbClr val="008F00"/>
          </a:solidFill>
          <a:ln w="9525">
            <a:solidFill>
              <a:srgbClr val="008F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331FBA2F-8AA1-0C4D-A839-0CE2A96A0B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06282" y="4554993"/>
            <a:ext cx="182880" cy="182880"/>
          </a:xfrm>
          <a:prstGeom prst="ellipse">
            <a:avLst/>
          </a:prstGeom>
          <a:solidFill>
            <a:srgbClr val="008F00"/>
          </a:solidFill>
          <a:ln w="9525">
            <a:solidFill>
              <a:srgbClr val="008F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964927"/>
      </p:ext>
    </p:extLst>
  </p:cSld>
  <p:clrMapOvr>
    <a:masterClrMapping/>
  </p:clrMapOvr>
  <p:transition/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ABB8F61C-B8C9-0A42-921C-19420579C625}"/>
              </a:ext>
            </a:extLst>
          </p:cNvPr>
          <p:cNvSpPr/>
          <p:nvPr/>
        </p:nvSpPr>
        <p:spPr bwMode="auto">
          <a:xfrm>
            <a:off x="5561351" y="4879298"/>
            <a:ext cx="398000" cy="1094282"/>
          </a:xfrm>
          <a:prstGeom prst="roundRect">
            <a:avLst/>
          </a:prstGeom>
          <a:solidFill>
            <a:srgbClr val="FFFF00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SALSA - Intuition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Dong+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B43987-7F84-BB4A-8611-CDF75B6A737D}" type="slidenum">
              <a:rPr lang="en-US" smtClean="0"/>
              <a:pPr>
                <a:defRPr/>
              </a:pPr>
              <a:t>115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880365" y="1468554"/>
            <a:ext cx="2639582" cy="1687990"/>
            <a:chOff x="1932417" y="3207225"/>
            <a:chExt cx="2639582" cy="1687990"/>
          </a:xfrm>
        </p:grpSpPr>
        <p:sp>
          <p:nvSpPr>
            <p:cNvPr id="8" name="Oval 6"/>
            <p:cNvSpPr>
              <a:spLocks noChangeArrowheads="1"/>
            </p:cNvSpPr>
            <p:nvPr/>
          </p:nvSpPr>
          <p:spPr bwMode="auto">
            <a:xfrm>
              <a:off x="3556001" y="3910013"/>
              <a:ext cx="203200" cy="18891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Oval 8"/>
            <p:cNvSpPr>
              <a:spLocks noChangeArrowheads="1"/>
            </p:cNvSpPr>
            <p:nvPr/>
          </p:nvSpPr>
          <p:spPr bwMode="auto">
            <a:xfrm>
              <a:off x="3556001" y="4554538"/>
              <a:ext cx="203200" cy="18891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Oval 9"/>
            <p:cNvSpPr>
              <a:spLocks noChangeArrowheads="1"/>
            </p:cNvSpPr>
            <p:nvPr/>
          </p:nvSpPr>
          <p:spPr bwMode="auto">
            <a:xfrm>
              <a:off x="2016125" y="3911600"/>
              <a:ext cx="203200" cy="18891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Oval 10"/>
            <p:cNvSpPr>
              <a:spLocks noChangeArrowheads="1"/>
            </p:cNvSpPr>
            <p:nvPr/>
          </p:nvSpPr>
          <p:spPr bwMode="auto">
            <a:xfrm>
              <a:off x="2786063" y="3910013"/>
              <a:ext cx="203200" cy="18891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932417" y="3207225"/>
              <a:ext cx="370615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702356" y="3207225"/>
              <a:ext cx="370615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211001" y="3758247"/>
              <a:ext cx="351378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201384" y="4402772"/>
              <a:ext cx="370615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</a:t>
              </a:r>
            </a:p>
          </p:txBody>
        </p:sp>
        <p:cxnSp>
          <p:nvCxnSpPr>
            <p:cNvPr id="16" name="Straight Arrow Connector 15"/>
            <p:cNvCxnSpPr/>
            <p:nvPr/>
          </p:nvCxnSpPr>
          <p:spPr bwMode="auto">
            <a:xfrm flipV="1">
              <a:off x="2219325" y="4004469"/>
              <a:ext cx="566738" cy="1588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17" name="Straight Arrow Connector 16"/>
            <p:cNvCxnSpPr>
              <a:endCxn id="13" idx="2"/>
            </p:cNvCxnSpPr>
            <p:nvPr/>
          </p:nvCxnSpPr>
          <p:spPr bwMode="auto">
            <a:xfrm>
              <a:off x="2989263" y="4004469"/>
              <a:ext cx="566738" cy="1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18" name="Straight Arrow Connector 17"/>
            <p:cNvCxnSpPr>
              <a:endCxn id="17" idx="1"/>
            </p:cNvCxnSpPr>
            <p:nvPr/>
          </p:nvCxnSpPr>
          <p:spPr bwMode="auto">
            <a:xfrm>
              <a:off x="2959505" y="4071259"/>
              <a:ext cx="626254" cy="510945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</p:grpSp>
      <p:graphicFrame>
        <p:nvGraphicFramePr>
          <p:cNvPr id="19" name="Table 18"/>
          <p:cNvGraphicFramePr>
            <a:graphicFrameLocks noGrp="1"/>
          </p:cNvGraphicFramePr>
          <p:nvPr>
            <p:extLst/>
          </p:nvPr>
        </p:nvGraphicFramePr>
        <p:xfrm>
          <a:off x="4741685" y="1581393"/>
          <a:ext cx="3381263" cy="20133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12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93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10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10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384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50293">
                <a:tc>
                  <a:txBody>
                    <a:bodyPr/>
                    <a:lstStyle/>
                    <a:p>
                      <a:r>
                        <a:rPr lang="en-US" dirty="0"/>
                        <a:t>From \ 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6532">
                <a:tc>
                  <a:txBody>
                    <a:bodyPr/>
                    <a:lstStyle/>
                    <a:p>
                      <a:r>
                        <a:rPr lang="en-US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6532">
                <a:tc>
                  <a:txBody>
                    <a:bodyPr/>
                    <a:lstStyle/>
                    <a:p>
                      <a:r>
                        <a:rPr lang="en-US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6532">
                <a:tc>
                  <a:txBody>
                    <a:bodyPr/>
                    <a:lstStyle/>
                    <a:p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6532">
                <a:tc>
                  <a:txBody>
                    <a:bodyPr/>
                    <a:lstStyle/>
                    <a:p>
                      <a:r>
                        <a:rPr lang="en-US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 bwMode="auto">
          <a:xfrm>
            <a:off x="6688047" y="2171342"/>
            <a:ext cx="1395573" cy="672191"/>
          </a:xfrm>
          <a:prstGeom prst="rect">
            <a:avLst/>
          </a:pr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8151554" y="2232434"/>
            <a:ext cx="95250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  <a:r>
              <a:rPr lang="en-US" baseline="-25000" dirty="0"/>
              <a:t>[</a:t>
            </a:r>
            <a:r>
              <a:rPr lang="en-US" baseline="-25000" dirty="0" err="1"/>
              <a:t>mxn</a:t>
            </a:r>
            <a:r>
              <a:rPr lang="en-US" baseline="-25000" dirty="0"/>
              <a:t>]</a:t>
            </a:r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2859549" y="4280848"/>
            <a:ext cx="2215073" cy="1638132"/>
            <a:chOff x="228024" y="4473011"/>
            <a:chExt cx="2215073" cy="1638132"/>
          </a:xfrm>
        </p:grpSpPr>
        <p:sp>
          <p:nvSpPr>
            <p:cNvPr id="25" name="Oval 24"/>
            <p:cNvSpPr>
              <a:spLocks noChangeArrowheads="1"/>
            </p:cNvSpPr>
            <p:nvPr/>
          </p:nvSpPr>
          <p:spPr bwMode="auto">
            <a:xfrm>
              <a:off x="801839" y="4635906"/>
              <a:ext cx="203200" cy="18891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Oval 25"/>
            <p:cNvSpPr>
              <a:spLocks noChangeArrowheads="1"/>
            </p:cNvSpPr>
            <p:nvPr/>
          </p:nvSpPr>
          <p:spPr bwMode="auto">
            <a:xfrm>
              <a:off x="1571777" y="4634319"/>
              <a:ext cx="203200" cy="18891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28024" y="4480360"/>
              <a:ext cx="370615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072482" y="4473011"/>
              <a:ext cx="370615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072482" y="4974175"/>
              <a:ext cx="351378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062865" y="5618700"/>
              <a:ext cx="370615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</a:t>
              </a:r>
            </a:p>
          </p:txBody>
        </p:sp>
        <p:cxnSp>
          <p:nvCxnSpPr>
            <p:cNvPr id="31" name="Straight Arrow Connector 30"/>
            <p:cNvCxnSpPr/>
            <p:nvPr/>
          </p:nvCxnSpPr>
          <p:spPr bwMode="auto">
            <a:xfrm flipV="1">
              <a:off x="1005039" y="4728775"/>
              <a:ext cx="566738" cy="1588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sp>
          <p:nvSpPr>
            <p:cNvPr id="34" name="Oval 6"/>
            <p:cNvSpPr>
              <a:spLocks noChangeArrowheads="1"/>
            </p:cNvSpPr>
            <p:nvPr/>
          </p:nvSpPr>
          <p:spPr bwMode="auto">
            <a:xfrm>
              <a:off x="1579717" y="5170185"/>
              <a:ext cx="203200" cy="18891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Oval 34"/>
            <p:cNvSpPr>
              <a:spLocks noChangeArrowheads="1"/>
            </p:cNvSpPr>
            <p:nvPr/>
          </p:nvSpPr>
          <p:spPr bwMode="auto">
            <a:xfrm>
              <a:off x="1579717" y="5814710"/>
              <a:ext cx="203200" cy="18891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Oval 35"/>
            <p:cNvSpPr>
              <a:spLocks noChangeArrowheads="1"/>
            </p:cNvSpPr>
            <p:nvPr/>
          </p:nvSpPr>
          <p:spPr bwMode="auto">
            <a:xfrm>
              <a:off x="809779" y="5170185"/>
              <a:ext cx="203200" cy="18891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37" name="Straight Arrow Connector 36"/>
            <p:cNvCxnSpPr/>
            <p:nvPr/>
          </p:nvCxnSpPr>
          <p:spPr bwMode="auto">
            <a:xfrm>
              <a:off x="1012979" y="5264641"/>
              <a:ext cx="566738" cy="1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38" name="Straight Arrow Connector 37"/>
            <p:cNvCxnSpPr/>
            <p:nvPr/>
          </p:nvCxnSpPr>
          <p:spPr bwMode="auto">
            <a:xfrm>
              <a:off x="983221" y="5331431"/>
              <a:ext cx="626254" cy="510945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sp>
          <p:nvSpPr>
            <p:cNvPr id="39" name="TextBox 38"/>
            <p:cNvSpPr txBox="1"/>
            <p:nvPr/>
          </p:nvSpPr>
          <p:spPr>
            <a:xfrm>
              <a:off x="283618" y="5008171"/>
              <a:ext cx="370615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</a:t>
              </a: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355384" y="3332240"/>
            <a:ext cx="84189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m=2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359716" y="3327323"/>
            <a:ext cx="75052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dirty="0" err="1"/>
              <a:t>n</a:t>
            </a:r>
            <a:r>
              <a:rPr lang="mr-IN" dirty="0"/>
              <a:t>=3</a:t>
            </a:r>
            <a:endParaRPr lang="en-US" dirty="0"/>
          </a:p>
        </p:txBody>
      </p:sp>
      <p:sp>
        <p:nvSpPr>
          <p:cNvPr id="45" name="Freeform 44"/>
          <p:cNvSpPr/>
          <p:nvPr/>
        </p:nvSpPr>
        <p:spPr bwMode="auto">
          <a:xfrm flipH="1">
            <a:off x="2859549" y="3821956"/>
            <a:ext cx="2584235" cy="438661"/>
          </a:xfrm>
          <a:custGeom>
            <a:avLst/>
            <a:gdLst>
              <a:gd name="connsiteX0" fmla="*/ 2566219 w 2566219"/>
              <a:gd name="connsiteY0" fmla="*/ 256526 h 335184"/>
              <a:gd name="connsiteX1" fmla="*/ 1504336 w 2566219"/>
              <a:gd name="connsiteY1" fmla="*/ 887 h 335184"/>
              <a:gd name="connsiteX2" fmla="*/ 0 w 2566219"/>
              <a:gd name="connsiteY2" fmla="*/ 335184 h 335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66219" h="335184">
                <a:moveTo>
                  <a:pt x="2566219" y="256526"/>
                </a:moveTo>
                <a:cubicBezTo>
                  <a:pt x="2249129" y="122151"/>
                  <a:pt x="1932039" y="-12223"/>
                  <a:pt x="1504336" y="887"/>
                </a:cubicBezTo>
                <a:cubicBezTo>
                  <a:pt x="1076633" y="13997"/>
                  <a:pt x="0" y="335184"/>
                  <a:pt x="0" y="335184"/>
                </a:cubicBezTo>
              </a:path>
            </a:pathLst>
          </a:cu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sm" len="sm"/>
            <a:tailEnd type="triangl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5959351" y="4557063"/>
            <a:ext cx="1502335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Authority</a:t>
            </a:r>
          </a:p>
          <a:p>
            <a:r>
              <a:rPr lang="en-US" dirty="0"/>
              <a:t>scores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499813" y="4369732"/>
            <a:ext cx="1502334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Hubness</a:t>
            </a:r>
            <a:endParaRPr lang="en-US" dirty="0"/>
          </a:p>
          <a:p>
            <a:r>
              <a:rPr lang="en-US" dirty="0"/>
              <a:t>scores</a:t>
            </a:r>
          </a:p>
        </p:txBody>
      </p:sp>
      <p:sp>
        <p:nvSpPr>
          <p:cNvPr id="43" name="Oval 42"/>
          <p:cNvSpPr>
            <a:spLocks noChangeArrowheads="1"/>
          </p:cNvSpPr>
          <p:nvPr/>
        </p:nvSpPr>
        <p:spPr bwMode="auto">
          <a:xfrm>
            <a:off x="5319239" y="4448540"/>
            <a:ext cx="182880" cy="18288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DBFD09C5-E6D5-8A44-A802-70D4F7E916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86589" y="5005540"/>
            <a:ext cx="182880" cy="182880"/>
          </a:xfrm>
          <a:prstGeom prst="ellipse">
            <a:avLst/>
          </a:prstGeom>
          <a:solidFill>
            <a:srgbClr val="008F00"/>
          </a:solidFill>
          <a:ln w="9525">
            <a:solidFill>
              <a:srgbClr val="008F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1746156C-2094-9246-AC16-755C4030B0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06282" y="5005540"/>
            <a:ext cx="182880" cy="182880"/>
          </a:xfrm>
          <a:prstGeom prst="ellipse">
            <a:avLst/>
          </a:prstGeom>
          <a:solidFill>
            <a:srgbClr val="008F00"/>
          </a:solidFill>
          <a:ln w="9525">
            <a:solidFill>
              <a:srgbClr val="008F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24ED8CB7-F35D-8443-ADA8-CD733B8CA1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86589" y="4554993"/>
            <a:ext cx="182880" cy="182880"/>
          </a:xfrm>
          <a:prstGeom prst="ellipse">
            <a:avLst/>
          </a:prstGeom>
          <a:solidFill>
            <a:srgbClr val="008F00"/>
          </a:solidFill>
          <a:ln w="9525">
            <a:solidFill>
              <a:srgbClr val="008F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331FBA2F-8AA1-0C4D-A839-0CE2A96A0B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06282" y="4554993"/>
            <a:ext cx="182880" cy="182880"/>
          </a:xfrm>
          <a:prstGeom prst="ellipse">
            <a:avLst/>
          </a:prstGeom>
          <a:solidFill>
            <a:srgbClr val="008F00"/>
          </a:solidFill>
          <a:ln w="9525">
            <a:solidFill>
              <a:srgbClr val="008F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35D3DED6-0476-4042-A384-3E9498ED15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5296" y="4442978"/>
            <a:ext cx="182880" cy="18288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8830841A-C200-704B-9A6B-6547685AD8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3180" y="5625311"/>
            <a:ext cx="182880" cy="18288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10D59B0F-756C-CB44-ACE6-4D452CCE0B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19239" y="4989323"/>
            <a:ext cx="182880" cy="18288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7CAAFFF1-6C71-8648-87C2-A4E2AC313E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9533" y="4989945"/>
            <a:ext cx="182880" cy="18288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7916EF41-8551-1543-AFAD-1C518EADC6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5296" y="5625311"/>
            <a:ext cx="182880" cy="18288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C20D5C3-A679-BD47-BF58-B8334316A545}"/>
              </a:ext>
            </a:extLst>
          </p:cNvPr>
          <p:cNvSpPr txBox="1"/>
          <p:nvPr/>
        </p:nvSpPr>
        <p:spPr>
          <a:xfrm>
            <a:off x="6075091" y="5973580"/>
            <a:ext cx="2206053" cy="49244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chemeClr val="tx2"/>
                </a:solidFill>
              </a:rPr>
              <a:t>HITS: copies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465352"/>
      </p:ext>
    </p:extLst>
  </p:cSld>
  <p:clrMapOvr>
    <a:masterClrMapping/>
  </p:clrMapOvr>
  <p:transition/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SALSA - Intuition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Dong+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B43987-7F84-BB4A-8611-CDF75B6A737D}" type="slidenum">
              <a:rPr lang="en-US" smtClean="0"/>
              <a:pPr>
                <a:defRPr/>
              </a:pPr>
              <a:t>116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880365" y="1468554"/>
            <a:ext cx="2639582" cy="1687990"/>
            <a:chOff x="1932417" y="3207225"/>
            <a:chExt cx="2639582" cy="1687990"/>
          </a:xfrm>
        </p:grpSpPr>
        <p:sp>
          <p:nvSpPr>
            <p:cNvPr id="8" name="Oval 6"/>
            <p:cNvSpPr>
              <a:spLocks noChangeArrowheads="1"/>
            </p:cNvSpPr>
            <p:nvPr/>
          </p:nvSpPr>
          <p:spPr bwMode="auto">
            <a:xfrm>
              <a:off x="3556001" y="3910013"/>
              <a:ext cx="203200" cy="18891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Oval 8"/>
            <p:cNvSpPr>
              <a:spLocks noChangeArrowheads="1"/>
            </p:cNvSpPr>
            <p:nvPr/>
          </p:nvSpPr>
          <p:spPr bwMode="auto">
            <a:xfrm>
              <a:off x="3556001" y="4554538"/>
              <a:ext cx="203200" cy="18891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Oval 9"/>
            <p:cNvSpPr>
              <a:spLocks noChangeArrowheads="1"/>
            </p:cNvSpPr>
            <p:nvPr/>
          </p:nvSpPr>
          <p:spPr bwMode="auto">
            <a:xfrm>
              <a:off x="2016125" y="3911600"/>
              <a:ext cx="203200" cy="18891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Oval 10"/>
            <p:cNvSpPr>
              <a:spLocks noChangeArrowheads="1"/>
            </p:cNvSpPr>
            <p:nvPr/>
          </p:nvSpPr>
          <p:spPr bwMode="auto">
            <a:xfrm>
              <a:off x="2786063" y="3910013"/>
              <a:ext cx="203200" cy="18891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932417" y="3207225"/>
              <a:ext cx="370615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702356" y="3207225"/>
              <a:ext cx="370615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211001" y="3758247"/>
              <a:ext cx="351378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201384" y="4402772"/>
              <a:ext cx="370615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</a:t>
              </a:r>
            </a:p>
          </p:txBody>
        </p:sp>
        <p:cxnSp>
          <p:nvCxnSpPr>
            <p:cNvPr id="16" name="Straight Arrow Connector 15"/>
            <p:cNvCxnSpPr/>
            <p:nvPr/>
          </p:nvCxnSpPr>
          <p:spPr bwMode="auto">
            <a:xfrm flipV="1">
              <a:off x="2219325" y="4004469"/>
              <a:ext cx="566738" cy="1588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17" name="Straight Arrow Connector 16"/>
            <p:cNvCxnSpPr>
              <a:endCxn id="13" idx="2"/>
            </p:cNvCxnSpPr>
            <p:nvPr/>
          </p:nvCxnSpPr>
          <p:spPr bwMode="auto">
            <a:xfrm>
              <a:off x="2989263" y="4004469"/>
              <a:ext cx="566738" cy="1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18" name="Straight Arrow Connector 17"/>
            <p:cNvCxnSpPr>
              <a:endCxn id="17" idx="1"/>
            </p:cNvCxnSpPr>
            <p:nvPr/>
          </p:nvCxnSpPr>
          <p:spPr bwMode="auto">
            <a:xfrm>
              <a:off x="2959505" y="4071259"/>
              <a:ext cx="626254" cy="510945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</p:grpSp>
      <p:graphicFrame>
        <p:nvGraphicFramePr>
          <p:cNvPr id="19" name="Table 18"/>
          <p:cNvGraphicFramePr>
            <a:graphicFrameLocks noGrp="1"/>
          </p:cNvGraphicFramePr>
          <p:nvPr>
            <p:extLst/>
          </p:nvPr>
        </p:nvGraphicFramePr>
        <p:xfrm>
          <a:off x="4741685" y="1581393"/>
          <a:ext cx="3381263" cy="20133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12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93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10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10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384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50293">
                <a:tc>
                  <a:txBody>
                    <a:bodyPr/>
                    <a:lstStyle/>
                    <a:p>
                      <a:r>
                        <a:rPr lang="en-US" dirty="0"/>
                        <a:t>From \ 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6532">
                <a:tc>
                  <a:txBody>
                    <a:bodyPr/>
                    <a:lstStyle/>
                    <a:p>
                      <a:r>
                        <a:rPr lang="en-US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6532">
                <a:tc>
                  <a:txBody>
                    <a:bodyPr/>
                    <a:lstStyle/>
                    <a:p>
                      <a:r>
                        <a:rPr lang="en-US" dirty="0"/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6532">
                <a:tc>
                  <a:txBody>
                    <a:bodyPr/>
                    <a:lstStyle/>
                    <a:p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6532">
                <a:tc>
                  <a:txBody>
                    <a:bodyPr/>
                    <a:lstStyle/>
                    <a:p>
                      <a:r>
                        <a:rPr lang="en-US" dirty="0"/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 bwMode="auto">
          <a:xfrm>
            <a:off x="6688047" y="2171342"/>
            <a:ext cx="1395573" cy="672191"/>
          </a:xfrm>
          <a:prstGeom prst="rect">
            <a:avLst/>
          </a:pr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8151554" y="2232434"/>
            <a:ext cx="95250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  <a:r>
              <a:rPr lang="en-US" baseline="-25000" dirty="0"/>
              <a:t>[</a:t>
            </a:r>
            <a:r>
              <a:rPr lang="en-US" baseline="-25000" dirty="0" err="1"/>
              <a:t>mxn</a:t>
            </a:r>
            <a:r>
              <a:rPr lang="en-US" baseline="-25000" dirty="0"/>
              <a:t>]</a:t>
            </a:r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2859549" y="4280848"/>
            <a:ext cx="2215073" cy="1638132"/>
            <a:chOff x="228024" y="4473011"/>
            <a:chExt cx="2215073" cy="1638132"/>
          </a:xfrm>
        </p:grpSpPr>
        <p:sp>
          <p:nvSpPr>
            <p:cNvPr id="25" name="Oval 24"/>
            <p:cNvSpPr>
              <a:spLocks noChangeArrowheads="1"/>
            </p:cNvSpPr>
            <p:nvPr/>
          </p:nvSpPr>
          <p:spPr bwMode="auto">
            <a:xfrm>
              <a:off x="801839" y="4635906"/>
              <a:ext cx="203200" cy="18891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Oval 25"/>
            <p:cNvSpPr>
              <a:spLocks noChangeArrowheads="1"/>
            </p:cNvSpPr>
            <p:nvPr/>
          </p:nvSpPr>
          <p:spPr bwMode="auto">
            <a:xfrm>
              <a:off x="1571777" y="4634319"/>
              <a:ext cx="203200" cy="18891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28024" y="4480360"/>
              <a:ext cx="370615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072482" y="4473011"/>
              <a:ext cx="370615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072482" y="4974175"/>
              <a:ext cx="351378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062865" y="5618700"/>
              <a:ext cx="370615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</a:t>
              </a:r>
            </a:p>
          </p:txBody>
        </p:sp>
        <p:cxnSp>
          <p:nvCxnSpPr>
            <p:cNvPr id="31" name="Straight Arrow Connector 30"/>
            <p:cNvCxnSpPr/>
            <p:nvPr/>
          </p:nvCxnSpPr>
          <p:spPr bwMode="auto">
            <a:xfrm flipV="1">
              <a:off x="1005039" y="4728775"/>
              <a:ext cx="566738" cy="1588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sp>
          <p:nvSpPr>
            <p:cNvPr id="34" name="Oval 6"/>
            <p:cNvSpPr>
              <a:spLocks noChangeArrowheads="1"/>
            </p:cNvSpPr>
            <p:nvPr/>
          </p:nvSpPr>
          <p:spPr bwMode="auto">
            <a:xfrm>
              <a:off x="1579717" y="5170185"/>
              <a:ext cx="203200" cy="18891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Oval 34"/>
            <p:cNvSpPr>
              <a:spLocks noChangeArrowheads="1"/>
            </p:cNvSpPr>
            <p:nvPr/>
          </p:nvSpPr>
          <p:spPr bwMode="auto">
            <a:xfrm>
              <a:off x="1579717" y="5814710"/>
              <a:ext cx="203200" cy="18891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Oval 35"/>
            <p:cNvSpPr>
              <a:spLocks noChangeArrowheads="1"/>
            </p:cNvSpPr>
            <p:nvPr/>
          </p:nvSpPr>
          <p:spPr bwMode="auto">
            <a:xfrm>
              <a:off x="809779" y="5170185"/>
              <a:ext cx="203200" cy="18891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37" name="Straight Arrow Connector 36"/>
            <p:cNvCxnSpPr/>
            <p:nvPr/>
          </p:nvCxnSpPr>
          <p:spPr bwMode="auto">
            <a:xfrm>
              <a:off x="1012979" y="5264641"/>
              <a:ext cx="566738" cy="1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38" name="Straight Arrow Connector 37"/>
            <p:cNvCxnSpPr/>
            <p:nvPr/>
          </p:nvCxnSpPr>
          <p:spPr bwMode="auto">
            <a:xfrm>
              <a:off x="983221" y="5331431"/>
              <a:ext cx="626254" cy="510945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sp>
          <p:nvSpPr>
            <p:cNvPr id="39" name="TextBox 38"/>
            <p:cNvSpPr txBox="1"/>
            <p:nvPr/>
          </p:nvSpPr>
          <p:spPr>
            <a:xfrm>
              <a:off x="283618" y="5008171"/>
              <a:ext cx="370615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</a:t>
              </a: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355384" y="3332240"/>
            <a:ext cx="84189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m=2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359716" y="3327323"/>
            <a:ext cx="75052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dirty="0" err="1"/>
              <a:t>n</a:t>
            </a:r>
            <a:r>
              <a:rPr lang="mr-IN" dirty="0"/>
              <a:t>=3</a:t>
            </a:r>
            <a:endParaRPr lang="en-US" dirty="0"/>
          </a:p>
        </p:txBody>
      </p:sp>
      <p:sp>
        <p:nvSpPr>
          <p:cNvPr id="45" name="Freeform 44"/>
          <p:cNvSpPr/>
          <p:nvPr/>
        </p:nvSpPr>
        <p:spPr bwMode="auto">
          <a:xfrm flipH="1">
            <a:off x="2859549" y="3821956"/>
            <a:ext cx="2584235" cy="438661"/>
          </a:xfrm>
          <a:custGeom>
            <a:avLst/>
            <a:gdLst>
              <a:gd name="connsiteX0" fmla="*/ 2566219 w 2566219"/>
              <a:gd name="connsiteY0" fmla="*/ 256526 h 335184"/>
              <a:gd name="connsiteX1" fmla="*/ 1504336 w 2566219"/>
              <a:gd name="connsiteY1" fmla="*/ 887 h 335184"/>
              <a:gd name="connsiteX2" fmla="*/ 0 w 2566219"/>
              <a:gd name="connsiteY2" fmla="*/ 335184 h 335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66219" h="335184">
                <a:moveTo>
                  <a:pt x="2566219" y="256526"/>
                </a:moveTo>
                <a:cubicBezTo>
                  <a:pt x="2249129" y="122151"/>
                  <a:pt x="1932039" y="-12223"/>
                  <a:pt x="1504336" y="887"/>
                </a:cubicBezTo>
                <a:cubicBezTo>
                  <a:pt x="1076633" y="13997"/>
                  <a:pt x="0" y="335184"/>
                  <a:pt x="0" y="335184"/>
                </a:cubicBezTo>
              </a:path>
            </a:pathLst>
          </a:cu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sm" len="sm"/>
            <a:tailEnd type="triangl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5959351" y="4557063"/>
            <a:ext cx="1502335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Authority</a:t>
            </a:r>
          </a:p>
          <a:p>
            <a:r>
              <a:rPr lang="en-US" dirty="0"/>
              <a:t>scores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499813" y="4369732"/>
            <a:ext cx="1502334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Hubness</a:t>
            </a:r>
            <a:endParaRPr lang="en-US" dirty="0"/>
          </a:p>
          <a:p>
            <a:r>
              <a:rPr lang="en-US" dirty="0"/>
              <a:t>scores</a:t>
            </a:r>
          </a:p>
        </p:txBody>
      </p:sp>
      <p:sp>
        <p:nvSpPr>
          <p:cNvPr id="43" name="Oval 42"/>
          <p:cNvSpPr>
            <a:spLocks noChangeArrowheads="1"/>
          </p:cNvSpPr>
          <p:nvPr/>
        </p:nvSpPr>
        <p:spPr bwMode="auto">
          <a:xfrm>
            <a:off x="5319239" y="4448540"/>
            <a:ext cx="182880" cy="18288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726664" y="5427909"/>
            <a:ext cx="287610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chemeClr val="tx2"/>
                </a:solidFill>
              </a:rPr>
              <a:t>DIVIDE</a:t>
            </a:r>
            <a:r>
              <a:rPr lang="en-US" dirty="0">
                <a:solidFill>
                  <a:schemeClr val="tx2"/>
                </a:solidFill>
              </a:rPr>
              <a:t> by degree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DBFD09C5-E6D5-8A44-A802-70D4F7E916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86589" y="5005540"/>
            <a:ext cx="182880" cy="182880"/>
          </a:xfrm>
          <a:prstGeom prst="ellipse">
            <a:avLst/>
          </a:prstGeom>
          <a:solidFill>
            <a:srgbClr val="008F00"/>
          </a:solidFill>
          <a:ln w="9525">
            <a:solidFill>
              <a:srgbClr val="008F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1746156C-2094-9246-AC16-755C4030B0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06282" y="5005540"/>
            <a:ext cx="182880" cy="182880"/>
          </a:xfrm>
          <a:prstGeom prst="ellipse">
            <a:avLst/>
          </a:prstGeom>
          <a:solidFill>
            <a:srgbClr val="008F00"/>
          </a:solidFill>
          <a:ln w="9525">
            <a:solidFill>
              <a:srgbClr val="008F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24ED8CB7-F35D-8443-ADA8-CD733B8CA1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86589" y="4554993"/>
            <a:ext cx="182880" cy="182880"/>
          </a:xfrm>
          <a:prstGeom prst="ellipse">
            <a:avLst/>
          </a:prstGeom>
          <a:solidFill>
            <a:srgbClr val="008F00"/>
          </a:solidFill>
          <a:ln w="9525">
            <a:solidFill>
              <a:srgbClr val="008F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331FBA2F-8AA1-0C4D-A839-0CE2A96A0B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06282" y="4554993"/>
            <a:ext cx="182880" cy="182880"/>
          </a:xfrm>
          <a:prstGeom prst="ellipse">
            <a:avLst/>
          </a:prstGeom>
          <a:solidFill>
            <a:srgbClr val="008F00"/>
          </a:solidFill>
          <a:ln w="9525">
            <a:solidFill>
              <a:srgbClr val="008F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35D3DED6-0476-4042-A384-3E9498ED15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5296" y="4442978"/>
            <a:ext cx="182880" cy="18288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8830841A-C200-704B-9A6B-6547685AD8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23180" y="5625311"/>
            <a:ext cx="182880" cy="18288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10D59B0F-756C-CB44-ACE6-4D452CCE0B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19239" y="4989323"/>
            <a:ext cx="182880" cy="18288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A739205-0B39-FB46-9D45-41647B0A2542}"/>
              </a:ext>
            </a:extLst>
          </p:cNvPr>
          <p:cNvSpPr txBox="1"/>
          <p:nvPr/>
        </p:nvSpPr>
        <p:spPr>
          <a:xfrm>
            <a:off x="6075091" y="5973580"/>
            <a:ext cx="2206053" cy="492443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chemeClr val="tx2"/>
                </a:solidFill>
              </a:rPr>
              <a:t>HITS: copies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3" name="&quot;No&quot; Symbol 22">
            <a:extLst>
              <a:ext uri="{FF2B5EF4-FFF2-40B4-BE49-F238E27FC236}">
                <a16:creationId xmlns:a16="http://schemas.microsoft.com/office/drawing/2014/main" id="{688A304A-FFAF-5D43-BE2F-067EDA17F1FB}"/>
              </a:ext>
            </a:extLst>
          </p:cNvPr>
          <p:cNvSpPr/>
          <p:nvPr/>
        </p:nvSpPr>
        <p:spPr bwMode="auto">
          <a:xfrm>
            <a:off x="6855187" y="5926137"/>
            <a:ext cx="645859" cy="644525"/>
          </a:xfrm>
          <a:prstGeom prst="noSmoking">
            <a:avLst/>
          </a:prstGeom>
          <a:solidFill>
            <a:schemeClr val="tx2"/>
          </a:solidFill>
          <a:ln w="3175" cap="flat" cmpd="sng" algn="ctr">
            <a:solidFill>
              <a:schemeClr val="tx2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D3037E4F-6058-B94B-8A75-DAB5F69C4A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9533" y="4989945"/>
            <a:ext cx="182880" cy="18288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FCE88A4C-8D69-0D43-A4EB-6378826081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5296" y="5625311"/>
            <a:ext cx="182880" cy="18288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E0B08921-D282-6E4E-99D1-4339B90CD148}"/>
              </a:ext>
            </a:extLst>
          </p:cNvPr>
          <p:cNvSpPr/>
          <p:nvPr/>
        </p:nvSpPr>
        <p:spPr bwMode="auto">
          <a:xfrm>
            <a:off x="5561351" y="4879298"/>
            <a:ext cx="398000" cy="1094282"/>
          </a:xfrm>
          <a:prstGeom prst="roundRect">
            <a:avLst/>
          </a:prstGeom>
          <a:solidFill>
            <a:srgbClr val="FFFF00"/>
          </a:solidFill>
          <a:ln w="3175" cap="flat" cmpd="sng" algn="ctr">
            <a:solidFill>
              <a:srgbClr val="FFFF00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79337"/>
      </p:ext>
    </p:extLst>
  </p:cSld>
  <p:clrMapOvr>
    <a:masterClrMapping/>
  </p:clrMapOvr>
  <p:transition/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B2F671-E475-174A-B704-490A474E4D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SALSA vs HITS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93AEC2-E3EB-1A4F-A79E-243CDE0EC3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Like HITS, has two scores per node (hub./auth.)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BUT:</a:t>
            </a:r>
          </a:p>
          <a:p>
            <a:r>
              <a:rPr lang="en-US" dirty="0"/>
              <a:t>Downplays TKC (</a:t>
            </a:r>
            <a:r>
              <a:rPr lang="en-US" dirty="0" err="1"/>
              <a:t>eg.</a:t>
            </a:r>
            <a:r>
              <a:rPr lang="en-US" dirty="0"/>
              <a:t>, link-farms)</a:t>
            </a:r>
          </a:p>
          <a:p>
            <a:r>
              <a:rPr lang="en-US" dirty="0"/>
              <a:t>Modeled as </a:t>
            </a:r>
            <a:r>
              <a:rPr lang="en-US" b="1" dirty="0"/>
              <a:t>random walk </a:t>
            </a:r>
            <a:r>
              <a:rPr lang="en-US" dirty="0"/>
              <a:t>(back-forth)</a:t>
            </a:r>
          </a:p>
          <a:p>
            <a:pPr lvl="1"/>
            <a:r>
              <a:rPr lang="en-US" dirty="0"/>
              <a:t>Can do personalization (w/ fly-out)</a:t>
            </a:r>
          </a:p>
          <a:p>
            <a:pPr lvl="1"/>
            <a:r>
              <a:rPr lang="en-US" dirty="0"/>
              <a:t>Can use fast, ‘Pixie’ </a:t>
            </a:r>
            <a:r>
              <a:rPr lang="en-US" dirty="0" err="1"/>
              <a:t>algo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B11B23-106C-C240-8A9A-52257D075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77E795-E32D-984F-BF11-9FBB7B642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Dong+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175791-F5C0-9A49-926C-B11DEB6947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B43987-7F84-BB4A-8611-CDF75B6A737D}" type="slidenum">
              <a:rPr lang="en-US" smtClean="0"/>
              <a:pPr>
                <a:defRPr/>
              </a:pPr>
              <a:t>117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18DE15E-0A9B-D041-869F-981F7320A443}"/>
              </a:ext>
            </a:extLst>
          </p:cNvPr>
          <p:cNvGrpSpPr/>
          <p:nvPr/>
        </p:nvGrpSpPr>
        <p:grpSpPr>
          <a:xfrm>
            <a:off x="7505700" y="2879634"/>
            <a:ext cx="1270000" cy="762000"/>
            <a:chOff x="3594100" y="2540000"/>
            <a:chExt cx="1270000" cy="762000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ED7227EA-2AF3-ED48-83D6-A0FEFB504F65}"/>
                </a:ext>
              </a:extLst>
            </p:cNvPr>
            <p:cNvSpPr/>
            <p:nvPr/>
          </p:nvSpPr>
          <p:spPr bwMode="auto">
            <a:xfrm>
              <a:off x="4724400" y="2755900"/>
              <a:ext cx="139700" cy="139700"/>
            </a:xfrm>
            <a:prstGeom prst="ellips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A8A8D6E1-9D25-2444-8C6A-8B12F4EE34C6}"/>
                </a:ext>
              </a:extLst>
            </p:cNvPr>
            <p:cNvSpPr/>
            <p:nvPr/>
          </p:nvSpPr>
          <p:spPr bwMode="auto">
            <a:xfrm>
              <a:off x="4724400" y="2959100"/>
              <a:ext cx="139700" cy="139700"/>
            </a:xfrm>
            <a:prstGeom prst="ellips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17BA38AA-40E6-FC4F-9F25-92B3D5C9007C}"/>
                </a:ext>
              </a:extLst>
            </p:cNvPr>
            <p:cNvSpPr/>
            <p:nvPr/>
          </p:nvSpPr>
          <p:spPr bwMode="auto">
            <a:xfrm>
              <a:off x="4724400" y="3149600"/>
              <a:ext cx="139700" cy="139700"/>
            </a:xfrm>
            <a:prstGeom prst="ellips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6BC2F599-3007-304A-9A41-72E256519A2D}"/>
                </a:ext>
              </a:extLst>
            </p:cNvPr>
            <p:cNvSpPr/>
            <p:nvPr/>
          </p:nvSpPr>
          <p:spPr bwMode="auto">
            <a:xfrm>
              <a:off x="3594100" y="2768600"/>
              <a:ext cx="139700" cy="139700"/>
            </a:xfrm>
            <a:prstGeom prst="ellips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4E49D8C-B865-6F4F-AEB9-E572CD1E7F3D}"/>
                </a:ext>
              </a:extLst>
            </p:cNvPr>
            <p:cNvSpPr/>
            <p:nvPr/>
          </p:nvSpPr>
          <p:spPr bwMode="auto">
            <a:xfrm>
              <a:off x="3594100" y="2971800"/>
              <a:ext cx="139700" cy="139700"/>
            </a:xfrm>
            <a:prstGeom prst="ellips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AD0CCAD4-B550-474A-917C-AB663C6E7BD5}"/>
                </a:ext>
              </a:extLst>
            </p:cNvPr>
            <p:cNvSpPr/>
            <p:nvPr/>
          </p:nvSpPr>
          <p:spPr bwMode="auto">
            <a:xfrm>
              <a:off x="3594100" y="3162300"/>
              <a:ext cx="139700" cy="139700"/>
            </a:xfrm>
            <a:prstGeom prst="ellips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E045744F-E100-EE49-8F3E-39DAEE094784}"/>
                </a:ext>
              </a:extLst>
            </p:cNvPr>
            <p:cNvSpPr/>
            <p:nvPr/>
          </p:nvSpPr>
          <p:spPr bwMode="auto">
            <a:xfrm>
              <a:off x="4724400" y="2540000"/>
              <a:ext cx="139700" cy="139700"/>
            </a:xfrm>
            <a:prstGeom prst="ellips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3ACED5CA-9AC7-6640-A63E-AE1CDB706CDF}"/>
                </a:ext>
              </a:extLst>
            </p:cNvPr>
            <p:cNvCxnSpPr>
              <a:stCxn id="11" idx="6"/>
              <a:endCxn id="14" idx="3"/>
            </p:cNvCxnSpPr>
            <p:nvPr/>
          </p:nvCxnSpPr>
          <p:spPr bwMode="auto">
            <a:xfrm flipV="1">
              <a:off x="3733800" y="2659241"/>
              <a:ext cx="1011059" cy="179209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9BA8FFC5-4A9B-1944-8093-82BBC4BF57E6}"/>
                </a:ext>
              </a:extLst>
            </p:cNvPr>
            <p:cNvCxnSpPr>
              <a:stCxn id="11" idx="5"/>
              <a:endCxn id="8" idx="2"/>
            </p:cNvCxnSpPr>
            <p:nvPr/>
          </p:nvCxnSpPr>
          <p:spPr bwMode="auto">
            <a:xfrm flipV="1">
              <a:off x="3713341" y="2825750"/>
              <a:ext cx="1011059" cy="62091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BF9026F7-701B-D542-BCC2-8ED98EA7F83B}"/>
                </a:ext>
              </a:extLst>
            </p:cNvPr>
            <p:cNvCxnSpPr>
              <a:stCxn id="11" idx="5"/>
              <a:endCxn id="10" idx="2"/>
            </p:cNvCxnSpPr>
            <p:nvPr/>
          </p:nvCxnSpPr>
          <p:spPr bwMode="auto">
            <a:xfrm>
              <a:off x="3713341" y="2887841"/>
              <a:ext cx="1011059" cy="331609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0E5788D1-3201-864D-BCFE-A29CFB473097}"/>
                </a:ext>
              </a:extLst>
            </p:cNvPr>
            <p:cNvCxnSpPr>
              <a:stCxn id="12" idx="7"/>
              <a:endCxn id="8" idx="2"/>
            </p:cNvCxnSpPr>
            <p:nvPr/>
          </p:nvCxnSpPr>
          <p:spPr bwMode="auto">
            <a:xfrm flipV="1">
              <a:off x="3713341" y="2825750"/>
              <a:ext cx="1011059" cy="166509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F098FFBF-FADE-4E47-B28A-AD0F6D74E161}"/>
                </a:ext>
              </a:extLst>
            </p:cNvPr>
            <p:cNvCxnSpPr>
              <a:stCxn id="12" idx="5"/>
              <a:endCxn id="10" idx="2"/>
            </p:cNvCxnSpPr>
            <p:nvPr/>
          </p:nvCxnSpPr>
          <p:spPr bwMode="auto">
            <a:xfrm>
              <a:off x="3713341" y="3091041"/>
              <a:ext cx="1011059" cy="128409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C3A9C331-6067-9447-8032-C5C92BD4F80E}"/>
                </a:ext>
              </a:extLst>
            </p:cNvPr>
            <p:cNvCxnSpPr>
              <a:stCxn id="13" idx="6"/>
              <a:endCxn id="8" idx="2"/>
            </p:cNvCxnSpPr>
            <p:nvPr/>
          </p:nvCxnSpPr>
          <p:spPr bwMode="auto">
            <a:xfrm flipV="1">
              <a:off x="3733800" y="2825750"/>
              <a:ext cx="990600" cy="406400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42E0A9CB-AC15-EB42-9F71-9FDCE087F964}"/>
                </a:ext>
              </a:extLst>
            </p:cNvPr>
            <p:cNvCxnSpPr>
              <a:stCxn id="13" idx="6"/>
              <a:endCxn id="14" idx="3"/>
            </p:cNvCxnSpPr>
            <p:nvPr/>
          </p:nvCxnSpPr>
          <p:spPr bwMode="auto">
            <a:xfrm flipV="1">
              <a:off x="3733800" y="2659241"/>
              <a:ext cx="1011059" cy="572909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C477415D-1F20-3841-8B94-C1140BF505D9}"/>
                </a:ext>
              </a:extLst>
            </p:cNvPr>
            <p:cNvCxnSpPr>
              <a:stCxn id="13" idx="6"/>
              <a:endCxn id="9" idx="2"/>
            </p:cNvCxnSpPr>
            <p:nvPr/>
          </p:nvCxnSpPr>
          <p:spPr bwMode="auto">
            <a:xfrm flipV="1">
              <a:off x="3733800" y="3028950"/>
              <a:ext cx="990600" cy="203200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EB8F9D6-19C2-6045-B909-11FDCCF7DD31}"/>
              </a:ext>
            </a:extLst>
          </p:cNvPr>
          <p:cNvGrpSpPr>
            <a:grpSpLocks noChangeAspect="1"/>
          </p:cNvGrpSpPr>
          <p:nvPr/>
        </p:nvGrpSpPr>
        <p:grpSpPr>
          <a:xfrm>
            <a:off x="7751941" y="4251558"/>
            <a:ext cx="1219306" cy="897967"/>
            <a:chOff x="5124095" y="4124690"/>
            <a:chExt cx="2683088" cy="1975975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EE8599E-338B-1646-8E6D-40E0D7774BE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124095" y="4756456"/>
              <a:ext cx="640080" cy="640080"/>
            </a:xfrm>
            <a:prstGeom prst="ellipse">
              <a:avLst/>
            </a:prstGeom>
            <a:solidFill>
              <a:srgbClr val="008F00"/>
            </a:solidFill>
            <a:ln w="3175" cap="flat" cmpd="sng" algn="ctr">
              <a:noFill/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D8D5698F-255C-8F4A-983E-2BF3B83F37C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097377" y="4964274"/>
              <a:ext cx="224444" cy="224444"/>
            </a:xfrm>
            <a:prstGeom prst="ellips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126AE277-139E-9C4D-BB41-F99B5F13CCB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554577" y="4964274"/>
              <a:ext cx="224444" cy="224444"/>
            </a:xfrm>
            <a:prstGeom prst="ellips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21C9B5A7-45CB-FD46-BACF-D5C7E36353B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554577" y="4534784"/>
              <a:ext cx="224444" cy="224444"/>
            </a:xfrm>
            <a:prstGeom prst="ellips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1015F8B3-C9F4-EF46-AEB8-E352FDB34FD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554577" y="5393764"/>
              <a:ext cx="224444" cy="224444"/>
            </a:xfrm>
            <a:prstGeom prst="ellips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F6F643D0-60E0-DB43-A8D1-7A2BCDDF5F54}"/>
                </a:ext>
              </a:extLst>
            </p:cNvPr>
            <p:cNvCxnSpPr>
              <a:stCxn id="25" idx="7"/>
              <a:endCxn id="27" idx="3"/>
            </p:cNvCxnSpPr>
            <p:nvPr/>
          </p:nvCxnSpPr>
          <p:spPr bwMode="auto">
            <a:xfrm flipV="1">
              <a:off x="6288952" y="4726359"/>
              <a:ext cx="298494" cy="270784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F0C5B2CD-53E1-DC4C-880A-E670D9B6B97C}"/>
                </a:ext>
              </a:extLst>
            </p:cNvPr>
            <p:cNvCxnSpPr>
              <a:stCxn id="25" idx="6"/>
              <a:endCxn id="26" idx="2"/>
            </p:cNvCxnSpPr>
            <p:nvPr/>
          </p:nvCxnSpPr>
          <p:spPr bwMode="auto">
            <a:xfrm>
              <a:off x="6321821" y="5076496"/>
              <a:ext cx="232756" cy="0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5DDB5225-DE1B-DE4D-9C2A-8090B6222232}"/>
                </a:ext>
              </a:extLst>
            </p:cNvPr>
            <p:cNvCxnSpPr>
              <a:stCxn id="25" idx="5"/>
              <a:endCxn id="28" idx="1"/>
            </p:cNvCxnSpPr>
            <p:nvPr/>
          </p:nvCxnSpPr>
          <p:spPr bwMode="auto">
            <a:xfrm>
              <a:off x="6288952" y="5155849"/>
              <a:ext cx="298494" cy="270784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6CB63AE5-67D2-9F49-A6C6-B2207850D1B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158947" y="4124690"/>
              <a:ext cx="640080" cy="640080"/>
            </a:xfrm>
            <a:prstGeom prst="ellipse">
              <a:avLst/>
            </a:prstGeom>
            <a:noFill/>
            <a:ln w="3175" cap="flat" cmpd="sng" algn="ctr">
              <a:solidFill>
                <a:srgbClr val="FF2600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A3549B98-9A2C-8E4D-B873-3E63C627EF4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162412" y="4791092"/>
              <a:ext cx="640080" cy="640080"/>
            </a:xfrm>
            <a:prstGeom prst="ellipse">
              <a:avLst/>
            </a:prstGeom>
            <a:noFill/>
            <a:ln w="3175" cap="flat" cmpd="sng" algn="ctr">
              <a:solidFill>
                <a:srgbClr val="FF2600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53D4D329-AE61-8D4A-9E7E-029D43AACD7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158947" y="5454343"/>
              <a:ext cx="640080" cy="640080"/>
            </a:xfrm>
            <a:prstGeom prst="ellipse">
              <a:avLst/>
            </a:prstGeom>
            <a:noFill/>
            <a:ln w="3175" cap="flat" cmpd="sng" algn="ctr">
              <a:solidFill>
                <a:srgbClr val="FF2600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35" name="Arc 34">
              <a:extLst>
                <a:ext uri="{FF2B5EF4-FFF2-40B4-BE49-F238E27FC236}">
                  <a16:creationId xmlns:a16="http://schemas.microsoft.com/office/drawing/2014/main" id="{42F9EBF9-C681-4748-A4B3-9DAF33C4404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162232" y="4129991"/>
              <a:ext cx="641962" cy="640080"/>
            </a:xfrm>
            <a:prstGeom prst="arc">
              <a:avLst>
                <a:gd name="adj1" fmla="val 16200000"/>
                <a:gd name="adj2" fmla="val 2317721"/>
              </a:avLst>
            </a:prstGeom>
            <a:solidFill>
              <a:schemeClr val="accent1"/>
            </a:solidFill>
            <a:ln w="3175" cap="flat" cmpd="sng" algn="ctr">
              <a:noFill/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Arc 35">
              <a:extLst>
                <a:ext uri="{FF2B5EF4-FFF2-40B4-BE49-F238E27FC236}">
                  <a16:creationId xmlns:a16="http://schemas.microsoft.com/office/drawing/2014/main" id="{19B805AA-6B07-D24C-A797-3A553EC34734}"/>
                </a:ext>
              </a:extLst>
            </p:cNvPr>
            <p:cNvSpPr>
              <a:spLocks noChangeAspect="1"/>
            </p:cNvSpPr>
            <p:nvPr/>
          </p:nvSpPr>
          <p:spPr bwMode="auto">
            <a:xfrm rot="6994810">
              <a:off x="7166162" y="4798549"/>
              <a:ext cx="641962" cy="640080"/>
            </a:xfrm>
            <a:prstGeom prst="arc">
              <a:avLst>
                <a:gd name="adj1" fmla="val 16200000"/>
                <a:gd name="adj2" fmla="val 2317721"/>
              </a:avLst>
            </a:prstGeom>
            <a:solidFill>
              <a:schemeClr val="accent1"/>
            </a:solidFill>
            <a:ln w="3175" cap="flat" cmpd="sng" algn="ctr">
              <a:noFill/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Arc 36">
              <a:extLst>
                <a:ext uri="{FF2B5EF4-FFF2-40B4-BE49-F238E27FC236}">
                  <a16:creationId xmlns:a16="http://schemas.microsoft.com/office/drawing/2014/main" id="{E3F14D84-ABA2-6B43-A468-B67C6DB3E699}"/>
                </a:ext>
              </a:extLst>
            </p:cNvPr>
            <p:cNvSpPr>
              <a:spLocks noChangeAspect="1"/>
            </p:cNvSpPr>
            <p:nvPr/>
          </p:nvSpPr>
          <p:spPr bwMode="auto">
            <a:xfrm rot="14729128">
              <a:off x="7162232" y="5459644"/>
              <a:ext cx="641962" cy="640080"/>
            </a:xfrm>
            <a:prstGeom prst="arc">
              <a:avLst>
                <a:gd name="adj1" fmla="val 16200000"/>
                <a:gd name="adj2" fmla="val 2317721"/>
              </a:avLst>
            </a:prstGeom>
            <a:solidFill>
              <a:schemeClr val="accent1"/>
            </a:solidFill>
            <a:ln w="3175" cap="flat" cmpd="sng" algn="ctr">
              <a:noFill/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09638379"/>
      </p:ext>
    </p:extLst>
  </p:cSld>
  <p:clrMapOvr>
    <a:masterClrMapping/>
  </p:clrMapOvr>
  <p:transition/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Vs HITS, PageRank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Dong+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B43987-7F84-BB4A-8611-CDF75B6A737D}" type="slidenum">
              <a:rPr lang="en-US" smtClean="0"/>
              <a:pPr>
                <a:defRPr/>
              </a:pPr>
              <a:t>118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1181264" y="2959158"/>
            <a:ext cx="6369715" cy="1358234"/>
            <a:chOff x="4589842" y="2438400"/>
            <a:chExt cx="4151036" cy="1288026"/>
          </a:xfrm>
        </p:grpSpPr>
        <p:sp>
          <p:nvSpPr>
            <p:cNvPr id="8" name="TextBox 7"/>
            <p:cNvSpPr txBox="1"/>
            <p:nvPr/>
          </p:nvSpPr>
          <p:spPr>
            <a:xfrm>
              <a:off x="4589842" y="2514918"/>
              <a:ext cx="2164598" cy="554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3200" dirty="0">
                  <a:solidFill>
                    <a:schemeClr val="tx2"/>
                  </a:solidFill>
                </a:rPr>
                <a:t>a</a:t>
              </a:r>
              <a:r>
                <a:rPr lang="en-US" sz="3200" dirty="0">
                  <a:solidFill>
                    <a:srgbClr val="008F00"/>
                  </a:solidFill>
                </a:rPr>
                <a:t> </a:t>
              </a:r>
              <a:r>
                <a:rPr lang="en-US" sz="3200" dirty="0"/>
                <a:t>=    A</a:t>
              </a:r>
              <a:r>
                <a:rPr lang="en-US" sz="3200" baseline="30000" dirty="0"/>
                <a:t>T</a:t>
              </a:r>
              <a:r>
                <a:rPr lang="en-US" sz="3200" dirty="0"/>
                <a:t>  D</a:t>
              </a:r>
              <a:r>
                <a:rPr lang="en-US" sz="3200" baseline="-25000" dirty="0"/>
                <a:t>out</a:t>
              </a:r>
              <a:r>
                <a:rPr lang="en-US" sz="3200" baseline="30000" dirty="0"/>
                <a:t>-1</a:t>
              </a:r>
              <a:r>
                <a:rPr lang="en-US" sz="3200" dirty="0"/>
                <a:t>  </a:t>
              </a:r>
              <a:r>
                <a:rPr lang="en-US" sz="3200" dirty="0">
                  <a:solidFill>
                    <a:srgbClr val="008F00"/>
                  </a:solidFill>
                </a:rPr>
                <a:t>h</a:t>
              </a:r>
              <a:endParaRPr lang="en-US" baseline="-25000" dirty="0">
                <a:solidFill>
                  <a:srgbClr val="008F0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595356" y="3071869"/>
              <a:ext cx="2078895" cy="554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3200" dirty="0">
                  <a:solidFill>
                    <a:srgbClr val="008F00"/>
                  </a:solidFill>
                </a:rPr>
                <a:t>h </a:t>
              </a:r>
              <a:r>
                <a:rPr lang="en-US" sz="3200" dirty="0"/>
                <a:t>=    A</a:t>
              </a:r>
              <a:r>
                <a:rPr lang="en-US" sz="3200" baseline="30000" dirty="0"/>
                <a:t> </a:t>
              </a:r>
              <a:r>
                <a:rPr lang="en-US" sz="3200" dirty="0"/>
                <a:t>   D</a:t>
              </a:r>
              <a:r>
                <a:rPr lang="en-US" sz="3200" baseline="-25000" dirty="0"/>
                <a:t>in</a:t>
              </a:r>
              <a:r>
                <a:rPr lang="en-US" sz="3200" baseline="30000" dirty="0"/>
                <a:t>-1</a:t>
              </a:r>
              <a:r>
                <a:rPr lang="en-US" sz="3200" dirty="0"/>
                <a:t>   </a:t>
              </a:r>
              <a:r>
                <a:rPr lang="en-US" sz="3200" dirty="0">
                  <a:solidFill>
                    <a:schemeClr val="tx2"/>
                  </a:solidFill>
                </a:rPr>
                <a:t>a</a:t>
              </a:r>
            </a:p>
          </p:txBody>
        </p:sp>
        <p:sp>
          <p:nvSpPr>
            <p:cNvPr id="10" name="Rounded Rectangle 9"/>
            <p:cNvSpPr/>
            <p:nvPr/>
          </p:nvSpPr>
          <p:spPr bwMode="auto">
            <a:xfrm>
              <a:off x="4611329" y="2438400"/>
              <a:ext cx="3460955" cy="1288026"/>
            </a:xfrm>
            <a:prstGeom prst="roundRect">
              <a:avLst/>
            </a:prstGeom>
            <a:noFill/>
            <a:ln w="508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ight Arrow 10"/>
            <p:cNvSpPr/>
            <p:nvPr/>
          </p:nvSpPr>
          <p:spPr bwMode="auto">
            <a:xfrm>
              <a:off x="8367252" y="2658017"/>
              <a:ext cx="373625" cy="230662"/>
            </a:xfrm>
            <a:prstGeom prst="rightArrow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Left Arrow 11"/>
            <p:cNvSpPr/>
            <p:nvPr/>
          </p:nvSpPr>
          <p:spPr bwMode="auto">
            <a:xfrm>
              <a:off x="8367252" y="3234235"/>
              <a:ext cx="373626" cy="260041"/>
            </a:xfrm>
            <a:prstGeom prst="leftArrow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164335" y="4662948"/>
            <a:ext cx="6386645" cy="1340648"/>
            <a:chOff x="4578808" y="2438400"/>
            <a:chExt cx="4162070" cy="1288026"/>
          </a:xfrm>
        </p:grpSpPr>
        <p:sp>
          <p:nvSpPr>
            <p:cNvPr id="14" name="TextBox 13"/>
            <p:cNvSpPr txBox="1"/>
            <p:nvPr/>
          </p:nvSpPr>
          <p:spPr>
            <a:xfrm>
              <a:off x="4584324" y="2514918"/>
              <a:ext cx="2090429" cy="5618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3200" dirty="0">
                  <a:solidFill>
                    <a:schemeClr val="tx2"/>
                  </a:solidFill>
                </a:rPr>
                <a:t>a</a:t>
              </a:r>
              <a:r>
                <a:rPr lang="en-US" sz="3200" dirty="0">
                  <a:solidFill>
                    <a:srgbClr val="008F00"/>
                  </a:solidFill>
                </a:rPr>
                <a:t> </a:t>
              </a:r>
              <a:r>
                <a:rPr lang="en-US" sz="3200" dirty="0"/>
                <a:t>=    A</a:t>
              </a:r>
              <a:r>
                <a:rPr lang="en-US" sz="3200" baseline="30000" dirty="0"/>
                <a:t>T</a:t>
              </a:r>
              <a:r>
                <a:rPr lang="en-US" sz="3200" dirty="0"/>
                <a:t>  D</a:t>
              </a:r>
              <a:r>
                <a:rPr lang="en-US" sz="3200" baseline="-25000" dirty="0"/>
                <a:t>out</a:t>
              </a:r>
              <a:r>
                <a:rPr lang="en-US" sz="3200" baseline="30000" dirty="0"/>
                <a:t>-1</a:t>
              </a:r>
              <a:r>
                <a:rPr lang="en-US" sz="3200" dirty="0"/>
                <a:t>  </a:t>
              </a:r>
              <a:r>
                <a:rPr lang="en-US" sz="3200" dirty="0">
                  <a:solidFill>
                    <a:srgbClr val="008F00"/>
                  </a:solidFill>
                </a:rPr>
                <a:t>h</a:t>
              </a:r>
              <a:endParaRPr lang="en-US" baseline="-25000" dirty="0">
                <a:solidFill>
                  <a:srgbClr val="008F0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578808" y="3071869"/>
              <a:ext cx="2078896" cy="5618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3200" dirty="0">
                  <a:solidFill>
                    <a:srgbClr val="008F00"/>
                  </a:solidFill>
                </a:rPr>
                <a:t>h </a:t>
              </a:r>
              <a:r>
                <a:rPr lang="en-US" sz="3200" dirty="0"/>
                <a:t>=    A</a:t>
              </a:r>
              <a:r>
                <a:rPr lang="en-US" sz="3200" baseline="30000" dirty="0"/>
                <a:t> </a:t>
              </a:r>
              <a:r>
                <a:rPr lang="en-US" sz="3200" dirty="0"/>
                <a:t>   D</a:t>
              </a:r>
              <a:r>
                <a:rPr lang="en-US" sz="3200" baseline="-25000" dirty="0"/>
                <a:t>in</a:t>
              </a:r>
              <a:r>
                <a:rPr lang="en-US" sz="3200" baseline="30000" dirty="0"/>
                <a:t>-1</a:t>
              </a:r>
              <a:r>
                <a:rPr lang="en-US" sz="3200" dirty="0"/>
                <a:t>   </a:t>
              </a:r>
              <a:r>
                <a:rPr lang="en-US" sz="3200" dirty="0">
                  <a:solidFill>
                    <a:schemeClr val="tx2"/>
                  </a:solidFill>
                </a:rPr>
                <a:t>a</a:t>
              </a:r>
            </a:p>
          </p:txBody>
        </p:sp>
        <p:sp>
          <p:nvSpPr>
            <p:cNvPr id="16" name="Rounded Rectangle 15"/>
            <p:cNvSpPr/>
            <p:nvPr/>
          </p:nvSpPr>
          <p:spPr bwMode="auto">
            <a:xfrm>
              <a:off x="4611329" y="2438400"/>
              <a:ext cx="3460955" cy="1288026"/>
            </a:xfrm>
            <a:prstGeom prst="roundRect">
              <a:avLst/>
            </a:prstGeom>
            <a:noFill/>
            <a:ln w="508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ight Arrow 16"/>
            <p:cNvSpPr/>
            <p:nvPr/>
          </p:nvSpPr>
          <p:spPr bwMode="auto">
            <a:xfrm>
              <a:off x="8367252" y="2658017"/>
              <a:ext cx="373625" cy="230662"/>
            </a:xfrm>
            <a:prstGeom prst="rightArrow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Left Arrow 17"/>
            <p:cNvSpPr/>
            <p:nvPr/>
          </p:nvSpPr>
          <p:spPr bwMode="auto">
            <a:xfrm>
              <a:off x="8367252" y="3234235"/>
              <a:ext cx="373626" cy="260041"/>
            </a:xfrm>
            <a:prstGeom prst="leftArrow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7827258" y="3409437"/>
            <a:ext cx="126188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/>
              <a:t>SALSA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718474" y="4966340"/>
            <a:ext cx="944490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/>
              <a:t>HITS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2851079" y="4739466"/>
            <a:ext cx="943900" cy="584775"/>
          </a:xfrm>
          <a:prstGeom prst="rect">
            <a:avLst/>
          </a:prstGeom>
          <a:solidFill>
            <a:schemeClr val="bg1">
              <a:alpha val="85000"/>
            </a:schemeClr>
          </a:solidFill>
          <a:ln w="3175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 bwMode="auto">
          <a:xfrm>
            <a:off x="2840080" y="5347219"/>
            <a:ext cx="963644" cy="539615"/>
          </a:xfrm>
          <a:prstGeom prst="rect">
            <a:avLst/>
          </a:prstGeom>
          <a:solidFill>
            <a:schemeClr val="bg1">
              <a:alpha val="85000"/>
            </a:schemeClr>
          </a:solidFill>
          <a:ln w="3175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1151467" y="1735026"/>
            <a:ext cx="6399513" cy="955094"/>
            <a:chOff x="1315943" y="1627584"/>
            <a:chExt cx="4170453" cy="733488"/>
          </a:xfrm>
        </p:grpSpPr>
        <p:sp>
          <p:nvSpPr>
            <p:cNvPr id="24" name="TextBox 23"/>
            <p:cNvSpPr txBox="1"/>
            <p:nvPr/>
          </p:nvSpPr>
          <p:spPr>
            <a:xfrm>
              <a:off x="1315943" y="1675670"/>
              <a:ext cx="3493392" cy="4490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3200" dirty="0">
                  <a:solidFill>
                    <a:schemeClr val="tx2"/>
                  </a:solidFill>
                </a:rPr>
                <a:t>a</a:t>
              </a:r>
              <a:r>
                <a:rPr lang="en-US" sz="3200" dirty="0">
                  <a:solidFill>
                    <a:srgbClr val="008F00"/>
                  </a:solidFill>
                </a:rPr>
                <a:t> </a:t>
              </a:r>
              <a:r>
                <a:rPr lang="en-US" sz="3200" dirty="0"/>
                <a:t>= </a:t>
              </a:r>
              <a:r>
                <a:rPr lang="en-US" sz="3200" i="1" dirty="0"/>
                <a:t>c</a:t>
              </a:r>
              <a:r>
                <a:rPr lang="en-US" sz="3200" dirty="0"/>
                <a:t> A</a:t>
              </a:r>
              <a:r>
                <a:rPr lang="en-US" sz="3200" baseline="30000" dirty="0"/>
                <a:t>T</a:t>
              </a:r>
              <a:r>
                <a:rPr lang="en-US" sz="3200" dirty="0"/>
                <a:t>  D</a:t>
              </a:r>
              <a:r>
                <a:rPr lang="en-US" sz="3200" baseline="-25000" dirty="0"/>
                <a:t>out</a:t>
              </a:r>
              <a:r>
                <a:rPr lang="en-US" sz="3200" baseline="30000" dirty="0"/>
                <a:t>-1</a:t>
              </a:r>
              <a:r>
                <a:rPr lang="en-US" sz="3200" dirty="0"/>
                <a:t>  </a:t>
              </a:r>
              <a:r>
                <a:rPr lang="en-US" sz="3200" dirty="0">
                  <a:solidFill>
                    <a:schemeClr val="tx2"/>
                  </a:solidFill>
                </a:rPr>
                <a:t>a</a:t>
              </a:r>
              <a:r>
                <a:rPr lang="en-US" sz="3200" dirty="0">
                  <a:solidFill>
                    <a:srgbClr val="008F00"/>
                  </a:solidFill>
                </a:rPr>
                <a:t> </a:t>
              </a:r>
              <a:r>
                <a:rPr lang="en-US" sz="3200" dirty="0"/>
                <a:t>+ </a:t>
              </a:r>
              <a:r>
                <a:rPr lang="en-US" sz="3200" i="1" dirty="0"/>
                <a:t>(1-c)/N </a:t>
              </a:r>
              <a:r>
                <a:rPr lang="en-US" sz="3200" dirty="0"/>
                <a:t>1</a:t>
              </a:r>
            </a:p>
          </p:txBody>
        </p:sp>
        <p:sp>
          <p:nvSpPr>
            <p:cNvPr id="26" name="Rounded Rectangle 25"/>
            <p:cNvSpPr/>
            <p:nvPr/>
          </p:nvSpPr>
          <p:spPr bwMode="auto">
            <a:xfrm>
              <a:off x="1356849" y="1627584"/>
              <a:ext cx="3460955" cy="733488"/>
            </a:xfrm>
            <a:prstGeom prst="roundRect">
              <a:avLst/>
            </a:prstGeom>
            <a:noFill/>
            <a:ln w="508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ight Arrow 28"/>
            <p:cNvSpPr/>
            <p:nvPr/>
          </p:nvSpPr>
          <p:spPr bwMode="auto">
            <a:xfrm>
              <a:off x="5112771" y="1878997"/>
              <a:ext cx="373625" cy="230662"/>
            </a:xfrm>
            <a:prstGeom prst="rightArrow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7718474" y="1969663"/>
            <a:ext cx="97372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/>
              <a:t>RWR</a:t>
            </a:r>
            <a:endParaRPr lang="en-US" dirty="0"/>
          </a:p>
        </p:txBody>
      </p:sp>
      <p:cxnSp>
        <p:nvCxnSpPr>
          <p:cNvPr id="25" name="Straight Arrow Connector 24"/>
          <p:cNvCxnSpPr/>
          <p:nvPr/>
        </p:nvCxnSpPr>
        <p:spPr bwMode="auto">
          <a:xfrm>
            <a:off x="6062129" y="1878959"/>
            <a:ext cx="234002" cy="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33" name="Rounded Rectangle 32"/>
          <p:cNvSpPr/>
          <p:nvPr/>
        </p:nvSpPr>
        <p:spPr bwMode="auto">
          <a:xfrm>
            <a:off x="2175932" y="1797640"/>
            <a:ext cx="541866" cy="4109432"/>
          </a:xfrm>
          <a:prstGeom prst="roundRect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FF73167-8480-7E4A-8C47-4298ED977AAF}"/>
              </a:ext>
            </a:extLst>
          </p:cNvPr>
          <p:cNvSpPr txBox="1"/>
          <p:nvPr/>
        </p:nvSpPr>
        <p:spPr>
          <a:xfrm>
            <a:off x="8131746" y="1148797"/>
            <a:ext cx="18473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DB225229-978A-9149-AA32-2E0423E97774}"/>
              </a:ext>
            </a:extLst>
          </p:cNvPr>
          <p:cNvGrpSpPr>
            <a:grpSpLocks noChangeAspect="1"/>
          </p:cNvGrpSpPr>
          <p:nvPr/>
        </p:nvGrpSpPr>
        <p:grpSpPr>
          <a:xfrm>
            <a:off x="326944" y="952500"/>
            <a:ext cx="1029905" cy="492443"/>
            <a:chOff x="7394864" y="1201886"/>
            <a:chExt cx="609745" cy="291545"/>
          </a:xfrm>
        </p:grpSpPr>
        <p:sp>
          <p:nvSpPr>
            <p:cNvPr id="41" name="Oval 6">
              <a:extLst>
                <a:ext uri="{FF2B5EF4-FFF2-40B4-BE49-F238E27FC236}">
                  <a16:creationId xmlns:a16="http://schemas.microsoft.com/office/drawing/2014/main" id="{9CD0BAC2-1251-9441-88D9-AAF48B5A41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3528" y="1201886"/>
              <a:ext cx="71081" cy="6608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10C8B8A5-F268-2A47-BB2A-B5063D976E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3528" y="1427348"/>
              <a:ext cx="71081" cy="6608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AF4F9ADF-7DA9-254A-9D43-56D6905815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4864" y="1202441"/>
              <a:ext cx="71081" cy="6608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EABBEC03-0970-1D45-9900-442B357CA7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64196" y="1201886"/>
              <a:ext cx="71081" cy="6608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07706A51-964A-C74C-8E0E-E53B88709109}"/>
                </a:ext>
              </a:extLst>
            </p:cNvPr>
            <p:cNvCxnSpPr>
              <a:stCxn id="43" idx="6"/>
              <a:endCxn id="44" idx="2"/>
            </p:cNvCxnSpPr>
            <p:nvPr/>
          </p:nvCxnSpPr>
          <p:spPr bwMode="auto">
            <a:xfrm flipV="1">
              <a:off x="7465945" y="1234928"/>
              <a:ext cx="198251" cy="555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D325B81F-60C6-D444-AAA1-13A362262468}"/>
                </a:ext>
              </a:extLst>
            </p:cNvPr>
            <p:cNvCxnSpPr>
              <a:stCxn id="44" idx="6"/>
              <a:endCxn id="41" idx="2"/>
            </p:cNvCxnSpPr>
            <p:nvPr/>
          </p:nvCxnSpPr>
          <p:spPr bwMode="auto">
            <a:xfrm>
              <a:off x="7735277" y="1234928"/>
              <a:ext cx="198251" cy="0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76F6A1DE-998C-7740-A4EB-0D854C0927A5}"/>
                </a:ext>
              </a:extLst>
            </p:cNvPr>
            <p:cNvCxnSpPr>
              <a:stCxn id="44" idx="5"/>
              <a:endCxn id="42" idx="1"/>
            </p:cNvCxnSpPr>
            <p:nvPr/>
          </p:nvCxnSpPr>
          <p:spPr bwMode="auto">
            <a:xfrm>
              <a:off x="7724867" y="1258291"/>
              <a:ext cx="219071" cy="178735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</p:grp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9FF70829-0131-5441-A0BC-8AB505BE121F}"/>
              </a:ext>
            </a:extLst>
          </p:cNvPr>
          <p:cNvSpPr/>
          <p:nvPr/>
        </p:nvSpPr>
        <p:spPr bwMode="auto">
          <a:xfrm rot="1307092">
            <a:off x="6517028" y="522839"/>
            <a:ext cx="2550859" cy="685800"/>
          </a:xfrm>
          <a:prstGeom prst="roundRect">
            <a:avLst/>
          </a:prstGeom>
          <a:solidFill>
            <a:schemeClr val="tx2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DETAILS</a:t>
            </a:r>
          </a:p>
        </p:txBody>
      </p:sp>
      <p:sp>
        <p:nvSpPr>
          <p:cNvPr id="31" name="Rectangle 30"/>
          <p:cNvSpPr/>
          <p:nvPr/>
        </p:nvSpPr>
        <p:spPr bwMode="auto">
          <a:xfrm>
            <a:off x="1864328" y="1805832"/>
            <a:ext cx="280219" cy="651067"/>
          </a:xfrm>
          <a:prstGeom prst="rect">
            <a:avLst/>
          </a:prstGeom>
          <a:solidFill>
            <a:schemeClr val="bg1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 bwMode="auto">
          <a:xfrm>
            <a:off x="4267200" y="1810135"/>
            <a:ext cx="2153265" cy="723823"/>
          </a:xfrm>
          <a:prstGeom prst="rect">
            <a:avLst/>
          </a:prstGeom>
          <a:solidFill>
            <a:schemeClr val="bg1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E50BC34C-8986-B54B-B1EE-25C3BC569DBC}"/>
              </a:ext>
            </a:extLst>
          </p:cNvPr>
          <p:cNvGrpSpPr>
            <a:grpSpLocks noChangeAspect="1"/>
          </p:cNvGrpSpPr>
          <p:nvPr/>
        </p:nvGrpSpPr>
        <p:grpSpPr>
          <a:xfrm>
            <a:off x="85633" y="3199386"/>
            <a:ext cx="972309" cy="438889"/>
            <a:chOff x="7086600" y="2443159"/>
            <a:chExt cx="1371600" cy="619125"/>
          </a:xfrm>
        </p:grpSpPr>
        <p:sp>
          <p:nvSpPr>
            <p:cNvPr id="47" name="Rectangle 4">
              <a:extLst>
                <a:ext uri="{FF2B5EF4-FFF2-40B4-BE49-F238E27FC236}">
                  <a16:creationId xmlns:a16="http://schemas.microsoft.com/office/drawing/2014/main" id="{013857AD-9113-E346-96CA-18F6A2B908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86600" y="2452684"/>
              <a:ext cx="76200" cy="609600"/>
            </a:xfrm>
            <a:prstGeom prst="rect">
              <a:avLst/>
            </a:prstGeom>
            <a:solidFill>
              <a:schemeClr val="accent1"/>
            </a:solidFill>
            <a:ln w="28575">
              <a:noFill/>
              <a:miter lim="800000"/>
              <a:headEnd type="none" w="sm" len="sm"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" name="Rectangle 5">
              <a:extLst>
                <a:ext uri="{FF2B5EF4-FFF2-40B4-BE49-F238E27FC236}">
                  <a16:creationId xmlns:a16="http://schemas.microsoft.com/office/drawing/2014/main" id="{894C9C3E-AC50-3C47-9A61-030BA5BCD6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3800" y="2452684"/>
              <a:ext cx="609600" cy="60960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" name="Rectangle 6">
              <a:extLst>
                <a:ext uri="{FF2B5EF4-FFF2-40B4-BE49-F238E27FC236}">
                  <a16:creationId xmlns:a16="http://schemas.microsoft.com/office/drawing/2014/main" id="{3C726A42-91E7-364C-B427-A4A79F3078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82000" y="2452684"/>
              <a:ext cx="76200" cy="609600"/>
            </a:xfrm>
            <a:prstGeom prst="rect">
              <a:avLst/>
            </a:prstGeom>
            <a:solidFill>
              <a:srgbClr val="008F00"/>
            </a:solidFill>
            <a:ln w="28575">
              <a:noFill/>
              <a:miter lim="800000"/>
              <a:headEnd type="none" w="sm" len="sm"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Text Box 7">
              <a:extLst>
                <a:ext uri="{FF2B5EF4-FFF2-40B4-BE49-F238E27FC236}">
                  <a16:creationId xmlns:a16="http://schemas.microsoft.com/office/drawing/2014/main" id="{C50E8983-873B-604F-8AAB-F419180615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62800" y="2443159"/>
              <a:ext cx="384175" cy="519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 type="none" w="sm" len="sm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0" lang="en-US" altLang="en-US" sz="2800">
                  <a:latin typeface="Times New Roman" panose="02020603050405020304" pitchFamily="18" charset="0"/>
                </a:rPr>
                <a:t>=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94054774"/>
      </p:ext>
    </p:extLst>
  </p:cSld>
  <p:clrMapOvr>
    <a:masterClrMapping/>
  </p:clrMapOvr>
  <p:transition/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 bwMode="auto">
          <a:xfrm>
            <a:off x="1864328" y="1805832"/>
            <a:ext cx="280219" cy="651067"/>
          </a:xfrm>
          <a:prstGeom prst="rect">
            <a:avLst/>
          </a:prstGeom>
          <a:solidFill>
            <a:srgbClr val="FFFF00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 bwMode="auto">
          <a:xfrm>
            <a:off x="4611329" y="1810135"/>
            <a:ext cx="1809136" cy="697093"/>
          </a:xfrm>
          <a:prstGeom prst="rect">
            <a:avLst/>
          </a:prstGeom>
          <a:solidFill>
            <a:srgbClr val="FFFF00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Vs HITS, PageRank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Dong+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B43987-7F84-BB4A-8611-CDF75B6A737D}" type="slidenum">
              <a:rPr lang="en-US" smtClean="0"/>
              <a:pPr>
                <a:defRPr/>
              </a:pPr>
              <a:t>119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1181264" y="2959158"/>
            <a:ext cx="6369715" cy="1358234"/>
            <a:chOff x="4589842" y="2438400"/>
            <a:chExt cx="4151036" cy="1288026"/>
          </a:xfrm>
        </p:grpSpPr>
        <p:sp>
          <p:nvSpPr>
            <p:cNvPr id="8" name="TextBox 7"/>
            <p:cNvSpPr txBox="1"/>
            <p:nvPr/>
          </p:nvSpPr>
          <p:spPr>
            <a:xfrm>
              <a:off x="4589842" y="2514918"/>
              <a:ext cx="2164598" cy="554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3200" dirty="0">
                  <a:solidFill>
                    <a:schemeClr val="tx2"/>
                  </a:solidFill>
                </a:rPr>
                <a:t>a</a:t>
              </a:r>
              <a:r>
                <a:rPr lang="en-US" sz="3200" dirty="0">
                  <a:solidFill>
                    <a:srgbClr val="008F00"/>
                  </a:solidFill>
                </a:rPr>
                <a:t> </a:t>
              </a:r>
              <a:r>
                <a:rPr lang="en-US" sz="3200" dirty="0"/>
                <a:t>=    A</a:t>
              </a:r>
              <a:r>
                <a:rPr lang="en-US" sz="3200" baseline="30000" dirty="0"/>
                <a:t>T</a:t>
              </a:r>
              <a:r>
                <a:rPr lang="en-US" sz="3200" dirty="0"/>
                <a:t>  D</a:t>
              </a:r>
              <a:r>
                <a:rPr lang="en-US" sz="3200" baseline="-25000" dirty="0"/>
                <a:t>out</a:t>
              </a:r>
              <a:r>
                <a:rPr lang="en-US" sz="3200" baseline="30000" dirty="0"/>
                <a:t>-1</a:t>
              </a:r>
              <a:r>
                <a:rPr lang="en-US" sz="3200" dirty="0"/>
                <a:t>  </a:t>
              </a:r>
              <a:r>
                <a:rPr lang="en-US" sz="3200" dirty="0">
                  <a:solidFill>
                    <a:srgbClr val="008F00"/>
                  </a:solidFill>
                </a:rPr>
                <a:t>h</a:t>
              </a:r>
              <a:endParaRPr lang="en-US" baseline="-25000" dirty="0">
                <a:solidFill>
                  <a:srgbClr val="008F0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595356" y="3071869"/>
              <a:ext cx="2078895" cy="554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3200" dirty="0">
                  <a:solidFill>
                    <a:srgbClr val="008F00"/>
                  </a:solidFill>
                </a:rPr>
                <a:t>h </a:t>
              </a:r>
              <a:r>
                <a:rPr lang="en-US" sz="3200" dirty="0"/>
                <a:t>=    A</a:t>
              </a:r>
              <a:r>
                <a:rPr lang="en-US" sz="3200" baseline="30000" dirty="0"/>
                <a:t> </a:t>
              </a:r>
              <a:r>
                <a:rPr lang="en-US" sz="3200" dirty="0"/>
                <a:t>   D</a:t>
              </a:r>
              <a:r>
                <a:rPr lang="en-US" sz="3200" baseline="-25000" dirty="0"/>
                <a:t>in</a:t>
              </a:r>
              <a:r>
                <a:rPr lang="en-US" sz="3200" baseline="30000" dirty="0"/>
                <a:t>-1</a:t>
              </a:r>
              <a:r>
                <a:rPr lang="en-US" sz="3200" dirty="0"/>
                <a:t>   </a:t>
              </a:r>
              <a:r>
                <a:rPr lang="en-US" sz="3200" dirty="0">
                  <a:solidFill>
                    <a:schemeClr val="tx2"/>
                  </a:solidFill>
                </a:rPr>
                <a:t>a</a:t>
              </a:r>
            </a:p>
          </p:txBody>
        </p:sp>
        <p:sp>
          <p:nvSpPr>
            <p:cNvPr id="10" name="Rounded Rectangle 9"/>
            <p:cNvSpPr/>
            <p:nvPr/>
          </p:nvSpPr>
          <p:spPr bwMode="auto">
            <a:xfrm>
              <a:off x="4611329" y="2438400"/>
              <a:ext cx="3460955" cy="1288026"/>
            </a:xfrm>
            <a:prstGeom prst="roundRect">
              <a:avLst/>
            </a:prstGeom>
            <a:noFill/>
            <a:ln w="508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ight Arrow 10"/>
            <p:cNvSpPr/>
            <p:nvPr/>
          </p:nvSpPr>
          <p:spPr bwMode="auto">
            <a:xfrm>
              <a:off x="8367252" y="2658017"/>
              <a:ext cx="373625" cy="230662"/>
            </a:xfrm>
            <a:prstGeom prst="rightArrow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Left Arrow 11"/>
            <p:cNvSpPr/>
            <p:nvPr/>
          </p:nvSpPr>
          <p:spPr bwMode="auto">
            <a:xfrm>
              <a:off x="8367252" y="3234235"/>
              <a:ext cx="373626" cy="260041"/>
            </a:xfrm>
            <a:prstGeom prst="leftArrow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164335" y="4662948"/>
            <a:ext cx="6386645" cy="1340648"/>
            <a:chOff x="4578808" y="2438400"/>
            <a:chExt cx="4162070" cy="1288026"/>
          </a:xfrm>
        </p:grpSpPr>
        <p:sp>
          <p:nvSpPr>
            <p:cNvPr id="14" name="TextBox 13"/>
            <p:cNvSpPr txBox="1"/>
            <p:nvPr/>
          </p:nvSpPr>
          <p:spPr>
            <a:xfrm>
              <a:off x="4584324" y="2514918"/>
              <a:ext cx="2090429" cy="5618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3200" dirty="0">
                  <a:solidFill>
                    <a:schemeClr val="tx2"/>
                  </a:solidFill>
                </a:rPr>
                <a:t>a</a:t>
              </a:r>
              <a:r>
                <a:rPr lang="en-US" sz="3200" dirty="0">
                  <a:solidFill>
                    <a:srgbClr val="008F00"/>
                  </a:solidFill>
                </a:rPr>
                <a:t> </a:t>
              </a:r>
              <a:r>
                <a:rPr lang="en-US" sz="3200" dirty="0"/>
                <a:t>=    A</a:t>
              </a:r>
              <a:r>
                <a:rPr lang="en-US" sz="3200" baseline="30000" dirty="0"/>
                <a:t>T</a:t>
              </a:r>
              <a:r>
                <a:rPr lang="en-US" sz="3200" dirty="0"/>
                <a:t>  D</a:t>
              </a:r>
              <a:r>
                <a:rPr lang="en-US" sz="3200" baseline="-25000" dirty="0"/>
                <a:t>out</a:t>
              </a:r>
              <a:r>
                <a:rPr lang="en-US" sz="3200" baseline="30000" dirty="0"/>
                <a:t>-1</a:t>
              </a:r>
              <a:r>
                <a:rPr lang="en-US" sz="3200" dirty="0"/>
                <a:t>  </a:t>
              </a:r>
              <a:r>
                <a:rPr lang="en-US" sz="3200" dirty="0">
                  <a:solidFill>
                    <a:srgbClr val="008F00"/>
                  </a:solidFill>
                </a:rPr>
                <a:t>h</a:t>
              </a:r>
              <a:endParaRPr lang="en-US" baseline="-25000" dirty="0">
                <a:solidFill>
                  <a:srgbClr val="008F0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578808" y="3071869"/>
              <a:ext cx="2078896" cy="5618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3200" dirty="0">
                  <a:solidFill>
                    <a:srgbClr val="008F00"/>
                  </a:solidFill>
                </a:rPr>
                <a:t>h </a:t>
              </a:r>
              <a:r>
                <a:rPr lang="en-US" sz="3200" dirty="0"/>
                <a:t>=    A</a:t>
              </a:r>
              <a:r>
                <a:rPr lang="en-US" sz="3200" baseline="30000" dirty="0"/>
                <a:t> </a:t>
              </a:r>
              <a:r>
                <a:rPr lang="en-US" sz="3200" dirty="0"/>
                <a:t>   D</a:t>
              </a:r>
              <a:r>
                <a:rPr lang="en-US" sz="3200" baseline="-25000" dirty="0"/>
                <a:t>in</a:t>
              </a:r>
              <a:r>
                <a:rPr lang="en-US" sz="3200" baseline="30000" dirty="0"/>
                <a:t>-1</a:t>
              </a:r>
              <a:r>
                <a:rPr lang="en-US" sz="3200" dirty="0"/>
                <a:t>   </a:t>
              </a:r>
              <a:r>
                <a:rPr lang="en-US" sz="3200" dirty="0">
                  <a:solidFill>
                    <a:schemeClr val="tx2"/>
                  </a:solidFill>
                </a:rPr>
                <a:t>a</a:t>
              </a:r>
            </a:p>
          </p:txBody>
        </p:sp>
        <p:sp>
          <p:nvSpPr>
            <p:cNvPr id="16" name="Rounded Rectangle 15"/>
            <p:cNvSpPr/>
            <p:nvPr/>
          </p:nvSpPr>
          <p:spPr bwMode="auto">
            <a:xfrm>
              <a:off x="4611329" y="2438400"/>
              <a:ext cx="3460955" cy="1288026"/>
            </a:xfrm>
            <a:prstGeom prst="roundRect">
              <a:avLst/>
            </a:prstGeom>
            <a:noFill/>
            <a:ln w="508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ight Arrow 16"/>
            <p:cNvSpPr/>
            <p:nvPr/>
          </p:nvSpPr>
          <p:spPr bwMode="auto">
            <a:xfrm>
              <a:off x="8367252" y="2658017"/>
              <a:ext cx="373625" cy="230662"/>
            </a:xfrm>
            <a:prstGeom prst="rightArrow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Left Arrow 17"/>
            <p:cNvSpPr/>
            <p:nvPr/>
          </p:nvSpPr>
          <p:spPr bwMode="auto">
            <a:xfrm>
              <a:off x="8367252" y="3234235"/>
              <a:ext cx="373626" cy="260041"/>
            </a:xfrm>
            <a:prstGeom prst="leftArrow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7827258" y="3409437"/>
            <a:ext cx="126188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/>
              <a:t>SALSA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718474" y="4966340"/>
            <a:ext cx="944490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/>
              <a:t>HITS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2851079" y="4739466"/>
            <a:ext cx="943900" cy="584775"/>
          </a:xfrm>
          <a:prstGeom prst="rect">
            <a:avLst/>
          </a:prstGeom>
          <a:solidFill>
            <a:schemeClr val="bg1">
              <a:alpha val="85000"/>
            </a:schemeClr>
          </a:solidFill>
          <a:ln w="3175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 bwMode="auto">
          <a:xfrm>
            <a:off x="2840080" y="5347219"/>
            <a:ext cx="963644" cy="539615"/>
          </a:xfrm>
          <a:prstGeom prst="rect">
            <a:avLst/>
          </a:prstGeom>
          <a:solidFill>
            <a:schemeClr val="bg1">
              <a:alpha val="85000"/>
            </a:schemeClr>
          </a:solidFill>
          <a:ln w="3175" cap="flat" cmpd="sng" algn="ctr">
            <a:solidFill>
              <a:schemeClr val="bg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1151467" y="1735026"/>
            <a:ext cx="6399513" cy="955094"/>
            <a:chOff x="1315943" y="1627584"/>
            <a:chExt cx="4170453" cy="733488"/>
          </a:xfrm>
        </p:grpSpPr>
        <p:sp>
          <p:nvSpPr>
            <p:cNvPr id="24" name="TextBox 23"/>
            <p:cNvSpPr txBox="1"/>
            <p:nvPr/>
          </p:nvSpPr>
          <p:spPr>
            <a:xfrm>
              <a:off x="1315943" y="1675670"/>
              <a:ext cx="3493392" cy="4490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3200" dirty="0">
                  <a:solidFill>
                    <a:schemeClr val="tx2"/>
                  </a:solidFill>
                </a:rPr>
                <a:t>a</a:t>
              </a:r>
              <a:r>
                <a:rPr lang="en-US" sz="3200" dirty="0">
                  <a:solidFill>
                    <a:srgbClr val="008F00"/>
                  </a:solidFill>
                </a:rPr>
                <a:t> </a:t>
              </a:r>
              <a:r>
                <a:rPr lang="en-US" sz="3200" dirty="0"/>
                <a:t>= </a:t>
              </a:r>
              <a:r>
                <a:rPr lang="en-US" sz="3200" i="1" dirty="0"/>
                <a:t>c</a:t>
              </a:r>
              <a:r>
                <a:rPr lang="en-US" sz="3200" dirty="0"/>
                <a:t> A</a:t>
              </a:r>
              <a:r>
                <a:rPr lang="en-US" sz="3200" baseline="30000" dirty="0"/>
                <a:t>T</a:t>
              </a:r>
              <a:r>
                <a:rPr lang="en-US" sz="3200" dirty="0"/>
                <a:t>  D</a:t>
              </a:r>
              <a:r>
                <a:rPr lang="en-US" sz="3200" baseline="-25000" dirty="0"/>
                <a:t>out</a:t>
              </a:r>
              <a:r>
                <a:rPr lang="en-US" sz="3200" baseline="30000" dirty="0"/>
                <a:t>-1</a:t>
              </a:r>
              <a:r>
                <a:rPr lang="en-US" sz="3200" dirty="0"/>
                <a:t>  </a:t>
              </a:r>
              <a:r>
                <a:rPr lang="en-US" sz="3200" dirty="0">
                  <a:solidFill>
                    <a:schemeClr val="tx2"/>
                  </a:solidFill>
                </a:rPr>
                <a:t>a</a:t>
              </a:r>
              <a:r>
                <a:rPr lang="en-US" sz="3200" dirty="0">
                  <a:solidFill>
                    <a:srgbClr val="008F00"/>
                  </a:solidFill>
                </a:rPr>
                <a:t> </a:t>
              </a:r>
              <a:r>
                <a:rPr lang="en-US" sz="3200" dirty="0"/>
                <a:t>+ </a:t>
              </a:r>
              <a:r>
                <a:rPr lang="en-US" sz="3200" i="1" dirty="0"/>
                <a:t>(1-c)/N </a:t>
              </a:r>
              <a:r>
                <a:rPr lang="en-US" sz="3200" dirty="0"/>
                <a:t>1</a:t>
              </a:r>
            </a:p>
          </p:txBody>
        </p:sp>
        <p:sp>
          <p:nvSpPr>
            <p:cNvPr id="26" name="Rounded Rectangle 25"/>
            <p:cNvSpPr/>
            <p:nvPr/>
          </p:nvSpPr>
          <p:spPr bwMode="auto">
            <a:xfrm>
              <a:off x="1356849" y="1627584"/>
              <a:ext cx="3460955" cy="733488"/>
            </a:xfrm>
            <a:prstGeom prst="roundRect">
              <a:avLst/>
            </a:prstGeom>
            <a:noFill/>
            <a:ln w="508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ight Arrow 28"/>
            <p:cNvSpPr/>
            <p:nvPr/>
          </p:nvSpPr>
          <p:spPr bwMode="auto">
            <a:xfrm>
              <a:off x="5112771" y="1878997"/>
              <a:ext cx="373625" cy="230662"/>
            </a:xfrm>
            <a:prstGeom prst="rightArrow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7718474" y="1969663"/>
            <a:ext cx="97372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/>
              <a:t>RWR</a:t>
            </a:r>
            <a:endParaRPr lang="en-US" dirty="0"/>
          </a:p>
        </p:txBody>
      </p:sp>
      <p:cxnSp>
        <p:nvCxnSpPr>
          <p:cNvPr id="25" name="Straight Arrow Connector 24"/>
          <p:cNvCxnSpPr/>
          <p:nvPr/>
        </p:nvCxnSpPr>
        <p:spPr bwMode="auto">
          <a:xfrm>
            <a:off x="6062129" y="1878959"/>
            <a:ext cx="234002" cy="0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33" name="Rounded Rectangle 32"/>
          <p:cNvSpPr/>
          <p:nvPr/>
        </p:nvSpPr>
        <p:spPr bwMode="auto">
          <a:xfrm>
            <a:off x="2175932" y="1797640"/>
            <a:ext cx="541866" cy="4109432"/>
          </a:xfrm>
          <a:prstGeom prst="roundRect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FF73167-8480-7E4A-8C47-4298ED977AAF}"/>
              </a:ext>
            </a:extLst>
          </p:cNvPr>
          <p:cNvSpPr txBox="1"/>
          <p:nvPr/>
        </p:nvSpPr>
        <p:spPr>
          <a:xfrm>
            <a:off x="8131746" y="1148797"/>
            <a:ext cx="18473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DB225229-978A-9149-AA32-2E0423E97774}"/>
              </a:ext>
            </a:extLst>
          </p:cNvPr>
          <p:cNvGrpSpPr>
            <a:grpSpLocks noChangeAspect="1"/>
          </p:cNvGrpSpPr>
          <p:nvPr/>
        </p:nvGrpSpPr>
        <p:grpSpPr>
          <a:xfrm>
            <a:off x="326944" y="952500"/>
            <a:ext cx="1029905" cy="492443"/>
            <a:chOff x="7394864" y="1201886"/>
            <a:chExt cx="609745" cy="291545"/>
          </a:xfrm>
        </p:grpSpPr>
        <p:sp>
          <p:nvSpPr>
            <p:cNvPr id="41" name="Oval 6">
              <a:extLst>
                <a:ext uri="{FF2B5EF4-FFF2-40B4-BE49-F238E27FC236}">
                  <a16:creationId xmlns:a16="http://schemas.microsoft.com/office/drawing/2014/main" id="{9CD0BAC2-1251-9441-88D9-AAF48B5A41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3528" y="1201886"/>
              <a:ext cx="71081" cy="6608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10C8B8A5-F268-2A47-BB2A-B5063D976E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3528" y="1427348"/>
              <a:ext cx="71081" cy="6608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AF4F9ADF-7DA9-254A-9D43-56D6905815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4864" y="1202441"/>
              <a:ext cx="71081" cy="66084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EABBEC03-0970-1D45-9900-442B357CA7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64196" y="1201886"/>
              <a:ext cx="71081" cy="6608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07706A51-964A-C74C-8E0E-E53B88709109}"/>
                </a:ext>
              </a:extLst>
            </p:cNvPr>
            <p:cNvCxnSpPr>
              <a:stCxn id="43" idx="6"/>
              <a:endCxn id="44" idx="2"/>
            </p:cNvCxnSpPr>
            <p:nvPr/>
          </p:nvCxnSpPr>
          <p:spPr bwMode="auto">
            <a:xfrm flipV="1">
              <a:off x="7465945" y="1234928"/>
              <a:ext cx="198251" cy="555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D325B81F-60C6-D444-AAA1-13A362262468}"/>
                </a:ext>
              </a:extLst>
            </p:cNvPr>
            <p:cNvCxnSpPr>
              <a:stCxn id="44" idx="6"/>
              <a:endCxn id="41" idx="2"/>
            </p:cNvCxnSpPr>
            <p:nvPr/>
          </p:nvCxnSpPr>
          <p:spPr bwMode="auto">
            <a:xfrm>
              <a:off x="7735277" y="1234928"/>
              <a:ext cx="198251" cy="0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76F6A1DE-998C-7740-A4EB-0D854C0927A5}"/>
                </a:ext>
              </a:extLst>
            </p:cNvPr>
            <p:cNvCxnSpPr>
              <a:stCxn id="44" idx="5"/>
              <a:endCxn id="42" idx="1"/>
            </p:cNvCxnSpPr>
            <p:nvPr/>
          </p:nvCxnSpPr>
          <p:spPr bwMode="auto">
            <a:xfrm>
              <a:off x="7724867" y="1258291"/>
              <a:ext cx="219071" cy="178735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</p:grp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9FF70829-0131-5441-A0BC-8AB505BE121F}"/>
              </a:ext>
            </a:extLst>
          </p:cNvPr>
          <p:cNvSpPr/>
          <p:nvPr/>
        </p:nvSpPr>
        <p:spPr bwMode="auto">
          <a:xfrm rot="1307092">
            <a:off x="6517028" y="522839"/>
            <a:ext cx="2550859" cy="685800"/>
          </a:xfrm>
          <a:prstGeom prst="roundRect">
            <a:avLst/>
          </a:prstGeom>
          <a:solidFill>
            <a:schemeClr val="tx2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DETAILS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9CF7CDB-B470-0A4F-895C-BCFD4537442F}"/>
              </a:ext>
            </a:extLst>
          </p:cNvPr>
          <p:cNvSpPr/>
          <p:nvPr/>
        </p:nvSpPr>
        <p:spPr bwMode="auto">
          <a:xfrm>
            <a:off x="4611329" y="3779887"/>
            <a:ext cx="1732006" cy="421479"/>
          </a:xfrm>
          <a:prstGeom prst="rect">
            <a:avLst/>
          </a:prstGeom>
          <a:solidFill>
            <a:srgbClr val="FFFF00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1EF04F68-5BD9-644E-8FF8-106FBF3A6DC3}"/>
              </a:ext>
            </a:extLst>
          </p:cNvPr>
          <p:cNvSpPr/>
          <p:nvPr/>
        </p:nvSpPr>
        <p:spPr bwMode="auto">
          <a:xfrm>
            <a:off x="4611329" y="3089370"/>
            <a:ext cx="1732006" cy="421479"/>
          </a:xfrm>
          <a:prstGeom prst="rect">
            <a:avLst/>
          </a:prstGeom>
          <a:solidFill>
            <a:srgbClr val="FFFF00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04A4204-B67A-CA43-B58F-8E8FF3A2A9D9}"/>
              </a:ext>
            </a:extLst>
          </p:cNvPr>
          <p:cNvSpPr/>
          <p:nvPr/>
        </p:nvSpPr>
        <p:spPr bwMode="auto">
          <a:xfrm>
            <a:off x="1864328" y="3108056"/>
            <a:ext cx="244498" cy="421479"/>
          </a:xfrm>
          <a:prstGeom prst="rect">
            <a:avLst/>
          </a:prstGeom>
          <a:solidFill>
            <a:srgbClr val="FFFF00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8535ACC2-54D8-1145-9436-FE178AE3180A}"/>
              </a:ext>
            </a:extLst>
          </p:cNvPr>
          <p:cNvSpPr/>
          <p:nvPr/>
        </p:nvSpPr>
        <p:spPr bwMode="auto">
          <a:xfrm>
            <a:off x="1864328" y="3724740"/>
            <a:ext cx="244498" cy="421479"/>
          </a:xfrm>
          <a:prstGeom prst="rect">
            <a:avLst/>
          </a:prstGeom>
          <a:solidFill>
            <a:srgbClr val="FFFF00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DEEC99D9-B7A3-B94A-9516-780879608751}"/>
              </a:ext>
            </a:extLst>
          </p:cNvPr>
          <p:cNvGrpSpPr>
            <a:grpSpLocks noChangeAspect="1"/>
          </p:cNvGrpSpPr>
          <p:nvPr/>
        </p:nvGrpSpPr>
        <p:grpSpPr>
          <a:xfrm>
            <a:off x="85633" y="3199386"/>
            <a:ext cx="972309" cy="438889"/>
            <a:chOff x="7086600" y="2443159"/>
            <a:chExt cx="1371600" cy="619125"/>
          </a:xfrm>
        </p:grpSpPr>
        <p:sp>
          <p:nvSpPr>
            <p:cNvPr id="55" name="Rectangle 4">
              <a:extLst>
                <a:ext uri="{FF2B5EF4-FFF2-40B4-BE49-F238E27FC236}">
                  <a16:creationId xmlns:a16="http://schemas.microsoft.com/office/drawing/2014/main" id="{034A0769-1849-2F4E-B288-9551664CCF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86600" y="2452684"/>
              <a:ext cx="76200" cy="609600"/>
            </a:xfrm>
            <a:prstGeom prst="rect">
              <a:avLst/>
            </a:prstGeom>
            <a:solidFill>
              <a:schemeClr val="accent1"/>
            </a:solidFill>
            <a:ln w="28575">
              <a:noFill/>
              <a:miter lim="800000"/>
              <a:headEnd type="none" w="sm" len="sm"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" name="Rectangle 5">
              <a:extLst>
                <a:ext uri="{FF2B5EF4-FFF2-40B4-BE49-F238E27FC236}">
                  <a16:creationId xmlns:a16="http://schemas.microsoft.com/office/drawing/2014/main" id="{8251E0D1-FB20-0947-B039-A7CDBB0FD0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3800" y="2452684"/>
              <a:ext cx="609600" cy="60960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" name="Rectangle 6">
              <a:extLst>
                <a:ext uri="{FF2B5EF4-FFF2-40B4-BE49-F238E27FC236}">
                  <a16:creationId xmlns:a16="http://schemas.microsoft.com/office/drawing/2014/main" id="{AA2BBAEF-1F5C-AF40-871F-3E849A92B2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82000" y="2452684"/>
              <a:ext cx="76200" cy="609600"/>
            </a:xfrm>
            <a:prstGeom prst="rect">
              <a:avLst/>
            </a:prstGeom>
            <a:solidFill>
              <a:srgbClr val="008F00"/>
            </a:solidFill>
            <a:ln w="28575">
              <a:noFill/>
              <a:miter lim="800000"/>
              <a:headEnd type="none" w="sm" len="sm"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" name="Text Box 7">
              <a:extLst>
                <a:ext uri="{FF2B5EF4-FFF2-40B4-BE49-F238E27FC236}">
                  <a16:creationId xmlns:a16="http://schemas.microsoft.com/office/drawing/2014/main" id="{26140972-717E-2C44-A21C-231E13B8E6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62800" y="2443159"/>
              <a:ext cx="384175" cy="519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 type="none" w="sm" len="sm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0" lang="en-US" altLang="en-US" sz="2800">
                  <a:latin typeface="Times New Roman" panose="02020603050405020304" pitchFamily="18" charset="0"/>
                </a:rPr>
                <a:t>=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FF69324F-2711-494F-9596-35ECDD49B352}"/>
              </a:ext>
            </a:extLst>
          </p:cNvPr>
          <p:cNvGrpSpPr>
            <a:grpSpLocks noChangeAspect="1"/>
          </p:cNvGrpSpPr>
          <p:nvPr/>
        </p:nvGrpSpPr>
        <p:grpSpPr>
          <a:xfrm>
            <a:off x="3207457" y="1304718"/>
            <a:ext cx="322623" cy="322691"/>
            <a:chOff x="7158947" y="4124690"/>
            <a:chExt cx="645247" cy="645381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65F458A9-B4F5-DF47-B8BC-0D5BB77B13B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158947" y="4124690"/>
              <a:ext cx="640080" cy="640080"/>
            </a:xfrm>
            <a:prstGeom prst="ellipse">
              <a:avLst/>
            </a:prstGeom>
            <a:noFill/>
            <a:ln w="3175" cap="flat" cmpd="sng" algn="ctr">
              <a:solidFill>
                <a:srgbClr val="FF2600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Arc 60">
              <a:extLst>
                <a:ext uri="{FF2B5EF4-FFF2-40B4-BE49-F238E27FC236}">
                  <a16:creationId xmlns:a16="http://schemas.microsoft.com/office/drawing/2014/main" id="{868B1E36-577E-EA46-859E-B3C8C06ECF6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162232" y="4129991"/>
              <a:ext cx="641962" cy="640080"/>
            </a:xfrm>
            <a:prstGeom prst="arc">
              <a:avLst>
                <a:gd name="adj1" fmla="val 16200000"/>
                <a:gd name="adj2" fmla="val 2317721"/>
              </a:avLst>
            </a:prstGeom>
            <a:solidFill>
              <a:schemeClr val="accent1"/>
            </a:solidFill>
            <a:ln w="3175" cap="flat" cmpd="sng" algn="ctr">
              <a:noFill/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62" name="Picture 61">
            <a:extLst>
              <a:ext uri="{FF2B5EF4-FFF2-40B4-BE49-F238E27FC236}">
                <a16:creationId xmlns:a16="http://schemas.microsoft.com/office/drawing/2014/main" id="{217A8482-0D74-C241-9562-17319E99FD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7093" y="1272154"/>
            <a:ext cx="258318" cy="392049"/>
          </a:xfrm>
          <a:prstGeom prst="rect">
            <a:avLst/>
          </a:prstGeom>
          <a:solidFill>
            <a:srgbClr val="FF7E79"/>
          </a:solidFill>
        </p:spPr>
      </p:pic>
      <p:grpSp>
        <p:nvGrpSpPr>
          <p:cNvPr id="63" name="Group 62">
            <a:extLst>
              <a:ext uri="{FF2B5EF4-FFF2-40B4-BE49-F238E27FC236}">
                <a16:creationId xmlns:a16="http://schemas.microsoft.com/office/drawing/2014/main" id="{E9A5A022-391E-2B44-A6AD-4D017DADFECC}"/>
              </a:ext>
            </a:extLst>
          </p:cNvPr>
          <p:cNvGrpSpPr>
            <a:grpSpLocks noChangeAspect="1"/>
          </p:cNvGrpSpPr>
          <p:nvPr/>
        </p:nvGrpSpPr>
        <p:grpSpPr>
          <a:xfrm>
            <a:off x="3204874" y="6087054"/>
            <a:ext cx="322623" cy="322691"/>
            <a:chOff x="7158947" y="4124690"/>
            <a:chExt cx="645247" cy="645381"/>
          </a:xfrm>
        </p:grpSpPr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8690782E-D2B6-D242-A372-7FF5B3C36BB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158947" y="4124690"/>
              <a:ext cx="640080" cy="640080"/>
            </a:xfrm>
            <a:prstGeom prst="ellipse">
              <a:avLst/>
            </a:prstGeom>
            <a:solidFill>
              <a:srgbClr val="FF2600"/>
            </a:solidFill>
            <a:ln w="3175" cap="flat" cmpd="sng" algn="ctr">
              <a:solidFill>
                <a:srgbClr val="FF2600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Arc 64">
              <a:extLst>
                <a:ext uri="{FF2B5EF4-FFF2-40B4-BE49-F238E27FC236}">
                  <a16:creationId xmlns:a16="http://schemas.microsoft.com/office/drawing/2014/main" id="{F1EF58E2-18B5-1745-8A0B-16C65626641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162232" y="4129991"/>
              <a:ext cx="641962" cy="640080"/>
            </a:xfrm>
            <a:prstGeom prst="arc">
              <a:avLst>
                <a:gd name="adj1" fmla="val 16200000"/>
                <a:gd name="adj2" fmla="val 2317721"/>
              </a:avLst>
            </a:prstGeom>
            <a:solidFill>
              <a:schemeClr val="accent1"/>
            </a:solidFill>
            <a:ln w="3175" cap="flat" cmpd="sng" algn="ctr">
              <a:noFill/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14412146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5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57F3CC9D-E573-8E44-990C-489CE0BAC1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KDD 2018</a:t>
            </a:r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BE290654-1CBB-DC49-ADEC-5DCEBD86B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Dong+</a:t>
            </a:r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A4372B42-36AF-0942-BC49-2FDE1C8A6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3ABF6-3720-DB46-BB41-0FA391018AC7}" type="slidenum">
              <a:rPr lang="en-US" altLang="en-US" smtClean="0"/>
              <a:pPr/>
              <a:t>12</a:t>
            </a:fld>
            <a:endParaRPr lang="en-US" altLang="en-US" dirty="0"/>
          </a:p>
        </p:txBody>
      </p:sp>
      <p:sp>
        <p:nvSpPr>
          <p:cNvPr id="1465346" name="Rectangle 2">
            <a:extLst>
              <a:ext uri="{FF2B5EF4-FFF2-40B4-BE49-F238E27FC236}">
                <a16:creationId xmlns:a16="http://schemas.microsoft.com/office/drawing/2014/main" id="{BC2C2DE7-B129-5F46-B4D9-29C4DFA1EF8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/>
              <a:t>Node importance - Motivation:</a:t>
            </a:r>
          </a:p>
        </p:txBody>
      </p:sp>
      <p:sp>
        <p:nvSpPr>
          <p:cNvPr id="1465347" name="Rectangle 3">
            <a:extLst>
              <a:ext uri="{FF2B5EF4-FFF2-40B4-BE49-F238E27FC236}">
                <a16:creationId xmlns:a16="http://schemas.microsoft.com/office/drawing/2014/main" id="{126EFB48-F11D-AB4D-8878-F0FA9CF8185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Given a graph (</a:t>
            </a:r>
            <a:r>
              <a:rPr lang="en-US" altLang="en-US" dirty="0" err="1"/>
              <a:t>eg.</a:t>
            </a:r>
            <a:r>
              <a:rPr lang="en-US" altLang="en-US" dirty="0"/>
              <a:t>, web pages containing the desirable query word)</a:t>
            </a:r>
          </a:p>
          <a:p>
            <a:r>
              <a:rPr lang="en-US" altLang="en-US" dirty="0"/>
              <a:t>Q1: Which node is the most important?</a:t>
            </a:r>
          </a:p>
          <a:p>
            <a:pPr lvl="1"/>
            <a:endParaRPr lang="en-US" altLang="en-US" dirty="0"/>
          </a:p>
          <a:p>
            <a:r>
              <a:rPr lang="en-US" altLang="en-US" dirty="0"/>
              <a:t>Q2: How close is node ‘A’ to node ‘B’?</a:t>
            </a:r>
          </a:p>
          <a:p>
            <a:pPr lvl="1"/>
            <a:endParaRPr lang="en-US" altLang="en-US" dirty="0"/>
          </a:p>
        </p:txBody>
      </p:sp>
      <p:sp>
        <p:nvSpPr>
          <p:cNvPr id="1465348" name="Oval 4">
            <a:extLst>
              <a:ext uri="{FF2B5EF4-FFF2-40B4-BE49-F238E27FC236}">
                <a16:creationId xmlns:a16="http://schemas.microsoft.com/office/drawing/2014/main" id="{455930DA-204F-574D-B3B6-6C085CAB6F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0" y="5715000"/>
            <a:ext cx="228600" cy="2286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65349" name="Oval 5">
            <a:extLst>
              <a:ext uri="{FF2B5EF4-FFF2-40B4-BE49-F238E27FC236}">
                <a16:creationId xmlns:a16="http://schemas.microsoft.com/office/drawing/2014/main" id="{0F23DDD8-4FC2-774B-AAA4-37C6F833EA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3400" y="5029200"/>
            <a:ext cx="228600" cy="2286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65350" name="Oval 6">
            <a:extLst>
              <a:ext uri="{FF2B5EF4-FFF2-40B4-BE49-F238E27FC236}">
                <a16:creationId xmlns:a16="http://schemas.microsoft.com/office/drawing/2014/main" id="{D8C546D6-B3C0-1449-94DE-0B14437CCE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7600" y="4953000"/>
            <a:ext cx="228600" cy="2286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65351" name="Oval 7">
            <a:extLst>
              <a:ext uri="{FF2B5EF4-FFF2-40B4-BE49-F238E27FC236}">
                <a16:creationId xmlns:a16="http://schemas.microsoft.com/office/drawing/2014/main" id="{11F56F9E-6010-2047-A909-4A50D6B343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4400" y="5867400"/>
            <a:ext cx="228600" cy="2286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65352" name="Oval 8">
            <a:extLst>
              <a:ext uri="{FF2B5EF4-FFF2-40B4-BE49-F238E27FC236}">
                <a16:creationId xmlns:a16="http://schemas.microsoft.com/office/drawing/2014/main" id="{B9ADC43F-D378-1F4E-9798-64781E7769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4876800"/>
            <a:ext cx="228600" cy="2286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65353" name="Oval 9">
            <a:extLst>
              <a:ext uri="{FF2B5EF4-FFF2-40B4-BE49-F238E27FC236}">
                <a16:creationId xmlns:a16="http://schemas.microsoft.com/office/drawing/2014/main" id="{F53FD387-0F1C-1043-A10D-CEBD005F9C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3800" y="5867400"/>
            <a:ext cx="228600" cy="2286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65354" name="Oval 10">
            <a:extLst>
              <a:ext uri="{FF2B5EF4-FFF2-40B4-BE49-F238E27FC236}">
                <a16:creationId xmlns:a16="http://schemas.microsoft.com/office/drawing/2014/main" id="{DE0369D7-001D-0D4D-A5CA-2B8C56CDC9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7000" y="5029200"/>
            <a:ext cx="228600" cy="2286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465355" name="AutoShape 11">
            <a:extLst>
              <a:ext uri="{FF2B5EF4-FFF2-40B4-BE49-F238E27FC236}">
                <a16:creationId xmlns:a16="http://schemas.microsoft.com/office/drawing/2014/main" id="{AD4FA846-A6CD-1B40-88F0-4488A21F85B6}"/>
              </a:ext>
            </a:extLst>
          </p:cNvPr>
          <p:cNvCxnSpPr>
            <a:cxnSpLocks noChangeShapeType="1"/>
            <a:stCxn id="1465350" idx="6"/>
            <a:endCxn id="1465349" idx="2"/>
          </p:cNvCxnSpPr>
          <p:nvPr/>
        </p:nvCxnSpPr>
        <p:spPr bwMode="auto">
          <a:xfrm>
            <a:off x="3894138" y="5067300"/>
            <a:ext cx="441325" cy="7620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65356" name="AutoShape 12">
            <a:extLst>
              <a:ext uri="{FF2B5EF4-FFF2-40B4-BE49-F238E27FC236}">
                <a16:creationId xmlns:a16="http://schemas.microsoft.com/office/drawing/2014/main" id="{97701CB5-98E2-7644-AB9C-632225661510}"/>
              </a:ext>
            </a:extLst>
          </p:cNvPr>
          <p:cNvCxnSpPr>
            <a:cxnSpLocks noChangeShapeType="1"/>
            <a:stCxn id="1465353" idx="6"/>
            <a:endCxn id="1465349" idx="3"/>
          </p:cNvCxnSpPr>
          <p:nvPr/>
        </p:nvCxnSpPr>
        <p:spPr bwMode="auto">
          <a:xfrm flipV="1">
            <a:off x="3970338" y="5232400"/>
            <a:ext cx="406400" cy="74930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65357" name="AutoShape 13">
            <a:extLst>
              <a:ext uri="{FF2B5EF4-FFF2-40B4-BE49-F238E27FC236}">
                <a16:creationId xmlns:a16="http://schemas.microsoft.com/office/drawing/2014/main" id="{022B7A07-E291-974E-92C9-983C8A6C1F53}"/>
              </a:ext>
            </a:extLst>
          </p:cNvPr>
          <p:cNvCxnSpPr>
            <a:cxnSpLocks noChangeShapeType="1"/>
            <a:stCxn id="1465353" idx="6"/>
            <a:endCxn id="1465351" idx="2"/>
          </p:cNvCxnSpPr>
          <p:nvPr/>
        </p:nvCxnSpPr>
        <p:spPr bwMode="auto">
          <a:xfrm>
            <a:off x="3970338" y="5981700"/>
            <a:ext cx="746125" cy="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65358" name="AutoShape 14">
            <a:extLst>
              <a:ext uri="{FF2B5EF4-FFF2-40B4-BE49-F238E27FC236}">
                <a16:creationId xmlns:a16="http://schemas.microsoft.com/office/drawing/2014/main" id="{4326116A-8FA5-D241-953B-DEA1BB56DDC7}"/>
              </a:ext>
            </a:extLst>
          </p:cNvPr>
          <p:cNvCxnSpPr>
            <a:cxnSpLocks noChangeShapeType="1"/>
            <a:stCxn id="1465349" idx="6"/>
            <a:endCxn id="1465352" idx="2"/>
          </p:cNvCxnSpPr>
          <p:nvPr/>
        </p:nvCxnSpPr>
        <p:spPr bwMode="auto">
          <a:xfrm flipV="1">
            <a:off x="4579938" y="4991100"/>
            <a:ext cx="441325" cy="15240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65359" name="AutoShape 15">
            <a:extLst>
              <a:ext uri="{FF2B5EF4-FFF2-40B4-BE49-F238E27FC236}">
                <a16:creationId xmlns:a16="http://schemas.microsoft.com/office/drawing/2014/main" id="{3597CC40-68E1-4347-917D-7B9F6D211652}"/>
              </a:ext>
            </a:extLst>
          </p:cNvPr>
          <p:cNvCxnSpPr>
            <a:cxnSpLocks noChangeShapeType="1"/>
            <a:stCxn id="1465354" idx="6"/>
            <a:endCxn id="1465350" idx="2"/>
          </p:cNvCxnSpPr>
          <p:nvPr/>
        </p:nvCxnSpPr>
        <p:spPr bwMode="auto">
          <a:xfrm flipV="1">
            <a:off x="2903538" y="5067300"/>
            <a:ext cx="746125" cy="7620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65360" name="AutoShape 16">
            <a:extLst>
              <a:ext uri="{FF2B5EF4-FFF2-40B4-BE49-F238E27FC236}">
                <a16:creationId xmlns:a16="http://schemas.microsoft.com/office/drawing/2014/main" id="{BE15E083-2DEB-F545-B7D1-DB4428AAB3C7}"/>
              </a:ext>
            </a:extLst>
          </p:cNvPr>
          <p:cNvCxnSpPr>
            <a:cxnSpLocks noChangeShapeType="1"/>
            <a:stCxn id="1465348" idx="7"/>
            <a:endCxn id="1465350" idx="3"/>
          </p:cNvCxnSpPr>
          <p:nvPr/>
        </p:nvCxnSpPr>
        <p:spPr bwMode="auto">
          <a:xfrm flipV="1">
            <a:off x="3014663" y="5156200"/>
            <a:ext cx="676275" cy="58420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1A22EDF4-A247-6742-B147-499FDB2073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0890" y="609600"/>
            <a:ext cx="1194619" cy="1014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197584"/>
      </p:ext>
    </p:extLst>
  </p:cSld>
  <p:clrMapOvr>
    <a:masterClrMapping/>
  </p:clrMapOvr>
  <p:transition/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Overall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PageRank (RWR), HITS, SALSA: closely related to </a:t>
            </a:r>
            <a:r>
              <a:rPr lang="en-US" b="1" dirty="0"/>
              <a:t>in-degree</a:t>
            </a:r>
          </a:p>
          <a:p>
            <a:pPr lvl="1"/>
            <a:r>
              <a:rPr lang="en-US" dirty="0"/>
              <a:t>RWR: similar scores, to neighbors (1-step-away)</a:t>
            </a:r>
          </a:p>
          <a:p>
            <a:pPr lvl="1"/>
            <a:r>
              <a:rPr lang="en-US" dirty="0"/>
              <a:t>SALSA (HITS): similar scores, to similar ‘roles’ (</a:t>
            </a:r>
            <a:r>
              <a:rPr lang="en-US"/>
              <a:t>back-forth steps)</a:t>
            </a:r>
            <a:endParaRPr lang="en-US" dirty="0"/>
          </a:p>
          <a:p>
            <a:r>
              <a:rPr lang="en-US" dirty="0"/>
              <a:t>HAR, for KB (see P2.1)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Dong+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B43987-7F84-BB4A-8611-CDF75B6A737D}" type="slidenum">
              <a:rPr lang="en-US" smtClean="0"/>
              <a:pPr>
                <a:defRPr/>
              </a:pPr>
              <a:t>120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3D51AD0-CB83-7C41-8684-1429A90E7623}"/>
              </a:ext>
            </a:extLst>
          </p:cNvPr>
          <p:cNvGrpSpPr/>
          <p:nvPr/>
        </p:nvGrpSpPr>
        <p:grpSpPr>
          <a:xfrm>
            <a:off x="2667000" y="4876800"/>
            <a:ext cx="2590800" cy="1219200"/>
            <a:chOff x="2667000" y="4876800"/>
            <a:chExt cx="2590800" cy="1219200"/>
          </a:xfrm>
        </p:grpSpPr>
        <p:sp>
          <p:nvSpPr>
            <p:cNvPr id="8" name="Oval 4">
              <a:extLst>
                <a:ext uri="{FF2B5EF4-FFF2-40B4-BE49-F238E27FC236}">
                  <a16:creationId xmlns:a16="http://schemas.microsoft.com/office/drawing/2014/main" id="{02181539-C538-B04C-8F51-895413D88D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9400" y="5715000"/>
              <a:ext cx="228600" cy="22860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Oval 5">
              <a:extLst>
                <a:ext uri="{FF2B5EF4-FFF2-40B4-BE49-F238E27FC236}">
                  <a16:creationId xmlns:a16="http://schemas.microsoft.com/office/drawing/2014/main" id="{5C8677E5-61DC-984F-BC54-298F42EB1A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3400" y="5029200"/>
              <a:ext cx="228600" cy="22860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Oval 6">
              <a:extLst>
                <a:ext uri="{FF2B5EF4-FFF2-40B4-BE49-F238E27FC236}">
                  <a16:creationId xmlns:a16="http://schemas.microsoft.com/office/drawing/2014/main" id="{3218766E-B7EA-EB4B-A101-D501286FAD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57600" y="4953000"/>
              <a:ext cx="228600" cy="22860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Oval 7">
              <a:extLst>
                <a:ext uri="{FF2B5EF4-FFF2-40B4-BE49-F238E27FC236}">
                  <a16:creationId xmlns:a16="http://schemas.microsoft.com/office/drawing/2014/main" id="{9D6CE054-469C-264D-BD41-38C99488B3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4400" y="5867400"/>
              <a:ext cx="228600" cy="22860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Oval 8">
              <a:extLst>
                <a:ext uri="{FF2B5EF4-FFF2-40B4-BE49-F238E27FC236}">
                  <a16:creationId xmlns:a16="http://schemas.microsoft.com/office/drawing/2014/main" id="{3E718907-7DCC-1C40-81E9-6B69EB4BAC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9200" y="4876800"/>
              <a:ext cx="228600" cy="22860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Oval 9">
              <a:extLst>
                <a:ext uri="{FF2B5EF4-FFF2-40B4-BE49-F238E27FC236}">
                  <a16:creationId xmlns:a16="http://schemas.microsoft.com/office/drawing/2014/main" id="{0C8C2F4E-4695-BA41-8D3E-0D34E3CCBB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3800" y="5867400"/>
              <a:ext cx="228600" cy="22860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Oval 10">
              <a:extLst>
                <a:ext uri="{FF2B5EF4-FFF2-40B4-BE49-F238E27FC236}">
                  <a16:creationId xmlns:a16="http://schemas.microsoft.com/office/drawing/2014/main" id="{ECF1F40F-F6A4-F842-8C9A-BA4B68789F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7000" y="5029200"/>
              <a:ext cx="228600" cy="22860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15" name="AutoShape 11">
              <a:extLst>
                <a:ext uri="{FF2B5EF4-FFF2-40B4-BE49-F238E27FC236}">
                  <a16:creationId xmlns:a16="http://schemas.microsoft.com/office/drawing/2014/main" id="{2CAFA039-DB50-5345-BF2D-FF9F2FF86F29}"/>
                </a:ext>
              </a:extLst>
            </p:cNvPr>
            <p:cNvCxnSpPr>
              <a:cxnSpLocks noChangeShapeType="1"/>
              <a:stCxn id="10" idx="6"/>
              <a:endCxn id="9" idx="2"/>
            </p:cNvCxnSpPr>
            <p:nvPr/>
          </p:nvCxnSpPr>
          <p:spPr bwMode="auto">
            <a:xfrm>
              <a:off x="3894138" y="5067300"/>
              <a:ext cx="441325" cy="7620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" name="AutoShape 12">
              <a:extLst>
                <a:ext uri="{FF2B5EF4-FFF2-40B4-BE49-F238E27FC236}">
                  <a16:creationId xmlns:a16="http://schemas.microsoft.com/office/drawing/2014/main" id="{14B35F17-010D-814E-BEC2-DE8FDF7A932C}"/>
                </a:ext>
              </a:extLst>
            </p:cNvPr>
            <p:cNvCxnSpPr>
              <a:cxnSpLocks noChangeShapeType="1"/>
              <a:stCxn id="13" idx="6"/>
              <a:endCxn id="9" idx="3"/>
            </p:cNvCxnSpPr>
            <p:nvPr/>
          </p:nvCxnSpPr>
          <p:spPr bwMode="auto">
            <a:xfrm flipV="1">
              <a:off x="3970338" y="5232400"/>
              <a:ext cx="406400" cy="74930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" name="AutoShape 13">
              <a:extLst>
                <a:ext uri="{FF2B5EF4-FFF2-40B4-BE49-F238E27FC236}">
                  <a16:creationId xmlns:a16="http://schemas.microsoft.com/office/drawing/2014/main" id="{E5AFD987-4EF1-E842-B2C0-8FBF54D23D3F}"/>
                </a:ext>
              </a:extLst>
            </p:cNvPr>
            <p:cNvCxnSpPr>
              <a:cxnSpLocks noChangeShapeType="1"/>
              <a:stCxn id="13" idx="6"/>
              <a:endCxn id="11" idx="2"/>
            </p:cNvCxnSpPr>
            <p:nvPr/>
          </p:nvCxnSpPr>
          <p:spPr bwMode="auto">
            <a:xfrm>
              <a:off x="3970338" y="5981700"/>
              <a:ext cx="746125" cy="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" name="AutoShape 14">
              <a:extLst>
                <a:ext uri="{FF2B5EF4-FFF2-40B4-BE49-F238E27FC236}">
                  <a16:creationId xmlns:a16="http://schemas.microsoft.com/office/drawing/2014/main" id="{0C88FAB1-548C-3143-9FCF-D5FA0CD5B385}"/>
                </a:ext>
              </a:extLst>
            </p:cNvPr>
            <p:cNvCxnSpPr>
              <a:cxnSpLocks noChangeShapeType="1"/>
              <a:stCxn id="9" idx="6"/>
              <a:endCxn id="12" idx="2"/>
            </p:cNvCxnSpPr>
            <p:nvPr/>
          </p:nvCxnSpPr>
          <p:spPr bwMode="auto">
            <a:xfrm flipV="1">
              <a:off x="4579938" y="4991100"/>
              <a:ext cx="441325" cy="15240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" name="AutoShape 15">
              <a:extLst>
                <a:ext uri="{FF2B5EF4-FFF2-40B4-BE49-F238E27FC236}">
                  <a16:creationId xmlns:a16="http://schemas.microsoft.com/office/drawing/2014/main" id="{D529A844-6349-6F4D-A132-B5C7616A5D95}"/>
                </a:ext>
              </a:extLst>
            </p:cNvPr>
            <p:cNvCxnSpPr>
              <a:cxnSpLocks noChangeShapeType="1"/>
              <a:stCxn id="14" idx="6"/>
              <a:endCxn id="10" idx="2"/>
            </p:cNvCxnSpPr>
            <p:nvPr/>
          </p:nvCxnSpPr>
          <p:spPr bwMode="auto">
            <a:xfrm flipV="1">
              <a:off x="2903538" y="5067300"/>
              <a:ext cx="746125" cy="7620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" name="AutoShape 16">
              <a:extLst>
                <a:ext uri="{FF2B5EF4-FFF2-40B4-BE49-F238E27FC236}">
                  <a16:creationId xmlns:a16="http://schemas.microsoft.com/office/drawing/2014/main" id="{66C97B07-7AFC-E247-9B0A-CD12159D7A08}"/>
                </a:ext>
              </a:extLst>
            </p:cNvPr>
            <p:cNvCxnSpPr>
              <a:cxnSpLocks noChangeShapeType="1"/>
              <a:stCxn id="8" idx="7"/>
              <a:endCxn id="10" idx="3"/>
            </p:cNvCxnSpPr>
            <p:nvPr/>
          </p:nvCxnSpPr>
          <p:spPr bwMode="auto">
            <a:xfrm flipV="1">
              <a:off x="3014663" y="5156200"/>
              <a:ext cx="676275" cy="58420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3623713814"/>
      </p:ext>
    </p:extLst>
  </p:cSld>
  <p:clrMapOvr>
    <a:masterClrMapping/>
  </p:clrMapOvr>
  <p:transition/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5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57F3CC9D-E573-8E44-990C-489CE0BAC1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KDD 2018</a:t>
            </a:r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BE290654-1CBB-DC49-ADEC-5DCEBD86B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Dong+</a:t>
            </a:r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A4372B42-36AF-0942-BC49-2FDE1C8A6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3ABF6-3720-DB46-BB41-0FA391018AC7}" type="slidenum">
              <a:rPr lang="en-US" altLang="en-US" smtClean="0"/>
              <a:pPr/>
              <a:t>121</a:t>
            </a:fld>
            <a:endParaRPr lang="en-US" altLang="en-US" dirty="0"/>
          </a:p>
        </p:txBody>
      </p:sp>
      <p:sp>
        <p:nvSpPr>
          <p:cNvPr id="1465346" name="Rectangle 2">
            <a:extLst>
              <a:ext uri="{FF2B5EF4-FFF2-40B4-BE49-F238E27FC236}">
                <a16:creationId xmlns:a16="http://schemas.microsoft.com/office/drawing/2014/main" id="{BC2C2DE7-B129-5F46-B4D9-29C4DFA1EF8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/>
              <a:t>Node importance - Motivation:</a:t>
            </a:r>
          </a:p>
        </p:txBody>
      </p:sp>
      <p:sp>
        <p:nvSpPr>
          <p:cNvPr id="1465347" name="Rectangle 3">
            <a:extLst>
              <a:ext uri="{FF2B5EF4-FFF2-40B4-BE49-F238E27FC236}">
                <a16:creationId xmlns:a16="http://schemas.microsoft.com/office/drawing/2014/main" id="{126EFB48-F11D-AB4D-8878-F0FA9CF8185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Given a graph (</a:t>
            </a:r>
            <a:r>
              <a:rPr lang="en-US" altLang="en-US" dirty="0" err="1"/>
              <a:t>eg.</a:t>
            </a:r>
            <a:r>
              <a:rPr lang="en-US" altLang="en-US" dirty="0"/>
              <a:t>, web pages containing the desirable query word)</a:t>
            </a:r>
          </a:p>
          <a:p>
            <a:r>
              <a:rPr lang="en-US" altLang="en-US" dirty="0"/>
              <a:t>Q1: Which node is the most important?</a:t>
            </a:r>
          </a:p>
          <a:p>
            <a:pPr lvl="1"/>
            <a:r>
              <a:rPr lang="en-US" altLang="en-US" b="1" dirty="0"/>
              <a:t>PageRank (PR = RWR)</a:t>
            </a:r>
            <a:r>
              <a:rPr lang="en-US" altLang="en-US" dirty="0"/>
              <a:t>, HITS, SALSA</a:t>
            </a:r>
          </a:p>
          <a:p>
            <a:r>
              <a:rPr lang="en-US" altLang="en-US" dirty="0"/>
              <a:t>Q2: How close is node ‘A’ to node ‘B’?</a:t>
            </a:r>
          </a:p>
          <a:p>
            <a:pPr lvl="1"/>
            <a:r>
              <a:rPr lang="en-US" altLang="en-US" b="1" dirty="0"/>
              <a:t>Personalized</a:t>
            </a:r>
            <a:r>
              <a:rPr lang="en-US" altLang="en-US" dirty="0"/>
              <a:t> P.R. (/SALSA)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4F9E8E87-D1FB-684C-9E45-F4B695BFB7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9381" y="785695"/>
            <a:ext cx="1194619" cy="1019409"/>
          </a:xfrm>
          <a:prstGeom prst="rect">
            <a:avLst/>
          </a:prstGeom>
        </p:spPr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id="{586AFBFE-C5D6-FE4A-BA49-060991987EB7}"/>
              </a:ext>
            </a:extLst>
          </p:cNvPr>
          <p:cNvGrpSpPr/>
          <p:nvPr/>
        </p:nvGrpSpPr>
        <p:grpSpPr>
          <a:xfrm>
            <a:off x="2667000" y="4876800"/>
            <a:ext cx="2590800" cy="1219200"/>
            <a:chOff x="2667000" y="4876800"/>
            <a:chExt cx="2590800" cy="1219200"/>
          </a:xfrm>
        </p:grpSpPr>
        <p:sp>
          <p:nvSpPr>
            <p:cNvPr id="37" name="Oval 4">
              <a:extLst>
                <a:ext uri="{FF2B5EF4-FFF2-40B4-BE49-F238E27FC236}">
                  <a16:creationId xmlns:a16="http://schemas.microsoft.com/office/drawing/2014/main" id="{8FF951AA-3A41-7A41-B6AE-3296876CC2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9400" y="5715000"/>
              <a:ext cx="228600" cy="228600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 type="none" w="sm" len="sm"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Oval 5">
              <a:extLst>
                <a:ext uri="{FF2B5EF4-FFF2-40B4-BE49-F238E27FC236}">
                  <a16:creationId xmlns:a16="http://schemas.microsoft.com/office/drawing/2014/main" id="{F238EF86-3093-C945-9578-6B424B44C1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3400" y="5029200"/>
              <a:ext cx="228600" cy="228600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 type="none" w="sm" len="sm"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Oval 6">
              <a:extLst>
                <a:ext uri="{FF2B5EF4-FFF2-40B4-BE49-F238E27FC236}">
                  <a16:creationId xmlns:a16="http://schemas.microsoft.com/office/drawing/2014/main" id="{8C0E0049-CD5D-3F44-A7FF-7242F403C6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57600" y="4953000"/>
              <a:ext cx="228600" cy="228600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 type="none" w="sm" len="sm"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Oval 7">
              <a:extLst>
                <a:ext uri="{FF2B5EF4-FFF2-40B4-BE49-F238E27FC236}">
                  <a16:creationId xmlns:a16="http://schemas.microsoft.com/office/drawing/2014/main" id="{9F9E78A0-F789-7B4E-9024-5632463133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4400" y="5867400"/>
              <a:ext cx="228600" cy="228600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 type="none" w="sm" len="sm"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Oval 8">
              <a:extLst>
                <a:ext uri="{FF2B5EF4-FFF2-40B4-BE49-F238E27FC236}">
                  <a16:creationId xmlns:a16="http://schemas.microsoft.com/office/drawing/2014/main" id="{17970E20-F04F-B644-811F-E9F2465188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9200" y="4876800"/>
              <a:ext cx="228600" cy="228600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 type="none" w="sm" len="sm"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Oval 9">
              <a:extLst>
                <a:ext uri="{FF2B5EF4-FFF2-40B4-BE49-F238E27FC236}">
                  <a16:creationId xmlns:a16="http://schemas.microsoft.com/office/drawing/2014/main" id="{ED6CE409-4825-A74E-929F-B2F79CDA08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3800" y="5867400"/>
              <a:ext cx="228600" cy="228600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 type="none" w="sm" len="sm"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Oval 10">
              <a:extLst>
                <a:ext uri="{FF2B5EF4-FFF2-40B4-BE49-F238E27FC236}">
                  <a16:creationId xmlns:a16="http://schemas.microsoft.com/office/drawing/2014/main" id="{077ABF7E-51A2-9944-8629-FC96E11668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7000" y="5029200"/>
              <a:ext cx="228600" cy="228600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 type="none" w="sm" len="sm"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44" name="AutoShape 11">
              <a:extLst>
                <a:ext uri="{FF2B5EF4-FFF2-40B4-BE49-F238E27FC236}">
                  <a16:creationId xmlns:a16="http://schemas.microsoft.com/office/drawing/2014/main" id="{B6339A30-D06D-2E47-830E-1D76DA12AD9F}"/>
                </a:ext>
              </a:extLst>
            </p:cNvPr>
            <p:cNvCxnSpPr>
              <a:cxnSpLocks noChangeShapeType="1"/>
              <a:stCxn id="39" idx="6"/>
              <a:endCxn id="38" idx="2"/>
            </p:cNvCxnSpPr>
            <p:nvPr/>
          </p:nvCxnSpPr>
          <p:spPr bwMode="auto">
            <a:xfrm>
              <a:off x="3894138" y="5067300"/>
              <a:ext cx="441325" cy="7620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5" name="AutoShape 12">
              <a:extLst>
                <a:ext uri="{FF2B5EF4-FFF2-40B4-BE49-F238E27FC236}">
                  <a16:creationId xmlns:a16="http://schemas.microsoft.com/office/drawing/2014/main" id="{EE6F865D-133A-C040-94C6-0BEC0D38C0C1}"/>
                </a:ext>
              </a:extLst>
            </p:cNvPr>
            <p:cNvCxnSpPr>
              <a:cxnSpLocks noChangeShapeType="1"/>
              <a:stCxn id="42" idx="6"/>
              <a:endCxn id="38" idx="3"/>
            </p:cNvCxnSpPr>
            <p:nvPr/>
          </p:nvCxnSpPr>
          <p:spPr bwMode="auto">
            <a:xfrm flipV="1">
              <a:off x="3970338" y="5232400"/>
              <a:ext cx="406400" cy="74930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6" name="AutoShape 13">
              <a:extLst>
                <a:ext uri="{FF2B5EF4-FFF2-40B4-BE49-F238E27FC236}">
                  <a16:creationId xmlns:a16="http://schemas.microsoft.com/office/drawing/2014/main" id="{23AD8583-B326-A746-9644-4C65B255FD9F}"/>
                </a:ext>
              </a:extLst>
            </p:cNvPr>
            <p:cNvCxnSpPr>
              <a:cxnSpLocks noChangeShapeType="1"/>
              <a:stCxn id="42" idx="6"/>
              <a:endCxn id="40" idx="2"/>
            </p:cNvCxnSpPr>
            <p:nvPr/>
          </p:nvCxnSpPr>
          <p:spPr bwMode="auto">
            <a:xfrm>
              <a:off x="3970338" y="5981700"/>
              <a:ext cx="746125" cy="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7" name="AutoShape 14">
              <a:extLst>
                <a:ext uri="{FF2B5EF4-FFF2-40B4-BE49-F238E27FC236}">
                  <a16:creationId xmlns:a16="http://schemas.microsoft.com/office/drawing/2014/main" id="{BD3F9577-3B26-924F-AC09-A8F8F5A92A64}"/>
                </a:ext>
              </a:extLst>
            </p:cNvPr>
            <p:cNvCxnSpPr>
              <a:cxnSpLocks noChangeShapeType="1"/>
              <a:stCxn id="38" idx="6"/>
              <a:endCxn id="41" idx="2"/>
            </p:cNvCxnSpPr>
            <p:nvPr/>
          </p:nvCxnSpPr>
          <p:spPr bwMode="auto">
            <a:xfrm flipV="1">
              <a:off x="4579938" y="4991100"/>
              <a:ext cx="441325" cy="15240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8" name="AutoShape 15">
              <a:extLst>
                <a:ext uri="{FF2B5EF4-FFF2-40B4-BE49-F238E27FC236}">
                  <a16:creationId xmlns:a16="http://schemas.microsoft.com/office/drawing/2014/main" id="{C38CC660-30A2-1D4E-8C10-1FD502968C16}"/>
                </a:ext>
              </a:extLst>
            </p:cNvPr>
            <p:cNvCxnSpPr>
              <a:cxnSpLocks noChangeShapeType="1"/>
              <a:stCxn id="43" idx="6"/>
              <a:endCxn id="39" idx="2"/>
            </p:cNvCxnSpPr>
            <p:nvPr/>
          </p:nvCxnSpPr>
          <p:spPr bwMode="auto">
            <a:xfrm flipV="1">
              <a:off x="2903538" y="5067300"/>
              <a:ext cx="746125" cy="7620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9" name="AutoShape 16">
              <a:extLst>
                <a:ext uri="{FF2B5EF4-FFF2-40B4-BE49-F238E27FC236}">
                  <a16:creationId xmlns:a16="http://schemas.microsoft.com/office/drawing/2014/main" id="{62CE28B8-34A4-E447-8EFC-F3F62ECA002E}"/>
                </a:ext>
              </a:extLst>
            </p:cNvPr>
            <p:cNvCxnSpPr>
              <a:cxnSpLocks noChangeShapeType="1"/>
              <a:stCxn id="37" idx="7"/>
              <a:endCxn id="39" idx="3"/>
            </p:cNvCxnSpPr>
            <p:nvPr/>
          </p:nvCxnSpPr>
          <p:spPr bwMode="auto">
            <a:xfrm flipV="1">
              <a:off x="3014663" y="5156200"/>
              <a:ext cx="676275" cy="58420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199945043"/>
      </p:ext>
    </p:extLst>
  </p:cSld>
  <p:clrMapOvr>
    <a:masterClrMapping/>
  </p:clrMapOvr>
  <p:transition/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5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751B63-17AC-0C4B-8087-3EAD7FD461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SVD properties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ED0C48-352C-334A-91B2-44F3A8D1CD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dirty="0"/>
              <a:t>Hidden/latent variable detection</a:t>
            </a:r>
          </a:p>
          <a:p>
            <a:pPr>
              <a:buFont typeface="Wingdings" pitchFamily="2" charset="2"/>
              <a:buChar char="ü"/>
            </a:pPr>
            <a:r>
              <a:rPr lang="en-US" dirty="0"/>
              <a:t>Compute node importance (HITS)</a:t>
            </a:r>
          </a:p>
          <a:p>
            <a:pPr>
              <a:buFont typeface="Wingdings" pitchFamily="2" charset="2"/>
              <a:buChar char="ü"/>
            </a:pPr>
            <a:r>
              <a:rPr lang="en-US" dirty="0"/>
              <a:t>Block detection</a:t>
            </a:r>
          </a:p>
          <a:p>
            <a:pPr>
              <a:buFont typeface="Wingdings" pitchFamily="2" charset="2"/>
              <a:buChar char="ü"/>
            </a:pPr>
            <a:r>
              <a:rPr lang="en-US" dirty="0"/>
              <a:t>Dimensionality reduction</a:t>
            </a:r>
          </a:p>
          <a:p>
            <a:pPr>
              <a:buFont typeface="Wingdings" pitchFamily="2" charset="2"/>
              <a:buChar char="ü"/>
            </a:pPr>
            <a:r>
              <a:rPr lang="en-US" dirty="0"/>
              <a:t>Embedding (linear)</a:t>
            </a:r>
          </a:p>
          <a:p>
            <a:pPr lvl="1"/>
            <a:r>
              <a:rPr lang="en-US" dirty="0"/>
              <a:t>SVD is a special case of ’deep neural net’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1D4503-207C-824C-A9BD-80A38B36C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2477CA-AE6C-8848-8086-8BDE01C17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Dong+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30AD52-856C-4E45-A009-5FE138D63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B43987-7F84-BB4A-8611-CDF75B6A737D}" type="slidenum">
              <a:rPr lang="en-US" smtClean="0"/>
              <a:pPr>
                <a:defRPr/>
              </a:pPr>
              <a:t>122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7850CC7-EA7E-5B40-B0AA-3C8AF050B475}"/>
              </a:ext>
            </a:extLst>
          </p:cNvPr>
          <p:cNvGrpSpPr/>
          <p:nvPr/>
        </p:nvGrpSpPr>
        <p:grpSpPr>
          <a:xfrm>
            <a:off x="1383037" y="4808638"/>
            <a:ext cx="2647950" cy="1465701"/>
            <a:chOff x="6553200" y="1039166"/>
            <a:chExt cx="2103120" cy="1042640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F7439A00-D62D-9E4C-BBB6-D4D75AD5AA7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553200" y="1410090"/>
              <a:ext cx="2103120" cy="443475"/>
              <a:chOff x="1422400" y="4330700"/>
              <a:chExt cx="7167032" cy="1511300"/>
            </a:xfrm>
          </p:grpSpPr>
          <p:grpSp>
            <p:nvGrpSpPr>
              <p:cNvPr id="15" name="Group 42">
                <a:extLst>
                  <a:ext uri="{FF2B5EF4-FFF2-40B4-BE49-F238E27FC236}">
                    <a16:creationId xmlns:a16="http://schemas.microsoft.com/office/drawing/2014/main" id="{AD4353D1-5D77-7749-B0C1-EB25D20B49DA}"/>
                  </a:ext>
                </a:extLst>
              </p:cNvPr>
              <p:cNvGrpSpPr/>
              <p:nvPr/>
            </p:nvGrpSpPr>
            <p:grpSpPr>
              <a:xfrm>
                <a:off x="1422400" y="4419600"/>
                <a:ext cx="990600" cy="1422400"/>
                <a:chOff x="1422400" y="4419600"/>
                <a:chExt cx="990600" cy="1422400"/>
              </a:xfrm>
            </p:grpSpPr>
            <p:sp>
              <p:nvSpPr>
                <p:cNvPr id="29" name="Rectangle 7">
                  <a:extLst>
                    <a:ext uri="{FF2B5EF4-FFF2-40B4-BE49-F238E27FC236}">
                      <a16:creationId xmlns:a16="http://schemas.microsoft.com/office/drawing/2014/main" id="{E64CBCE4-4012-134A-AAB2-4B632DA42BC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22400" y="4419600"/>
                  <a:ext cx="990600" cy="1422400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 type="none" w="sm" len="sm"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E3606D57-A854-BA4D-80D3-9ED488E15DE8}"/>
                    </a:ext>
                  </a:extLst>
                </p:cNvPr>
                <p:cNvSpPr/>
                <p:nvPr/>
              </p:nvSpPr>
              <p:spPr bwMode="auto">
                <a:xfrm>
                  <a:off x="1435100" y="4432300"/>
                  <a:ext cx="609600" cy="393700"/>
                </a:xfrm>
                <a:prstGeom prst="rect">
                  <a:avLst/>
                </a:prstGeom>
                <a:solidFill>
                  <a:srgbClr val="008000"/>
                </a:solidFill>
                <a:ln w="3175" cap="flat" cmpd="sng" algn="ctr">
                  <a:solidFill>
                    <a:srgbClr val="008000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DF1508B8-91BD-3E44-9C3B-04D656C6F92D}"/>
                    </a:ext>
                  </a:extLst>
                </p:cNvPr>
                <p:cNvSpPr/>
                <p:nvPr/>
              </p:nvSpPr>
              <p:spPr bwMode="auto">
                <a:xfrm>
                  <a:off x="2082800" y="4940300"/>
                  <a:ext cx="101600" cy="469900"/>
                </a:xfrm>
                <a:prstGeom prst="rect">
                  <a:avLst/>
                </a:prstGeom>
                <a:solidFill>
                  <a:schemeClr val="tx1"/>
                </a:solidFill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Rectangle 31">
                  <a:extLst>
                    <a:ext uri="{FF2B5EF4-FFF2-40B4-BE49-F238E27FC236}">
                      <a16:creationId xmlns:a16="http://schemas.microsoft.com/office/drawing/2014/main" id="{28CF3A21-1C10-9B44-AE75-7651E071DBAA}"/>
                    </a:ext>
                  </a:extLst>
                </p:cNvPr>
                <p:cNvSpPr/>
                <p:nvPr/>
              </p:nvSpPr>
              <p:spPr bwMode="auto">
                <a:xfrm>
                  <a:off x="2184400" y="5626100"/>
                  <a:ext cx="215900" cy="127000"/>
                </a:xfrm>
                <a:prstGeom prst="rect">
                  <a:avLst/>
                </a:prstGeom>
                <a:solidFill>
                  <a:srgbClr val="FF33CC"/>
                </a:solidFill>
                <a:ln w="3175" cap="flat" cmpd="sng" algn="ctr">
                  <a:solidFill>
                    <a:srgbClr val="FF33CC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7E3CB8A6-6815-A34D-BDF5-E81CE2C383B1}"/>
                  </a:ext>
                </a:extLst>
              </p:cNvPr>
              <p:cNvGrpSpPr/>
              <p:nvPr/>
            </p:nvGrpSpPr>
            <p:grpSpPr>
              <a:xfrm>
                <a:off x="3644900" y="4330700"/>
                <a:ext cx="4944532" cy="1511300"/>
                <a:chOff x="3644900" y="4330700"/>
                <a:chExt cx="4944532" cy="1511300"/>
              </a:xfrm>
            </p:grpSpPr>
            <p:sp>
              <p:nvSpPr>
                <p:cNvPr id="17" name="Rectangle 13">
                  <a:extLst>
                    <a:ext uri="{FF2B5EF4-FFF2-40B4-BE49-F238E27FC236}">
                      <a16:creationId xmlns:a16="http://schemas.microsoft.com/office/drawing/2014/main" id="{5E48C57A-0BDF-A14D-B5A7-28DBF97601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416800" y="4419600"/>
                  <a:ext cx="46038" cy="1422400"/>
                </a:xfrm>
                <a:prstGeom prst="rect">
                  <a:avLst/>
                </a:prstGeom>
                <a:noFill/>
                <a:ln w="28575">
                  <a:solidFill>
                    <a:srgbClr val="FF33CC"/>
                  </a:solidFill>
                  <a:prstDash val="sysDot"/>
                  <a:round/>
                  <a:headEnd type="none" w="sm" len="sm"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" name="Rectangle 14">
                  <a:extLst>
                    <a:ext uri="{FF2B5EF4-FFF2-40B4-BE49-F238E27FC236}">
                      <a16:creationId xmlns:a16="http://schemas.microsoft.com/office/drawing/2014/main" id="{BEAF729B-2B0C-8F45-B741-63A8C981F8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0700" y="4419600"/>
                  <a:ext cx="46038" cy="1422400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prstDash val="sysDot"/>
                  <a:round/>
                  <a:headEnd type="none" w="sm" len="sm"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" name="Rectangle 15">
                  <a:extLst>
                    <a:ext uri="{FF2B5EF4-FFF2-40B4-BE49-F238E27FC236}">
                      <a16:creationId xmlns:a16="http://schemas.microsoft.com/office/drawing/2014/main" id="{10904E14-3FF3-EA4A-9714-321AD87A63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57600" y="4419600"/>
                  <a:ext cx="46038" cy="1422400"/>
                </a:xfrm>
                <a:prstGeom prst="rect">
                  <a:avLst/>
                </a:prstGeom>
                <a:noFill/>
                <a:ln w="28575">
                  <a:solidFill>
                    <a:srgbClr val="008000"/>
                  </a:solidFill>
                  <a:prstDash val="sysDot"/>
                  <a:round/>
                  <a:headEnd type="none" w="sm" len="sm"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" name="Rectangle 10">
                  <a:extLst>
                    <a:ext uri="{FF2B5EF4-FFF2-40B4-BE49-F238E27FC236}">
                      <a16:creationId xmlns:a16="http://schemas.microsoft.com/office/drawing/2014/main" id="{91669C64-C170-DC46-AA2C-D9D61BE798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73500" y="4356100"/>
                  <a:ext cx="977900" cy="45719"/>
                </a:xfrm>
                <a:prstGeom prst="rect">
                  <a:avLst/>
                </a:prstGeom>
                <a:noFill/>
                <a:ln w="28575">
                  <a:solidFill>
                    <a:srgbClr val="008000"/>
                  </a:solidFill>
                  <a:prstDash val="sysDot"/>
                  <a:round/>
                  <a:headEnd type="none" w="sm" len="sm"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" name="Rectangle 10">
                  <a:extLst>
                    <a:ext uri="{FF2B5EF4-FFF2-40B4-BE49-F238E27FC236}">
                      <a16:creationId xmlns:a16="http://schemas.microsoft.com/office/drawing/2014/main" id="{2020DD98-F667-6F4A-B235-0440CFC036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16600" y="4356100"/>
                  <a:ext cx="965200" cy="45719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prstDash val="sysDot"/>
                  <a:round/>
                  <a:headEnd type="none" w="sm" len="sm"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" name="Rectangle 10">
                  <a:extLst>
                    <a:ext uri="{FF2B5EF4-FFF2-40B4-BE49-F238E27FC236}">
                      <a16:creationId xmlns:a16="http://schemas.microsoft.com/office/drawing/2014/main" id="{445A9E5A-2D66-5A47-886D-68A96D6FAB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607300" y="4330700"/>
                  <a:ext cx="977900" cy="50800"/>
                </a:xfrm>
                <a:prstGeom prst="rect">
                  <a:avLst/>
                </a:prstGeom>
                <a:noFill/>
                <a:ln w="28575">
                  <a:solidFill>
                    <a:srgbClr val="FF33CC"/>
                  </a:solidFill>
                  <a:prstDash val="sysDot"/>
                  <a:round/>
                  <a:headEnd type="none" w="sm" len="sm"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6BF69AE1-D851-864C-808B-1C9C516F5122}"/>
                    </a:ext>
                  </a:extLst>
                </p:cNvPr>
                <p:cNvSpPr/>
                <p:nvPr/>
              </p:nvSpPr>
              <p:spPr bwMode="auto">
                <a:xfrm>
                  <a:off x="3644900" y="4419600"/>
                  <a:ext cx="76200" cy="393700"/>
                </a:xfrm>
                <a:prstGeom prst="rect">
                  <a:avLst/>
                </a:prstGeom>
                <a:solidFill>
                  <a:srgbClr val="008000"/>
                </a:solidFill>
                <a:ln w="3175" cap="flat" cmpd="sng" algn="ctr">
                  <a:solidFill>
                    <a:srgbClr val="008000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49160417-AECC-FA40-9DD9-1972C39C1410}"/>
                    </a:ext>
                  </a:extLst>
                </p:cNvPr>
                <p:cNvSpPr/>
                <p:nvPr/>
              </p:nvSpPr>
              <p:spPr bwMode="auto">
                <a:xfrm>
                  <a:off x="3873500" y="4361180"/>
                  <a:ext cx="584200" cy="45719"/>
                </a:xfrm>
                <a:prstGeom prst="rect">
                  <a:avLst/>
                </a:prstGeom>
                <a:solidFill>
                  <a:srgbClr val="008000"/>
                </a:solidFill>
                <a:ln w="3175" cap="flat" cmpd="sng" algn="ctr">
                  <a:solidFill>
                    <a:srgbClr val="008000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E8432A0A-5E6C-1F49-83B1-ED7D28FADA1E}"/>
                    </a:ext>
                  </a:extLst>
                </p:cNvPr>
                <p:cNvSpPr/>
                <p:nvPr/>
              </p:nvSpPr>
              <p:spPr bwMode="auto">
                <a:xfrm>
                  <a:off x="6375400" y="4347633"/>
                  <a:ext cx="101600" cy="46567"/>
                </a:xfrm>
                <a:prstGeom prst="rect">
                  <a:avLst/>
                </a:prstGeom>
                <a:solidFill>
                  <a:schemeClr val="tx1"/>
                </a:solidFill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2F98C793-F427-6541-8C69-0EF80D9CE70A}"/>
                    </a:ext>
                  </a:extLst>
                </p:cNvPr>
                <p:cNvSpPr/>
                <p:nvPr/>
              </p:nvSpPr>
              <p:spPr bwMode="auto">
                <a:xfrm>
                  <a:off x="5592232" y="4889500"/>
                  <a:ext cx="71967" cy="469900"/>
                </a:xfrm>
                <a:prstGeom prst="rect">
                  <a:avLst/>
                </a:prstGeom>
                <a:solidFill>
                  <a:schemeClr val="tx1"/>
                </a:solidFill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1223C0F2-8C44-684A-A501-7B964CC5B12D}"/>
                    </a:ext>
                  </a:extLst>
                </p:cNvPr>
                <p:cNvSpPr/>
                <p:nvPr/>
              </p:nvSpPr>
              <p:spPr bwMode="auto">
                <a:xfrm>
                  <a:off x="7416800" y="5638800"/>
                  <a:ext cx="50800" cy="114300"/>
                </a:xfrm>
                <a:prstGeom prst="rect">
                  <a:avLst/>
                </a:prstGeom>
                <a:solidFill>
                  <a:srgbClr val="FF33CC"/>
                </a:solidFill>
                <a:ln w="3175" cap="flat" cmpd="sng" algn="ctr">
                  <a:solidFill>
                    <a:srgbClr val="FF33CC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8669EBFE-94CB-644E-8DDD-65130BB7EA9B}"/>
                    </a:ext>
                  </a:extLst>
                </p:cNvPr>
                <p:cNvSpPr/>
                <p:nvPr/>
              </p:nvSpPr>
              <p:spPr bwMode="auto">
                <a:xfrm>
                  <a:off x="8369300" y="4330700"/>
                  <a:ext cx="220132" cy="45719"/>
                </a:xfrm>
                <a:prstGeom prst="rect">
                  <a:avLst/>
                </a:prstGeom>
                <a:solidFill>
                  <a:srgbClr val="FF33CC"/>
                </a:solidFill>
                <a:ln w="3175" cap="flat" cmpd="sng" algn="ctr">
                  <a:solidFill>
                    <a:srgbClr val="FF33CC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4AE9123-3F2B-4843-8DA7-9D92A5123AC7}"/>
                </a:ext>
              </a:extLst>
            </p:cNvPr>
            <p:cNvSpPr txBox="1"/>
            <p:nvPr/>
          </p:nvSpPr>
          <p:spPr>
            <a:xfrm>
              <a:off x="7085812" y="1774029"/>
              <a:ext cx="360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u</a:t>
              </a:r>
              <a:r>
                <a:rPr lang="en-US" sz="1400" b="1" baseline="-25000" dirty="0"/>
                <a:t>0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F492414-B76C-0F41-B75D-654041BC4E24}"/>
                </a:ext>
              </a:extLst>
            </p:cNvPr>
            <p:cNvSpPr txBox="1"/>
            <p:nvPr/>
          </p:nvSpPr>
          <p:spPr>
            <a:xfrm>
              <a:off x="7673059" y="1768048"/>
              <a:ext cx="360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u</a:t>
              </a:r>
              <a:r>
                <a:rPr lang="en-US" sz="1400" b="1" baseline="-25000" dirty="0"/>
                <a:t>1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538A417-9726-4C49-8811-365DEA58985F}"/>
                </a:ext>
              </a:extLst>
            </p:cNvPr>
            <p:cNvSpPr txBox="1"/>
            <p:nvPr/>
          </p:nvSpPr>
          <p:spPr>
            <a:xfrm>
              <a:off x="7302585" y="1039910"/>
              <a:ext cx="3513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v</a:t>
              </a:r>
              <a:r>
                <a:rPr lang="en-US" sz="1400" b="1" baseline="-25000" dirty="0"/>
                <a:t>0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952433D-E7A0-D047-8278-6A95C1B8C535}"/>
                </a:ext>
              </a:extLst>
            </p:cNvPr>
            <p:cNvSpPr txBox="1"/>
            <p:nvPr/>
          </p:nvSpPr>
          <p:spPr>
            <a:xfrm>
              <a:off x="7808577" y="1039166"/>
              <a:ext cx="3513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v</a:t>
              </a:r>
              <a:r>
                <a:rPr lang="en-US" sz="1400" b="1" baseline="-25000" dirty="0"/>
                <a:t>1</a:t>
              </a:r>
            </a:p>
          </p:txBody>
        </p:sp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888A36AF-B24A-2F48-B5E1-DF6AA8D7B1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9381" y="785695"/>
            <a:ext cx="1194619" cy="1019409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2462" y="4607735"/>
            <a:ext cx="476874" cy="1366837"/>
          </a:xfrm>
          <a:prstGeom prst="rect">
            <a:avLst/>
          </a:prstGeom>
        </p:spPr>
      </p:pic>
      <p:grpSp>
        <p:nvGrpSpPr>
          <p:cNvPr id="46" name="Group 45"/>
          <p:cNvGrpSpPr/>
          <p:nvPr/>
        </p:nvGrpSpPr>
        <p:grpSpPr>
          <a:xfrm>
            <a:off x="6631102" y="2887093"/>
            <a:ext cx="1628317" cy="1107510"/>
            <a:chOff x="4387776" y="2813126"/>
            <a:chExt cx="3320432" cy="2415472"/>
          </a:xfrm>
        </p:grpSpPr>
        <p:sp>
          <p:nvSpPr>
            <p:cNvPr id="47" name="Rectangle 7"/>
            <p:cNvSpPr>
              <a:spLocks noChangeArrowheads="1"/>
            </p:cNvSpPr>
            <p:nvPr/>
          </p:nvSpPr>
          <p:spPr bwMode="auto">
            <a:xfrm>
              <a:off x="5555822" y="3814637"/>
              <a:ext cx="985838" cy="296334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Rectangle 7"/>
            <p:cNvSpPr>
              <a:spLocks noChangeArrowheads="1"/>
            </p:cNvSpPr>
            <p:nvPr/>
          </p:nvSpPr>
          <p:spPr bwMode="auto">
            <a:xfrm>
              <a:off x="4387776" y="2813126"/>
              <a:ext cx="3318933" cy="205665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Rectangle 7"/>
            <p:cNvSpPr>
              <a:spLocks noChangeArrowheads="1"/>
            </p:cNvSpPr>
            <p:nvPr/>
          </p:nvSpPr>
          <p:spPr bwMode="auto">
            <a:xfrm>
              <a:off x="4389275" y="5022933"/>
              <a:ext cx="3318933" cy="205665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50" name="Straight Arrow Connector 49"/>
            <p:cNvCxnSpPr/>
            <p:nvPr/>
          </p:nvCxnSpPr>
          <p:spPr bwMode="auto">
            <a:xfrm>
              <a:off x="4756639" y="3081245"/>
              <a:ext cx="959469" cy="635731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none" w="med" len="med"/>
            </a:ln>
          </p:spPr>
        </p:cxnSp>
        <p:cxnSp>
          <p:nvCxnSpPr>
            <p:cNvPr id="51" name="Straight Arrow Connector 50"/>
            <p:cNvCxnSpPr/>
            <p:nvPr/>
          </p:nvCxnSpPr>
          <p:spPr bwMode="auto">
            <a:xfrm flipH="1">
              <a:off x="6368479" y="3094981"/>
              <a:ext cx="1032933" cy="630107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none" w="med" len="med"/>
            </a:ln>
          </p:spPr>
        </p:cxnSp>
        <p:cxnSp>
          <p:nvCxnSpPr>
            <p:cNvPr id="52" name="Straight Arrow Connector 51"/>
            <p:cNvCxnSpPr/>
            <p:nvPr/>
          </p:nvCxnSpPr>
          <p:spPr bwMode="auto">
            <a:xfrm>
              <a:off x="5201011" y="3217244"/>
              <a:ext cx="888067" cy="487336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none" w="med" len="med"/>
            </a:ln>
          </p:spPr>
        </p:cxnSp>
        <p:cxnSp>
          <p:nvCxnSpPr>
            <p:cNvPr id="53" name="Straight Arrow Connector 52"/>
            <p:cNvCxnSpPr/>
            <p:nvPr/>
          </p:nvCxnSpPr>
          <p:spPr bwMode="auto">
            <a:xfrm flipH="1">
              <a:off x="4656416" y="4240630"/>
              <a:ext cx="1032933" cy="630107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none" w="med" len="med"/>
            </a:ln>
          </p:spPr>
        </p:cxnSp>
        <p:cxnSp>
          <p:nvCxnSpPr>
            <p:cNvPr id="54" name="Straight Arrow Connector 53"/>
            <p:cNvCxnSpPr/>
            <p:nvPr/>
          </p:nvCxnSpPr>
          <p:spPr bwMode="auto">
            <a:xfrm>
              <a:off x="6486590" y="4258325"/>
              <a:ext cx="959469" cy="635731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none" w="med" len="med"/>
            </a:ln>
          </p:spPr>
        </p:cxnSp>
        <p:cxnSp>
          <p:nvCxnSpPr>
            <p:cNvPr id="55" name="Straight Arrow Connector 54"/>
            <p:cNvCxnSpPr/>
            <p:nvPr/>
          </p:nvCxnSpPr>
          <p:spPr bwMode="auto">
            <a:xfrm flipH="1">
              <a:off x="4842933" y="4255240"/>
              <a:ext cx="1246145" cy="58460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none" w="med" len="med"/>
            </a:ln>
          </p:spPr>
        </p:cxnSp>
      </p:grpSp>
    </p:spTree>
    <p:extLst>
      <p:ext uri="{BB962C8B-B14F-4D97-AF65-F5344CB8AC3E}">
        <p14:creationId xmlns:p14="http://schemas.microsoft.com/office/powerpoint/2010/main" val="1890634762"/>
      </p:ext>
    </p:extLst>
  </p:cSld>
  <p:clrMapOvr>
    <a:masterClrMapping/>
  </p:clrMapOvr>
  <p:transition/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5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751B63-17AC-0C4B-8087-3EAD7FD461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SVD properties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ED0C48-352C-334A-91B2-44F3A8D1CD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dirty="0"/>
              <a:t>Hidden/latent variable detection</a:t>
            </a:r>
          </a:p>
          <a:p>
            <a:pPr>
              <a:buFont typeface="Wingdings" pitchFamily="2" charset="2"/>
              <a:buChar char="ü"/>
            </a:pPr>
            <a:r>
              <a:rPr lang="en-US" dirty="0"/>
              <a:t>Compute node importance (HITS)</a:t>
            </a:r>
          </a:p>
          <a:p>
            <a:pPr>
              <a:buFont typeface="Wingdings" pitchFamily="2" charset="2"/>
              <a:buChar char="ü"/>
            </a:pPr>
            <a:r>
              <a:rPr lang="en-US" dirty="0"/>
              <a:t>Block detection</a:t>
            </a:r>
          </a:p>
          <a:p>
            <a:pPr>
              <a:buFont typeface="Wingdings" pitchFamily="2" charset="2"/>
              <a:buChar char="ü"/>
            </a:pPr>
            <a:r>
              <a:rPr lang="en-US" dirty="0"/>
              <a:t>Dimensionality reduction</a:t>
            </a:r>
          </a:p>
          <a:p>
            <a:pPr>
              <a:buFont typeface="Wingdings" pitchFamily="2" charset="2"/>
              <a:buChar char="ü"/>
            </a:pPr>
            <a:r>
              <a:rPr lang="en-US" dirty="0"/>
              <a:t>Embedding (linear)</a:t>
            </a:r>
          </a:p>
          <a:p>
            <a:pPr lvl="1"/>
            <a:r>
              <a:rPr lang="en-US" dirty="0"/>
              <a:t>SVD is a special case of ’deep neural net’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1D4503-207C-824C-A9BD-80A38B36C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2477CA-AE6C-8848-8086-8BDE01C17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Dong+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30AD52-856C-4E45-A009-5FE138D63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B43987-7F84-BB4A-8611-CDF75B6A737D}" type="slidenum">
              <a:rPr lang="en-US" smtClean="0"/>
              <a:pPr>
                <a:defRPr/>
              </a:pPr>
              <a:t>123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7850CC7-EA7E-5B40-B0AA-3C8AF050B475}"/>
              </a:ext>
            </a:extLst>
          </p:cNvPr>
          <p:cNvGrpSpPr/>
          <p:nvPr/>
        </p:nvGrpSpPr>
        <p:grpSpPr>
          <a:xfrm>
            <a:off x="1383037" y="4808638"/>
            <a:ext cx="2647950" cy="1465701"/>
            <a:chOff x="6553200" y="1039166"/>
            <a:chExt cx="2103120" cy="1042640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F7439A00-D62D-9E4C-BBB6-D4D75AD5AA7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553200" y="1410090"/>
              <a:ext cx="2103120" cy="443475"/>
              <a:chOff x="1422400" y="4330700"/>
              <a:chExt cx="7167032" cy="1511300"/>
            </a:xfrm>
          </p:grpSpPr>
          <p:grpSp>
            <p:nvGrpSpPr>
              <p:cNvPr id="15" name="Group 42">
                <a:extLst>
                  <a:ext uri="{FF2B5EF4-FFF2-40B4-BE49-F238E27FC236}">
                    <a16:creationId xmlns:a16="http://schemas.microsoft.com/office/drawing/2014/main" id="{AD4353D1-5D77-7749-B0C1-EB25D20B49DA}"/>
                  </a:ext>
                </a:extLst>
              </p:cNvPr>
              <p:cNvGrpSpPr/>
              <p:nvPr/>
            </p:nvGrpSpPr>
            <p:grpSpPr>
              <a:xfrm>
                <a:off x="1422400" y="4419600"/>
                <a:ext cx="990600" cy="1422400"/>
                <a:chOff x="1422400" y="4419600"/>
                <a:chExt cx="990600" cy="1422400"/>
              </a:xfrm>
            </p:grpSpPr>
            <p:sp>
              <p:nvSpPr>
                <p:cNvPr id="29" name="Rectangle 7">
                  <a:extLst>
                    <a:ext uri="{FF2B5EF4-FFF2-40B4-BE49-F238E27FC236}">
                      <a16:creationId xmlns:a16="http://schemas.microsoft.com/office/drawing/2014/main" id="{E64CBCE4-4012-134A-AAB2-4B632DA42BC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22400" y="4419600"/>
                  <a:ext cx="990600" cy="1422400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 type="none" w="sm" len="sm"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E3606D57-A854-BA4D-80D3-9ED488E15DE8}"/>
                    </a:ext>
                  </a:extLst>
                </p:cNvPr>
                <p:cNvSpPr/>
                <p:nvPr/>
              </p:nvSpPr>
              <p:spPr bwMode="auto">
                <a:xfrm>
                  <a:off x="1435100" y="4432300"/>
                  <a:ext cx="609600" cy="393700"/>
                </a:xfrm>
                <a:prstGeom prst="rect">
                  <a:avLst/>
                </a:prstGeom>
                <a:solidFill>
                  <a:srgbClr val="008000"/>
                </a:solidFill>
                <a:ln w="3175" cap="flat" cmpd="sng" algn="ctr">
                  <a:solidFill>
                    <a:srgbClr val="008000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DF1508B8-91BD-3E44-9C3B-04D656C6F92D}"/>
                    </a:ext>
                  </a:extLst>
                </p:cNvPr>
                <p:cNvSpPr/>
                <p:nvPr/>
              </p:nvSpPr>
              <p:spPr bwMode="auto">
                <a:xfrm>
                  <a:off x="2082800" y="4940300"/>
                  <a:ext cx="101600" cy="469900"/>
                </a:xfrm>
                <a:prstGeom prst="rect">
                  <a:avLst/>
                </a:prstGeom>
                <a:solidFill>
                  <a:schemeClr val="tx1"/>
                </a:solidFill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Rectangle 31">
                  <a:extLst>
                    <a:ext uri="{FF2B5EF4-FFF2-40B4-BE49-F238E27FC236}">
                      <a16:creationId xmlns:a16="http://schemas.microsoft.com/office/drawing/2014/main" id="{28CF3A21-1C10-9B44-AE75-7651E071DBAA}"/>
                    </a:ext>
                  </a:extLst>
                </p:cNvPr>
                <p:cNvSpPr/>
                <p:nvPr/>
              </p:nvSpPr>
              <p:spPr bwMode="auto">
                <a:xfrm>
                  <a:off x="2184400" y="5626100"/>
                  <a:ext cx="215900" cy="127000"/>
                </a:xfrm>
                <a:prstGeom prst="rect">
                  <a:avLst/>
                </a:prstGeom>
                <a:solidFill>
                  <a:srgbClr val="FF33CC"/>
                </a:solidFill>
                <a:ln w="3175" cap="flat" cmpd="sng" algn="ctr">
                  <a:solidFill>
                    <a:srgbClr val="FF33CC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7E3CB8A6-6815-A34D-BDF5-E81CE2C383B1}"/>
                  </a:ext>
                </a:extLst>
              </p:cNvPr>
              <p:cNvGrpSpPr/>
              <p:nvPr/>
            </p:nvGrpSpPr>
            <p:grpSpPr>
              <a:xfrm>
                <a:off x="3644900" y="4330700"/>
                <a:ext cx="4944532" cy="1511300"/>
                <a:chOff x="3644900" y="4330700"/>
                <a:chExt cx="4944532" cy="1511300"/>
              </a:xfrm>
            </p:grpSpPr>
            <p:sp>
              <p:nvSpPr>
                <p:cNvPr id="17" name="Rectangle 13">
                  <a:extLst>
                    <a:ext uri="{FF2B5EF4-FFF2-40B4-BE49-F238E27FC236}">
                      <a16:creationId xmlns:a16="http://schemas.microsoft.com/office/drawing/2014/main" id="{5E48C57A-0BDF-A14D-B5A7-28DBF97601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416800" y="4419600"/>
                  <a:ext cx="46038" cy="1422400"/>
                </a:xfrm>
                <a:prstGeom prst="rect">
                  <a:avLst/>
                </a:prstGeom>
                <a:noFill/>
                <a:ln w="28575">
                  <a:solidFill>
                    <a:srgbClr val="FF33CC"/>
                  </a:solidFill>
                  <a:prstDash val="sysDot"/>
                  <a:round/>
                  <a:headEnd type="none" w="sm" len="sm"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" name="Rectangle 14">
                  <a:extLst>
                    <a:ext uri="{FF2B5EF4-FFF2-40B4-BE49-F238E27FC236}">
                      <a16:creationId xmlns:a16="http://schemas.microsoft.com/office/drawing/2014/main" id="{BEAF729B-2B0C-8F45-B741-63A8C981F8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0700" y="4419600"/>
                  <a:ext cx="46038" cy="1422400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prstDash val="sysDot"/>
                  <a:round/>
                  <a:headEnd type="none" w="sm" len="sm"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" name="Rectangle 15">
                  <a:extLst>
                    <a:ext uri="{FF2B5EF4-FFF2-40B4-BE49-F238E27FC236}">
                      <a16:creationId xmlns:a16="http://schemas.microsoft.com/office/drawing/2014/main" id="{10904E14-3FF3-EA4A-9714-321AD87A63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57600" y="4419600"/>
                  <a:ext cx="46038" cy="1422400"/>
                </a:xfrm>
                <a:prstGeom prst="rect">
                  <a:avLst/>
                </a:prstGeom>
                <a:noFill/>
                <a:ln w="28575">
                  <a:solidFill>
                    <a:srgbClr val="008000"/>
                  </a:solidFill>
                  <a:prstDash val="sysDot"/>
                  <a:round/>
                  <a:headEnd type="none" w="sm" len="sm"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" name="Rectangle 10">
                  <a:extLst>
                    <a:ext uri="{FF2B5EF4-FFF2-40B4-BE49-F238E27FC236}">
                      <a16:creationId xmlns:a16="http://schemas.microsoft.com/office/drawing/2014/main" id="{91669C64-C170-DC46-AA2C-D9D61BE798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73500" y="4356100"/>
                  <a:ext cx="977900" cy="45719"/>
                </a:xfrm>
                <a:prstGeom prst="rect">
                  <a:avLst/>
                </a:prstGeom>
                <a:noFill/>
                <a:ln w="28575">
                  <a:solidFill>
                    <a:srgbClr val="008000"/>
                  </a:solidFill>
                  <a:prstDash val="sysDot"/>
                  <a:round/>
                  <a:headEnd type="none" w="sm" len="sm"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" name="Rectangle 10">
                  <a:extLst>
                    <a:ext uri="{FF2B5EF4-FFF2-40B4-BE49-F238E27FC236}">
                      <a16:creationId xmlns:a16="http://schemas.microsoft.com/office/drawing/2014/main" id="{2020DD98-F667-6F4A-B235-0440CFC036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16600" y="4356100"/>
                  <a:ext cx="965200" cy="45719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prstDash val="sysDot"/>
                  <a:round/>
                  <a:headEnd type="none" w="sm" len="sm"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" name="Rectangle 10">
                  <a:extLst>
                    <a:ext uri="{FF2B5EF4-FFF2-40B4-BE49-F238E27FC236}">
                      <a16:creationId xmlns:a16="http://schemas.microsoft.com/office/drawing/2014/main" id="{445A9E5A-2D66-5A47-886D-68A96D6FAB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607300" y="4330700"/>
                  <a:ext cx="977900" cy="50800"/>
                </a:xfrm>
                <a:prstGeom prst="rect">
                  <a:avLst/>
                </a:prstGeom>
                <a:noFill/>
                <a:ln w="28575">
                  <a:solidFill>
                    <a:srgbClr val="FF33CC"/>
                  </a:solidFill>
                  <a:prstDash val="sysDot"/>
                  <a:round/>
                  <a:headEnd type="none" w="sm" len="sm"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6BF69AE1-D851-864C-808B-1C9C516F5122}"/>
                    </a:ext>
                  </a:extLst>
                </p:cNvPr>
                <p:cNvSpPr/>
                <p:nvPr/>
              </p:nvSpPr>
              <p:spPr bwMode="auto">
                <a:xfrm>
                  <a:off x="3644900" y="4419600"/>
                  <a:ext cx="76200" cy="393700"/>
                </a:xfrm>
                <a:prstGeom prst="rect">
                  <a:avLst/>
                </a:prstGeom>
                <a:solidFill>
                  <a:srgbClr val="008000"/>
                </a:solidFill>
                <a:ln w="3175" cap="flat" cmpd="sng" algn="ctr">
                  <a:solidFill>
                    <a:srgbClr val="008000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49160417-AECC-FA40-9DD9-1972C39C1410}"/>
                    </a:ext>
                  </a:extLst>
                </p:cNvPr>
                <p:cNvSpPr/>
                <p:nvPr/>
              </p:nvSpPr>
              <p:spPr bwMode="auto">
                <a:xfrm>
                  <a:off x="3873500" y="4361180"/>
                  <a:ext cx="584200" cy="45719"/>
                </a:xfrm>
                <a:prstGeom prst="rect">
                  <a:avLst/>
                </a:prstGeom>
                <a:solidFill>
                  <a:srgbClr val="008000"/>
                </a:solidFill>
                <a:ln w="3175" cap="flat" cmpd="sng" algn="ctr">
                  <a:solidFill>
                    <a:srgbClr val="008000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E8432A0A-5E6C-1F49-83B1-ED7D28FADA1E}"/>
                    </a:ext>
                  </a:extLst>
                </p:cNvPr>
                <p:cNvSpPr/>
                <p:nvPr/>
              </p:nvSpPr>
              <p:spPr bwMode="auto">
                <a:xfrm>
                  <a:off x="6375400" y="4347633"/>
                  <a:ext cx="101600" cy="46567"/>
                </a:xfrm>
                <a:prstGeom prst="rect">
                  <a:avLst/>
                </a:prstGeom>
                <a:solidFill>
                  <a:schemeClr val="tx1"/>
                </a:solidFill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2F98C793-F427-6541-8C69-0EF80D9CE70A}"/>
                    </a:ext>
                  </a:extLst>
                </p:cNvPr>
                <p:cNvSpPr/>
                <p:nvPr/>
              </p:nvSpPr>
              <p:spPr bwMode="auto">
                <a:xfrm>
                  <a:off x="5592232" y="4889500"/>
                  <a:ext cx="71967" cy="469900"/>
                </a:xfrm>
                <a:prstGeom prst="rect">
                  <a:avLst/>
                </a:prstGeom>
                <a:solidFill>
                  <a:schemeClr val="tx1"/>
                </a:solidFill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1223C0F2-8C44-684A-A501-7B964CC5B12D}"/>
                    </a:ext>
                  </a:extLst>
                </p:cNvPr>
                <p:cNvSpPr/>
                <p:nvPr/>
              </p:nvSpPr>
              <p:spPr bwMode="auto">
                <a:xfrm>
                  <a:off x="7416800" y="5638800"/>
                  <a:ext cx="50800" cy="114300"/>
                </a:xfrm>
                <a:prstGeom prst="rect">
                  <a:avLst/>
                </a:prstGeom>
                <a:solidFill>
                  <a:srgbClr val="FF33CC"/>
                </a:solidFill>
                <a:ln w="3175" cap="flat" cmpd="sng" algn="ctr">
                  <a:solidFill>
                    <a:srgbClr val="FF33CC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8669EBFE-94CB-644E-8DDD-65130BB7EA9B}"/>
                    </a:ext>
                  </a:extLst>
                </p:cNvPr>
                <p:cNvSpPr/>
                <p:nvPr/>
              </p:nvSpPr>
              <p:spPr bwMode="auto">
                <a:xfrm>
                  <a:off x="8369300" y="4330700"/>
                  <a:ext cx="220132" cy="45719"/>
                </a:xfrm>
                <a:prstGeom prst="rect">
                  <a:avLst/>
                </a:prstGeom>
                <a:solidFill>
                  <a:srgbClr val="FF33CC"/>
                </a:solidFill>
                <a:ln w="3175" cap="flat" cmpd="sng" algn="ctr">
                  <a:solidFill>
                    <a:srgbClr val="FF33CC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4AE9123-3F2B-4843-8DA7-9D92A5123AC7}"/>
                </a:ext>
              </a:extLst>
            </p:cNvPr>
            <p:cNvSpPr txBox="1"/>
            <p:nvPr/>
          </p:nvSpPr>
          <p:spPr>
            <a:xfrm>
              <a:off x="7085812" y="1774029"/>
              <a:ext cx="360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u</a:t>
              </a:r>
              <a:r>
                <a:rPr lang="en-US" sz="1400" b="1" baseline="-25000" dirty="0"/>
                <a:t>0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F492414-B76C-0F41-B75D-654041BC4E24}"/>
                </a:ext>
              </a:extLst>
            </p:cNvPr>
            <p:cNvSpPr txBox="1"/>
            <p:nvPr/>
          </p:nvSpPr>
          <p:spPr>
            <a:xfrm>
              <a:off x="7673059" y="1768048"/>
              <a:ext cx="360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u</a:t>
              </a:r>
              <a:r>
                <a:rPr lang="en-US" sz="1400" b="1" baseline="-25000" dirty="0"/>
                <a:t>1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538A417-9726-4C49-8811-365DEA58985F}"/>
                </a:ext>
              </a:extLst>
            </p:cNvPr>
            <p:cNvSpPr txBox="1"/>
            <p:nvPr/>
          </p:nvSpPr>
          <p:spPr>
            <a:xfrm>
              <a:off x="7302585" y="1039910"/>
              <a:ext cx="3513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v</a:t>
              </a:r>
              <a:r>
                <a:rPr lang="en-US" sz="1400" b="1" baseline="-25000" dirty="0"/>
                <a:t>0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952433D-E7A0-D047-8278-6A95C1B8C535}"/>
                </a:ext>
              </a:extLst>
            </p:cNvPr>
            <p:cNvSpPr txBox="1"/>
            <p:nvPr/>
          </p:nvSpPr>
          <p:spPr>
            <a:xfrm>
              <a:off x="7808577" y="1039166"/>
              <a:ext cx="3513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v</a:t>
              </a:r>
              <a:r>
                <a:rPr lang="en-US" sz="1400" b="1" baseline="-25000" dirty="0"/>
                <a:t>1</a:t>
              </a:r>
            </a:p>
          </p:txBody>
        </p:sp>
      </p:grpSp>
      <p:pic>
        <p:nvPicPr>
          <p:cNvPr id="35" name="Picture 34">
            <a:extLst>
              <a:ext uri="{FF2B5EF4-FFF2-40B4-BE49-F238E27FC236}">
                <a16:creationId xmlns:a16="http://schemas.microsoft.com/office/drawing/2014/main" id="{CEDD6D21-8140-E44D-918E-4F1E90FA02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9381" y="785695"/>
            <a:ext cx="1194619" cy="1019409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2462" y="4607735"/>
            <a:ext cx="476874" cy="1366837"/>
          </a:xfrm>
          <a:prstGeom prst="rect">
            <a:avLst/>
          </a:prstGeom>
        </p:spPr>
      </p:pic>
      <p:grpSp>
        <p:nvGrpSpPr>
          <p:cNvPr id="47" name="Group 46"/>
          <p:cNvGrpSpPr/>
          <p:nvPr/>
        </p:nvGrpSpPr>
        <p:grpSpPr>
          <a:xfrm>
            <a:off x="6631102" y="2887093"/>
            <a:ext cx="1628317" cy="1107510"/>
            <a:chOff x="4387776" y="2813126"/>
            <a:chExt cx="3320432" cy="2415472"/>
          </a:xfrm>
        </p:grpSpPr>
        <p:sp>
          <p:nvSpPr>
            <p:cNvPr id="48" name="Rectangle 7"/>
            <p:cNvSpPr>
              <a:spLocks noChangeArrowheads="1"/>
            </p:cNvSpPr>
            <p:nvPr/>
          </p:nvSpPr>
          <p:spPr bwMode="auto">
            <a:xfrm>
              <a:off x="5555822" y="3814637"/>
              <a:ext cx="985838" cy="296334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Rectangle 7"/>
            <p:cNvSpPr>
              <a:spLocks noChangeArrowheads="1"/>
            </p:cNvSpPr>
            <p:nvPr/>
          </p:nvSpPr>
          <p:spPr bwMode="auto">
            <a:xfrm>
              <a:off x="4387776" y="2813126"/>
              <a:ext cx="3318933" cy="205665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Rectangle 7"/>
            <p:cNvSpPr>
              <a:spLocks noChangeArrowheads="1"/>
            </p:cNvSpPr>
            <p:nvPr/>
          </p:nvSpPr>
          <p:spPr bwMode="auto">
            <a:xfrm>
              <a:off x="4389275" y="5022933"/>
              <a:ext cx="3318933" cy="205665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51" name="Straight Arrow Connector 50"/>
            <p:cNvCxnSpPr/>
            <p:nvPr/>
          </p:nvCxnSpPr>
          <p:spPr bwMode="auto">
            <a:xfrm>
              <a:off x="4756639" y="3081245"/>
              <a:ext cx="959469" cy="635731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none" w="med" len="med"/>
            </a:ln>
          </p:spPr>
        </p:cxnSp>
        <p:cxnSp>
          <p:nvCxnSpPr>
            <p:cNvPr id="52" name="Straight Arrow Connector 51"/>
            <p:cNvCxnSpPr/>
            <p:nvPr/>
          </p:nvCxnSpPr>
          <p:spPr bwMode="auto">
            <a:xfrm flipH="1">
              <a:off x="6368479" y="3094981"/>
              <a:ext cx="1032933" cy="630107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none" w="med" len="med"/>
            </a:ln>
          </p:spPr>
        </p:cxnSp>
        <p:cxnSp>
          <p:nvCxnSpPr>
            <p:cNvPr id="53" name="Straight Arrow Connector 52"/>
            <p:cNvCxnSpPr/>
            <p:nvPr/>
          </p:nvCxnSpPr>
          <p:spPr bwMode="auto">
            <a:xfrm>
              <a:off x="5201011" y="3217244"/>
              <a:ext cx="888067" cy="487336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none" w="med" len="med"/>
            </a:ln>
          </p:spPr>
        </p:cxnSp>
        <p:cxnSp>
          <p:nvCxnSpPr>
            <p:cNvPr id="54" name="Straight Arrow Connector 53"/>
            <p:cNvCxnSpPr/>
            <p:nvPr/>
          </p:nvCxnSpPr>
          <p:spPr bwMode="auto">
            <a:xfrm flipH="1">
              <a:off x="4656416" y="4240630"/>
              <a:ext cx="1032933" cy="630107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none" w="med" len="med"/>
            </a:ln>
          </p:spPr>
        </p:cxnSp>
        <p:cxnSp>
          <p:nvCxnSpPr>
            <p:cNvPr id="55" name="Straight Arrow Connector 54"/>
            <p:cNvCxnSpPr/>
            <p:nvPr/>
          </p:nvCxnSpPr>
          <p:spPr bwMode="auto">
            <a:xfrm>
              <a:off x="6486590" y="4258325"/>
              <a:ext cx="959469" cy="635731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none" w="med" len="med"/>
            </a:ln>
          </p:spPr>
        </p:cxnSp>
        <p:cxnSp>
          <p:nvCxnSpPr>
            <p:cNvPr id="56" name="Straight Arrow Connector 55"/>
            <p:cNvCxnSpPr/>
            <p:nvPr/>
          </p:nvCxnSpPr>
          <p:spPr bwMode="auto">
            <a:xfrm flipH="1">
              <a:off x="4842933" y="4255240"/>
              <a:ext cx="1246145" cy="58460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none" w="med" len="med"/>
            </a:ln>
          </p:spPr>
        </p:cxnSp>
      </p:grp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7CAB103C-E153-4A45-9E5F-3BA2BA24F355}"/>
              </a:ext>
            </a:extLst>
          </p:cNvPr>
          <p:cNvSpPr/>
          <p:nvPr/>
        </p:nvSpPr>
        <p:spPr bwMode="auto">
          <a:xfrm rot="20339886">
            <a:off x="1549900" y="2728241"/>
            <a:ext cx="5588895" cy="1257424"/>
          </a:xfrm>
          <a:prstGeom prst="roundRect">
            <a:avLst/>
          </a:prstGeom>
          <a:solidFill>
            <a:schemeClr val="tx2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l"/>
            <a:r>
              <a:rPr lang="en-US" sz="4400" b="1" dirty="0">
                <a:solidFill>
                  <a:schemeClr val="bg1"/>
                </a:solidFill>
              </a:rPr>
              <a:t>Matrix?          </a:t>
            </a:r>
            <a:r>
              <a:rPr lang="en-US" sz="4800" b="1" dirty="0">
                <a:solidFill>
                  <a:schemeClr val="bg1"/>
                </a:solidFill>
              </a:rPr>
              <a:t>SVD!</a:t>
            </a:r>
          </a:p>
        </p:txBody>
      </p:sp>
    </p:spTree>
    <p:extLst>
      <p:ext uri="{BB962C8B-B14F-4D97-AF65-F5344CB8AC3E}">
        <p14:creationId xmlns:p14="http://schemas.microsoft.com/office/powerpoint/2010/main" val="2755764975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5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57F3CC9D-E573-8E44-990C-489CE0BAC1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KDD 2018</a:t>
            </a:r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BE290654-1CBB-DC49-ADEC-5DCEBD86B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Dong+</a:t>
            </a:r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A4372B42-36AF-0942-BC49-2FDE1C8A6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3ABF6-3720-DB46-BB41-0FA391018AC7}" type="slidenum">
              <a:rPr lang="en-US" altLang="en-US" smtClean="0"/>
              <a:pPr/>
              <a:t>13</a:t>
            </a:fld>
            <a:endParaRPr lang="en-US" altLang="en-US" dirty="0"/>
          </a:p>
        </p:txBody>
      </p:sp>
      <p:sp>
        <p:nvSpPr>
          <p:cNvPr id="1465346" name="Rectangle 2">
            <a:extLst>
              <a:ext uri="{FF2B5EF4-FFF2-40B4-BE49-F238E27FC236}">
                <a16:creationId xmlns:a16="http://schemas.microsoft.com/office/drawing/2014/main" id="{BC2C2DE7-B129-5F46-B4D9-29C4DFA1EF8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/>
              <a:t>Node importance - Motivation:</a:t>
            </a:r>
          </a:p>
        </p:txBody>
      </p:sp>
      <p:sp>
        <p:nvSpPr>
          <p:cNvPr id="1465347" name="Rectangle 3">
            <a:extLst>
              <a:ext uri="{FF2B5EF4-FFF2-40B4-BE49-F238E27FC236}">
                <a16:creationId xmlns:a16="http://schemas.microsoft.com/office/drawing/2014/main" id="{126EFB48-F11D-AB4D-8878-F0FA9CF8185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Given a graph (</a:t>
            </a:r>
            <a:r>
              <a:rPr lang="en-US" altLang="en-US" dirty="0" err="1"/>
              <a:t>eg.</a:t>
            </a:r>
            <a:r>
              <a:rPr lang="en-US" altLang="en-US" dirty="0"/>
              <a:t>, web pages containing the desirable query word)</a:t>
            </a:r>
          </a:p>
          <a:p>
            <a:r>
              <a:rPr lang="en-US" altLang="en-US" dirty="0"/>
              <a:t>Q1: Which node is the most important?</a:t>
            </a:r>
          </a:p>
          <a:p>
            <a:pPr lvl="1"/>
            <a:r>
              <a:rPr lang="en-US" altLang="en-US" b="1" dirty="0"/>
              <a:t>PageRank (PR = RWR)</a:t>
            </a:r>
            <a:r>
              <a:rPr lang="en-US" altLang="en-US" dirty="0"/>
              <a:t>, HITS, SALSA</a:t>
            </a:r>
          </a:p>
          <a:p>
            <a:r>
              <a:rPr lang="en-US" altLang="en-US" dirty="0"/>
              <a:t>Q2: How close is node ‘A’ to node ‘B’?</a:t>
            </a:r>
          </a:p>
          <a:p>
            <a:pPr lvl="1"/>
            <a:r>
              <a:rPr lang="en-US" altLang="en-US" dirty="0"/>
              <a:t>Personalized P.R. (/SALSA)</a:t>
            </a:r>
          </a:p>
        </p:txBody>
      </p:sp>
      <p:sp>
        <p:nvSpPr>
          <p:cNvPr id="1465348" name="Oval 4">
            <a:extLst>
              <a:ext uri="{FF2B5EF4-FFF2-40B4-BE49-F238E27FC236}">
                <a16:creationId xmlns:a16="http://schemas.microsoft.com/office/drawing/2014/main" id="{455930DA-204F-574D-B3B6-6C085CAB6F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0" y="5715000"/>
            <a:ext cx="228600" cy="2286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65349" name="Oval 5">
            <a:extLst>
              <a:ext uri="{FF2B5EF4-FFF2-40B4-BE49-F238E27FC236}">
                <a16:creationId xmlns:a16="http://schemas.microsoft.com/office/drawing/2014/main" id="{0F23DDD8-4FC2-774B-AAA4-37C6F833EA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3400" y="5029200"/>
            <a:ext cx="228600" cy="2286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65350" name="Oval 6">
            <a:extLst>
              <a:ext uri="{FF2B5EF4-FFF2-40B4-BE49-F238E27FC236}">
                <a16:creationId xmlns:a16="http://schemas.microsoft.com/office/drawing/2014/main" id="{D8C546D6-B3C0-1449-94DE-0B14437CCE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7600" y="4953000"/>
            <a:ext cx="228600" cy="2286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65351" name="Oval 7">
            <a:extLst>
              <a:ext uri="{FF2B5EF4-FFF2-40B4-BE49-F238E27FC236}">
                <a16:creationId xmlns:a16="http://schemas.microsoft.com/office/drawing/2014/main" id="{11F56F9E-6010-2047-A909-4A50D6B343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4400" y="5867400"/>
            <a:ext cx="228600" cy="2286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65352" name="Oval 8">
            <a:extLst>
              <a:ext uri="{FF2B5EF4-FFF2-40B4-BE49-F238E27FC236}">
                <a16:creationId xmlns:a16="http://schemas.microsoft.com/office/drawing/2014/main" id="{B9ADC43F-D378-1F4E-9798-64781E7769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4876800"/>
            <a:ext cx="228600" cy="2286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65353" name="Oval 9">
            <a:extLst>
              <a:ext uri="{FF2B5EF4-FFF2-40B4-BE49-F238E27FC236}">
                <a16:creationId xmlns:a16="http://schemas.microsoft.com/office/drawing/2014/main" id="{F53FD387-0F1C-1043-A10D-CEBD005F9C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3800" y="5867400"/>
            <a:ext cx="228600" cy="2286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65354" name="Oval 10">
            <a:extLst>
              <a:ext uri="{FF2B5EF4-FFF2-40B4-BE49-F238E27FC236}">
                <a16:creationId xmlns:a16="http://schemas.microsoft.com/office/drawing/2014/main" id="{DE0369D7-001D-0D4D-A5CA-2B8C56CDC9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7000" y="5029200"/>
            <a:ext cx="228600" cy="2286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465355" name="AutoShape 11">
            <a:extLst>
              <a:ext uri="{FF2B5EF4-FFF2-40B4-BE49-F238E27FC236}">
                <a16:creationId xmlns:a16="http://schemas.microsoft.com/office/drawing/2014/main" id="{AD4FA846-A6CD-1B40-88F0-4488A21F85B6}"/>
              </a:ext>
            </a:extLst>
          </p:cNvPr>
          <p:cNvCxnSpPr>
            <a:cxnSpLocks noChangeShapeType="1"/>
            <a:stCxn id="1465350" idx="6"/>
            <a:endCxn id="1465349" idx="2"/>
          </p:cNvCxnSpPr>
          <p:nvPr/>
        </p:nvCxnSpPr>
        <p:spPr bwMode="auto">
          <a:xfrm>
            <a:off x="3894138" y="5067300"/>
            <a:ext cx="441325" cy="7620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65356" name="AutoShape 12">
            <a:extLst>
              <a:ext uri="{FF2B5EF4-FFF2-40B4-BE49-F238E27FC236}">
                <a16:creationId xmlns:a16="http://schemas.microsoft.com/office/drawing/2014/main" id="{97701CB5-98E2-7644-AB9C-632225661510}"/>
              </a:ext>
            </a:extLst>
          </p:cNvPr>
          <p:cNvCxnSpPr>
            <a:cxnSpLocks noChangeShapeType="1"/>
            <a:stCxn id="1465353" idx="6"/>
            <a:endCxn id="1465349" idx="3"/>
          </p:cNvCxnSpPr>
          <p:nvPr/>
        </p:nvCxnSpPr>
        <p:spPr bwMode="auto">
          <a:xfrm flipV="1">
            <a:off x="3970338" y="5232400"/>
            <a:ext cx="406400" cy="74930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65357" name="AutoShape 13">
            <a:extLst>
              <a:ext uri="{FF2B5EF4-FFF2-40B4-BE49-F238E27FC236}">
                <a16:creationId xmlns:a16="http://schemas.microsoft.com/office/drawing/2014/main" id="{022B7A07-E291-974E-92C9-983C8A6C1F53}"/>
              </a:ext>
            </a:extLst>
          </p:cNvPr>
          <p:cNvCxnSpPr>
            <a:cxnSpLocks noChangeShapeType="1"/>
            <a:stCxn id="1465353" idx="6"/>
            <a:endCxn id="1465351" idx="2"/>
          </p:cNvCxnSpPr>
          <p:nvPr/>
        </p:nvCxnSpPr>
        <p:spPr bwMode="auto">
          <a:xfrm>
            <a:off x="3970338" y="5981700"/>
            <a:ext cx="746125" cy="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65358" name="AutoShape 14">
            <a:extLst>
              <a:ext uri="{FF2B5EF4-FFF2-40B4-BE49-F238E27FC236}">
                <a16:creationId xmlns:a16="http://schemas.microsoft.com/office/drawing/2014/main" id="{4326116A-8FA5-D241-953B-DEA1BB56DDC7}"/>
              </a:ext>
            </a:extLst>
          </p:cNvPr>
          <p:cNvCxnSpPr>
            <a:cxnSpLocks noChangeShapeType="1"/>
            <a:stCxn id="1465349" idx="6"/>
            <a:endCxn id="1465352" idx="2"/>
          </p:cNvCxnSpPr>
          <p:nvPr/>
        </p:nvCxnSpPr>
        <p:spPr bwMode="auto">
          <a:xfrm flipV="1">
            <a:off x="4579938" y="4991100"/>
            <a:ext cx="441325" cy="15240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65359" name="AutoShape 15">
            <a:extLst>
              <a:ext uri="{FF2B5EF4-FFF2-40B4-BE49-F238E27FC236}">
                <a16:creationId xmlns:a16="http://schemas.microsoft.com/office/drawing/2014/main" id="{3597CC40-68E1-4347-917D-7B9F6D211652}"/>
              </a:ext>
            </a:extLst>
          </p:cNvPr>
          <p:cNvCxnSpPr>
            <a:cxnSpLocks noChangeShapeType="1"/>
            <a:stCxn id="1465354" idx="6"/>
            <a:endCxn id="1465350" idx="2"/>
          </p:cNvCxnSpPr>
          <p:nvPr/>
        </p:nvCxnSpPr>
        <p:spPr bwMode="auto">
          <a:xfrm flipV="1">
            <a:off x="2903538" y="5067300"/>
            <a:ext cx="746125" cy="7620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65360" name="AutoShape 16">
            <a:extLst>
              <a:ext uri="{FF2B5EF4-FFF2-40B4-BE49-F238E27FC236}">
                <a16:creationId xmlns:a16="http://schemas.microsoft.com/office/drawing/2014/main" id="{BE15E083-2DEB-F545-B7D1-DB4428AAB3C7}"/>
              </a:ext>
            </a:extLst>
          </p:cNvPr>
          <p:cNvCxnSpPr>
            <a:cxnSpLocks noChangeShapeType="1"/>
            <a:stCxn id="1465348" idx="7"/>
            <a:endCxn id="1465350" idx="3"/>
          </p:cNvCxnSpPr>
          <p:nvPr/>
        </p:nvCxnSpPr>
        <p:spPr bwMode="auto">
          <a:xfrm flipV="1">
            <a:off x="3014663" y="5156200"/>
            <a:ext cx="676275" cy="58420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2AC34B09-523B-4946-A961-89949EBE40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9381" y="1447800"/>
            <a:ext cx="1194619" cy="1019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009986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5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751B63-17AC-0C4B-8087-3EAD7FD461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SVD properties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ED0C48-352C-334A-91B2-44F3A8D1CD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dirty="0"/>
              <a:t>Hidden/latent variable detection</a:t>
            </a:r>
          </a:p>
          <a:p>
            <a:pPr>
              <a:buFont typeface="Wingdings" pitchFamily="2" charset="2"/>
              <a:buChar char="ü"/>
            </a:pPr>
            <a:r>
              <a:rPr lang="en-US" dirty="0"/>
              <a:t>Compute node importance (HITS)</a:t>
            </a:r>
          </a:p>
          <a:p>
            <a:pPr>
              <a:buFont typeface="Wingdings" pitchFamily="2" charset="2"/>
              <a:buChar char="ü"/>
            </a:pPr>
            <a:r>
              <a:rPr lang="en-US" dirty="0"/>
              <a:t>Block detection</a:t>
            </a:r>
          </a:p>
          <a:p>
            <a:pPr>
              <a:buFont typeface="Wingdings" pitchFamily="2" charset="2"/>
              <a:buChar char="ü"/>
            </a:pPr>
            <a:r>
              <a:rPr lang="en-US" dirty="0"/>
              <a:t>Dimensionality reduction</a:t>
            </a:r>
          </a:p>
          <a:p>
            <a:pPr>
              <a:buFont typeface="Wingdings" pitchFamily="2" charset="2"/>
              <a:buChar char="ü"/>
            </a:pPr>
            <a:r>
              <a:rPr lang="en-US" dirty="0"/>
              <a:t>Embedding (linear)</a:t>
            </a:r>
          </a:p>
          <a:p>
            <a:pPr lvl="1"/>
            <a:r>
              <a:rPr lang="en-US" dirty="0"/>
              <a:t>SVD is a special case of ’deep neural net’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1D4503-207C-824C-A9BD-80A38B36C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2477CA-AE6C-8848-8086-8BDE01C17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Dong+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30AD52-856C-4E45-A009-5FE138D63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B43987-7F84-BB4A-8611-CDF75B6A737D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7850CC7-EA7E-5B40-B0AA-3C8AF050B475}"/>
              </a:ext>
            </a:extLst>
          </p:cNvPr>
          <p:cNvGrpSpPr/>
          <p:nvPr/>
        </p:nvGrpSpPr>
        <p:grpSpPr>
          <a:xfrm>
            <a:off x="1383037" y="4808638"/>
            <a:ext cx="2647950" cy="1465701"/>
            <a:chOff x="6553200" y="1039166"/>
            <a:chExt cx="2103120" cy="1042640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F7439A00-D62D-9E4C-BBB6-D4D75AD5AA7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553200" y="1410090"/>
              <a:ext cx="2103120" cy="443475"/>
              <a:chOff x="1422400" y="4330700"/>
              <a:chExt cx="7167032" cy="1511300"/>
            </a:xfrm>
          </p:grpSpPr>
          <p:grpSp>
            <p:nvGrpSpPr>
              <p:cNvPr id="15" name="Group 42">
                <a:extLst>
                  <a:ext uri="{FF2B5EF4-FFF2-40B4-BE49-F238E27FC236}">
                    <a16:creationId xmlns:a16="http://schemas.microsoft.com/office/drawing/2014/main" id="{AD4353D1-5D77-7749-B0C1-EB25D20B49DA}"/>
                  </a:ext>
                </a:extLst>
              </p:cNvPr>
              <p:cNvGrpSpPr/>
              <p:nvPr/>
            </p:nvGrpSpPr>
            <p:grpSpPr>
              <a:xfrm>
                <a:off x="1422400" y="4419600"/>
                <a:ext cx="990600" cy="1422400"/>
                <a:chOff x="1422400" y="4419600"/>
                <a:chExt cx="990600" cy="1422400"/>
              </a:xfrm>
            </p:grpSpPr>
            <p:sp>
              <p:nvSpPr>
                <p:cNvPr id="29" name="Rectangle 7">
                  <a:extLst>
                    <a:ext uri="{FF2B5EF4-FFF2-40B4-BE49-F238E27FC236}">
                      <a16:creationId xmlns:a16="http://schemas.microsoft.com/office/drawing/2014/main" id="{E64CBCE4-4012-134A-AAB2-4B632DA42BC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22400" y="4419600"/>
                  <a:ext cx="990600" cy="1422400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 type="none" w="sm" len="sm"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E3606D57-A854-BA4D-80D3-9ED488E15DE8}"/>
                    </a:ext>
                  </a:extLst>
                </p:cNvPr>
                <p:cNvSpPr/>
                <p:nvPr/>
              </p:nvSpPr>
              <p:spPr bwMode="auto">
                <a:xfrm>
                  <a:off x="1435100" y="4432300"/>
                  <a:ext cx="609600" cy="393700"/>
                </a:xfrm>
                <a:prstGeom prst="rect">
                  <a:avLst/>
                </a:prstGeom>
                <a:solidFill>
                  <a:srgbClr val="008000"/>
                </a:solidFill>
                <a:ln w="3175" cap="flat" cmpd="sng" algn="ctr">
                  <a:solidFill>
                    <a:srgbClr val="008000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DF1508B8-91BD-3E44-9C3B-04D656C6F92D}"/>
                    </a:ext>
                  </a:extLst>
                </p:cNvPr>
                <p:cNvSpPr/>
                <p:nvPr/>
              </p:nvSpPr>
              <p:spPr bwMode="auto">
                <a:xfrm>
                  <a:off x="2082800" y="4940300"/>
                  <a:ext cx="101600" cy="469900"/>
                </a:xfrm>
                <a:prstGeom prst="rect">
                  <a:avLst/>
                </a:prstGeom>
                <a:solidFill>
                  <a:schemeClr val="tx1"/>
                </a:solidFill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Rectangle 31">
                  <a:extLst>
                    <a:ext uri="{FF2B5EF4-FFF2-40B4-BE49-F238E27FC236}">
                      <a16:creationId xmlns:a16="http://schemas.microsoft.com/office/drawing/2014/main" id="{28CF3A21-1C10-9B44-AE75-7651E071DBAA}"/>
                    </a:ext>
                  </a:extLst>
                </p:cNvPr>
                <p:cNvSpPr/>
                <p:nvPr/>
              </p:nvSpPr>
              <p:spPr bwMode="auto">
                <a:xfrm>
                  <a:off x="2184400" y="5626100"/>
                  <a:ext cx="215900" cy="127000"/>
                </a:xfrm>
                <a:prstGeom prst="rect">
                  <a:avLst/>
                </a:prstGeom>
                <a:solidFill>
                  <a:srgbClr val="FF33CC"/>
                </a:solidFill>
                <a:ln w="3175" cap="flat" cmpd="sng" algn="ctr">
                  <a:solidFill>
                    <a:srgbClr val="FF33CC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7E3CB8A6-6815-A34D-BDF5-E81CE2C383B1}"/>
                  </a:ext>
                </a:extLst>
              </p:cNvPr>
              <p:cNvGrpSpPr/>
              <p:nvPr/>
            </p:nvGrpSpPr>
            <p:grpSpPr>
              <a:xfrm>
                <a:off x="3644900" y="4330700"/>
                <a:ext cx="4944532" cy="1511300"/>
                <a:chOff x="3644900" y="4330700"/>
                <a:chExt cx="4944532" cy="1511300"/>
              </a:xfrm>
            </p:grpSpPr>
            <p:sp>
              <p:nvSpPr>
                <p:cNvPr id="17" name="Rectangle 13">
                  <a:extLst>
                    <a:ext uri="{FF2B5EF4-FFF2-40B4-BE49-F238E27FC236}">
                      <a16:creationId xmlns:a16="http://schemas.microsoft.com/office/drawing/2014/main" id="{5E48C57A-0BDF-A14D-B5A7-28DBF97601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416800" y="4419600"/>
                  <a:ext cx="46038" cy="1422400"/>
                </a:xfrm>
                <a:prstGeom prst="rect">
                  <a:avLst/>
                </a:prstGeom>
                <a:noFill/>
                <a:ln w="28575">
                  <a:solidFill>
                    <a:srgbClr val="FF33CC"/>
                  </a:solidFill>
                  <a:prstDash val="sysDot"/>
                  <a:round/>
                  <a:headEnd type="none" w="sm" len="sm"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" name="Rectangle 14">
                  <a:extLst>
                    <a:ext uri="{FF2B5EF4-FFF2-40B4-BE49-F238E27FC236}">
                      <a16:creationId xmlns:a16="http://schemas.microsoft.com/office/drawing/2014/main" id="{BEAF729B-2B0C-8F45-B741-63A8C981F8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0700" y="4419600"/>
                  <a:ext cx="46038" cy="1422400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prstDash val="sysDot"/>
                  <a:round/>
                  <a:headEnd type="none" w="sm" len="sm"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" name="Rectangle 15">
                  <a:extLst>
                    <a:ext uri="{FF2B5EF4-FFF2-40B4-BE49-F238E27FC236}">
                      <a16:creationId xmlns:a16="http://schemas.microsoft.com/office/drawing/2014/main" id="{10904E14-3FF3-EA4A-9714-321AD87A63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57600" y="4419600"/>
                  <a:ext cx="46038" cy="1422400"/>
                </a:xfrm>
                <a:prstGeom prst="rect">
                  <a:avLst/>
                </a:prstGeom>
                <a:noFill/>
                <a:ln w="28575">
                  <a:solidFill>
                    <a:srgbClr val="008000"/>
                  </a:solidFill>
                  <a:prstDash val="sysDot"/>
                  <a:round/>
                  <a:headEnd type="none" w="sm" len="sm"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" name="Rectangle 10">
                  <a:extLst>
                    <a:ext uri="{FF2B5EF4-FFF2-40B4-BE49-F238E27FC236}">
                      <a16:creationId xmlns:a16="http://schemas.microsoft.com/office/drawing/2014/main" id="{91669C64-C170-DC46-AA2C-D9D61BE798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73500" y="4356100"/>
                  <a:ext cx="977900" cy="45719"/>
                </a:xfrm>
                <a:prstGeom prst="rect">
                  <a:avLst/>
                </a:prstGeom>
                <a:noFill/>
                <a:ln w="28575">
                  <a:solidFill>
                    <a:srgbClr val="008000"/>
                  </a:solidFill>
                  <a:prstDash val="sysDot"/>
                  <a:round/>
                  <a:headEnd type="none" w="sm" len="sm"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" name="Rectangle 10">
                  <a:extLst>
                    <a:ext uri="{FF2B5EF4-FFF2-40B4-BE49-F238E27FC236}">
                      <a16:creationId xmlns:a16="http://schemas.microsoft.com/office/drawing/2014/main" id="{2020DD98-F667-6F4A-B235-0440CFC036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16600" y="4356100"/>
                  <a:ext cx="965200" cy="45719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prstDash val="sysDot"/>
                  <a:round/>
                  <a:headEnd type="none" w="sm" len="sm"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" name="Rectangle 10">
                  <a:extLst>
                    <a:ext uri="{FF2B5EF4-FFF2-40B4-BE49-F238E27FC236}">
                      <a16:creationId xmlns:a16="http://schemas.microsoft.com/office/drawing/2014/main" id="{445A9E5A-2D66-5A47-886D-68A96D6FAB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607300" y="4330700"/>
                  <a:ext cx="977900" cy="50800"/>
                </a:xfrm>
                <a:prstGeom prst="rect">
                  <a:avLst/>
                </a:prstGeom>
                <a:noFill/>
                <a:ln w="28575">
                  <a:solidFill>
                    <a:srgbClr val="FF33CC"/>
                  </a:solidFill>
                  <a:prstDash val="sysDot"/>
                  <a:round/>
                  <a:headEnd type="none" w="sm" len="sm"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6BF69AE1-D851-864C-808B-1C9C516F5122}"/>
                    </a:ext>
                  </a:extLst>
                </p:cNvPr>
                <p:cNvSpPr/>
                <p:nvPr/>
              </p:nvSpPr>
              <p:spPr bwMode="auto">
                <a:xfrm>
                  <a:off x="3644900" y="4419600"/>
                  <a:ext cx="76200" cy="393700"/>
                </a:xfrm>
                <a:prstGeom prst="rect">
                  <a:avLst/>
                </a:prstGeom>
                <a:solidFill>
                  <a:srgbClr val="008000"/>
                </a:solidFill>
                <a:ln w="3175" cap="flat" cmpd="sng" algn="ctr">
                  <a:solidFill>
                    <a:srgbClr val="008000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49160417-AECC-FA40-9DD9-1972C39C1410}"/>
                    </a:ext>
                  </a:extLst>
                </p:cNvPr>
                <p:cNvSpPr/>
                <p:nvPr/>
              </p:nvSpPr>
              <p:spPr bwMode="auto">
                <a:xfrm>
                  <a:off x="3873500" y="4361180"/>
                  <a:ext cx="584200" cy="45719"/>
                </a:xfrm>
                <a:prstGeom prst="rect">
                  <a:avLst/>
                </a:prstGeom>
                <a:solidFill>
                  <a:srgbClr val="008000"/>
                </a:solidFill>
                <a:ln w="3175" cap="flat" cmpd="sng" algn="ctr">
                  <a:solidFill>
                    <a:srgbClr val="008000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E8432A0A-5E6C-1F49-83B1-ED7D28FADA1E}"/>
                    </a:ext>
                  </a:extLst>
                </p:cNvPr>
                <p:cNvSpPr/>
                <p:nvPr/>
              </p:nvSpPr>
              <p:spPr bwMode="auto">
                <a:xfrm>
                  <a:off x="6375400" y="4347633"/>
                  <a:ext cx="101600" cy="46567"/>
                </a:xfrm>
                <a:prstGeom prst="rect">
                  <a:avLst/>
                </a:prstGeom>
                <a:solidFill>
                  <a:schemeClr val="tx1"/>
                </a:solidFill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2F98C793-F427-6541-8C69-0EF80D9CE70A}"/>
                    </a:ext>
                  </a:extLst>
                </p:cNvPr>
                <p:cNvSpPr/>
                <p:nvPr/>
              </p:nvSpPr>
              <p:spPr bwMode="auto">
                <a:xfrm>
                  <a:off x="5592232" y="4889500"/>
                  <a:ext cx="71967" cy="469900"/>
                </a:xfrm>
                <a:prstGeom prst="rect">
                  <a:avLst/>
                </a:prstGeom>
                <a:solidFill>
                  <a:schemeClr val="tx1"/>
                </a:solidFill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1223C0F2-8C44-684A-A501-7B964CC5B12D}"/>
                    </a:ext>
                  </a:extLst>
                </p:cNvPr>
                <p:cNvSpPr/>
                <p:nvPr/>
              </p:nvSpPr>
              <p:spPr bwMode="auto">
                <a:xfrm>
                  <a:off x="7416800" y="5638800"/>
                  <a:ext cx="50800" cy="114300"/>
                </a:xfrm>
                <a:prstGeom prst="rect">
                  <a:avLst/>
                </a:prstGeom>
                <a:solidFill>
                  <a:srgbClr val="FF33CC"/>
                </a:solidFill>
                <a:ln w="3175" cap="flat" cmpd="sng" algn="ctr">
                  <a:solidFill>
                    <a:srgbClr val="FF33CC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8669EBFE-94CB-644E-8DDD-65130BB7EA9B}"/>
                    </a:ext>
                  </a:extLst>
                </p:cNvPr>
                <p:cNvSpPr/>
                <p:nvPr/>
              </p:nvSpPr>
              <p:spPr bwMode="auto">
                <a:xfrm>
                  <a:off x="8369300" y="4330700"/>
                  <a:ext cx="220132" cy="45719"/>
                </a:xfrm>
                <a:prstGeom prst="rect">
                  <a:avLst/>
                </a:prstGeom>
                <a:solidFill>
                  <a:srgbClr val="FF33CC"/>
                </a:solidFill>
                <a:ln w="3175" cap="flat" cmpd="sng" algn="ctr">
                  <a:solidFill>
                    <a:srgbClr val="FF33CC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4AE9123-3F2B-4843-8DA7-9D92A5123AC7}"/>
                </a:ext>
              </a:extLst>
            </p:cNvPr>
            <p:cNvSpPr txBox="1"/>
            <p:nvPr/>
          </p:nvSpPr>
          <p:spPr>
            <a:xfrm>
              <a:off x="7085812" y="1774029"/>
              <a:ext cx="360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u</a:t>
              </a:r>
              <a:r>
                <a:rPr lang="en-US" sz="1400" b="1" baseline="-25000" dirty="0"/>
                <a:t>0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F492414-B76C-0F41-B75D-654041BC4E24}"/>
                </a:ext>
              </a:extLst>
            </p:cNvPr>
            <p:cNvSpPr txBox="1"/>
            <p:nvPr/>
          </p:nvSpPr>
          <p:spPr>
            <a:xfrm>
              <a:off x="7673059" y="1768048"/>
              <a:ext cx="360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u</a:t>
              </a:r>
              <a:r>
                <a:rPr lang="en-US" sz="1400" b="1" baseline="-25000" dirty="0"/>
                <a:t>1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538A417-9726-4C49-8811-365DEA58985F}"/>
                </a:ext>
              </a:extLst>
            </p:cNvPr>
            <p:cNvSpPr txBox="1"/>
            <p:nvPr/>
          </p:nvSpPr>
          <p:spPr>
            <a:xfrm>
              <a:off x="7302585" y="1039910"/>
              <a:ext cx="3513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v</a:t>
              </a:r>
              <a:r>
                <a:rPr lang="en-US" sz="1400" b="1" baseline="-25000" dirty="0"/>
                <a:t>0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952433D-E7A0-D047-8278-6A95C1B8C535}"/>
                </a:ext>
              </a:extLst>
            </p:cNvPr>
            <p:cNvSpPr txBox="1"/>
            <p:nvPr/>
          </p:nvSpPr>
          <p:spPr>
            <a:xfrm>
              <a:off x="7808577" y="1039166"/>
              <a:ext cx="3513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v</a:t>
              </a:r>
              <a:r>
                <a:rPr lang="en-US" sz="1400" b="1" baseline="-25000" dirty="0"/>
                <a:t>1</a:t>
              </a:r>
            </a:p>
          </p:txBody>
        </p:sp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888A36AF-B24A-2F48-B5E1-DF6AA8D7B1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9381" y="785695"/>
            <a:ext cx="1194619" cy="1019409"/>
          </a:xfrm>
          <a:prstGeom prst="rect">
            <a:avLst/>
          </a:prstGeom>
        </p:spPr>
      </p:pic>
      <p:grpSp>
        <p:nvGrpSpPr>
          <p:cNvPr id="35" name="Group 34"/>
          <p:cNvGrpSpPr/>
          <p:nvPr/>
        </p:nvGrpSpPr>
        <p:grpSpPr>
          <a:xfrm>
            <a:off x="6631102" y="2887093"/>
            <a:ext cx="1628317" cy="1107510"/>
            <a:chOff x="4387776" y="2813126"/>
            <a:chExt cx="3320432" cy="2415472"/>
          </a:xfrm>
        </p:grpSpPr>
        <p:sp>
          <p:nvSpPr>
            <p:cNvPr id="36" name="Rectangle 7"/>
            <p:cNvSpPr>
              <a:spLocks noChangeArrowheads="1"/>
            </p:cNvSpPr>
            <p:nvPr/>
          </p:nvSpPr>
          <p:spPr bwMode="auto">
            <a:xfrm>
              <a:off x="5555822" y="3814637"/>
              <a:ext cx="985838" cy="296334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Rectangle 7"/>
            <p:cNvSpPr>
              <a:spLocks noChangeArrowheads="1"/>
            </p:cNvSpPr>
            <p:nvPr/>
          </p:nvSpPr>
          <p:spPr bwMode="auto">
            <a:xfrm>
              <a:off x="4387776" y="2813126"/>
              <a:ext cx="3318933" cy="205665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Rectangle 7"/>
            <p:cNvSpPr>
              <a:spLocks noChangeArrowheads="1"/>
            </p:cNvSpPr>
            <p:nvPr/>
          </p:nvSpPr>
          <p:spPr bwMode="auto">
            <a:xfrm>
              <a:off x="4389275" y="5022933"/>
              <a:ext cx="3318933" cy="205665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39" name="Straight Arrow Connector 38"/>
            <p:cNvCxnSpPr/>
            <p:nvPr/>
          </p:nvCxnSpPr>
          <p:spPr bwMode="auto">
            <a:xfrm>
              <a:off x="4756639" y="3081245"/>
              <a:ext cx="959469" cy="635731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none" w="med" len="med"/>
            </a:ln>
          </p:spPr>
        </p:cxnSp>
        <p:cxnSp>
          <p:nvCxnSpPr>
            <p:cNvPr id="40" name="Straight Arrow Connector 39"/>
            <p:cNvCxnSpPr/>
            <p:nvPr/>
          </p:nvCxnSpPr>
          <p:spPr bwMode="auto">
            <a:xfrm flipH="1">
              <a:off x="6368479" y="3094981"/>
              <a:ext cx="1032933" cy="630107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none" w="med" len="med"/>
            </a:ln>
          </p:spPr>
        </p:cxnSp>
        <p:cxnSp>
          <p:nvCxnSpPr>
            <p:cNvPr id="41" name="Straight Arrow Connector 40"/>
            <p:cNvCxnSpPr/>
            <p:nvPr/>
          </p:nvCxnSpPr>
          <p:spPr bwMode="auto">
            <a:xfrm>
              <a:off x="5201011" y="3217244"/>
              <a:ext cx="888067" cy="487336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none" w="med" len="med"/>
            </a:ln>
          </p:spPr>
        </p:cxnSp>
        <p:cxnSp>
          <p:nvCxnSpPr>
            <p:cNvPr id="42" name="Straight Arrow Connector 41"/>
            <p:cNvCxnSpPr/>
            <p:nvPr/>
          </p:nvCxnSpPr>
          <p:spPr bwMode="auto">
            <a:xfrm flipH="1">
              <a:off x="4656416" y="4240630"/>
              <a:ext cx="1032933" cy="630107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none" w="med" len="med"/>
            </a:ln>
          </p:spPr>
        </p:cxnSp>
        <p:cxnSp>
          <p:nvCxnSpPr>
            <p:cNvPr id="43" name="Straight Arrow Connector 42"/>
            <p:cNvCxnSpPr/>
            <p:nvPr/>
          </p:nvCxnSpPr>
          <p:spPr bwMode="auto">
            <a:xfrm>
              <a:off x="6486590" y="4258325"/>
              <a:ext cx="959469" cy="635731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none" w="med" len="med"/>
            </a:ln>
          </p:spPr>
        </p:cxnSp>
        <p:cxnSp>
          <p:nvCxnSpPr>
            <p:cNvPr id="44" name="Straight Arrow Connector 43"/>
            <p:cNvCxnSpPr/>
            <p:nvPr/>
          </p:nvCxnSpPr>
          <p:spPr bwMode="auto">
            <a:xfrm flipH="1">
              <a:off x="4842933" y="4255240"/>
              <a:ext cx="1246145" cy="58460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none" w="med" len="med"/>
            </a:ln>
          </p:spPr>
        </p:cxnSp>
      </p:grpSp>
    </p:spTree>
    <p:extLst>
      <p:ext uri="{BB962C8B-B14F-4D97-AF65-F5344CB8AC3E}">
        <p14:creationId xmlns:p14="http://schemas.microsoft.com/office/powerpoint/2010/main" val="3771164509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Dong+</a:t>
            </a:r>
          </a:p>
        </p:txBody>
      </p:sp>
      <p:sp>
        <p:nvSpPr>
          <p:cNvPr id="2253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A9CF61F-D18B-5946-9F36-FA97BCA712E8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ea typeface="ＭＳ Ｐゴシック" charset="-128"/>
                <a:cs typeface="ＭＳ Ｐゴシック" charset="-128"/>
              </a:rPr>
              <a:t>Roadmap</a:t>
            </a:r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4648200"/>
          </a:xfrm>
        </p:spPr>
        <p:txBody>
          <a:bodyPr/>
          <a:lstStyle/>
          <a:p>
            <a:endParaRPr lang="en-US" dirty="0">
              <a:ea typeface="ＭＳ Ｐゴシック" charset="-128"/>
              <a:cs typeface="ＭＳ Ｐゴシック" charset="-128"/>
            </a:endParaRPr>
          </a:p>
          <a:p>
            <a:r>
              <a:rPr lang="en-US" dirty="0">
                <a:ea typeface="ＭＳ Ｐゴシック" charset="-128"/>
                <a:cs typeface="ＭＳ Ｐゴシック" charset="-128"/>
              </a:rPr>
              <a:t>Introduction – Motivation</a:t>
            </a:r>
          </a:p>
          <a:p>
            <a:r>
              <a:rPr lang="en-US" dirty="0">
                <a:ea typeface="ＭＳ Ｐゴシック" charset="-128"/>
                <a:cs typeface="ＭＳ Ｐゴシック" charset="-128"/>
              </a:rPr>
              <a:t>Part#1: Graphs</a:t>
            </a:r>
          </a:p>
          <a:p>
            <a:pPr lvl="1"/>
            <a:r>
              <a:rPr lang="en-US" dirty="0"/>
              <a:t>P1.1: properties/patterns in graphs</a:t>
            </a:r>
          </a:p>
          <a:p>
            <a:pPr lvl="1"/>
            <a:r>
              <a:rPr lang="en-US" dirty="0"/>
              <a:t>P1.2: node importance</a:t>
            </a:r>
          </a:p>
          <a:p>
            <a:pPr lvl="2"/>
            <a:r>
              <a:rPr lang="en-US" dirty="0">
                <a:ea typeface="ＭＳ Ｐゴシック" charset="-128"/>
                <a:cs typeface="ＭＳ Ｐゴシック" charset="-128"/>
              </a:rPr>
              <a:t>PageRank </a:t>
            </a:r>
            <a:r>
              <a:rPr lang="en-US">
                <a:ea typeface="ＭＳ Ｐゴシック" charset="-128"/>
                <a:cs typeface="ＭＳ Ｐゴシック" charset="-128"/>
              </a:rPr>
              <a:t>and Personalized PR</a:t>
            </a:r>
            <a:endParaRPr lang="en-US" dirty="0">
              <a:ea typeface="ＭＳ Ｐゴシック" charset="-128"/>
              <a:cs typeface="ＭＳ Ｐゴシック" charset="-128"/>
            </a:endParaRPr>
          </a:p>
          <a:p>
            <a:pPr lvl="2"/>
            <a:r>
              <a:rPr lang="en-US" dirty="0">
                <a:ea typeface="ＭＳ Ｐゴシック" charset="-128"/>
                <a:cs typeface="ＭＳ Ｐゴシック" charset="-128"/>
              </a:rPr>
              <a:t>HITS</a:t>
            </a:r>
          </a:p>
          <a:p>
            <a:pPr lvl="2"/>
            <a:r>
              <a:rPr lang="en-US" dirty="0">
                <a:ea typeface="ＭＳ Ｐゴシック" charset="-128"/>
                <a:cs typeface="ＭＳ Ｐゴシック" charset="-128"/>
              </a:rPr>
              <a:t>SALSA</a:t>
            </a:r>
          </a:p>
        </p:txBody>
      </p:sp>
      <p:sp>
        <p:nvSpPr>
          <p:cNvPr id="22535" name="Date Placeholder 7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KDD 2018</a:t>
            </a:r>
          </a:p>
        </p:txBody>
      </p:sp>
      <p:pic>
        <p:nvPicPr>
          <p:cNvPr id="8" name="Picture 7" descr="energygen-road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64300" y="603250"/>
            <a:ext cx="2457450" cy="12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0iterations">
            <a:extLst>
              <a:ext uri="{FF2B5EF4-FFF2-40B4-BE49-F238E27FC236}">
                <a16:creationId xmlns:a16="http://schemas.microsoft.com/office/drawing/2014/main" id="{A4AE82FC-D4C0-F441-9FCA-FA89D23A3C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84711" y="3513561"/>
            <a:ext cx="840014" cy="92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F0CD0F81-3D38-DC47-9407-8B1B9B0F7815}"/>
              </a:ext>
            </a:extLst>
          </p:cNvPr>
          <p:cNvGrpSpPr/>
          <p:nvPr/>
        </p:nvGrpSpPr>
        <p:grpSpPr>
          <a:xfrm>
            <a:off x="7510462" y="3518460"/>
            <a:ext cx="496887" cy="657039"/>
            <a:chOff x="7510462" y="2908860"/>
            <a:chExt cx="496887" cy="657039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163E2BB4-CBCB-6244-A0AA-F7721DCA8D91}"/>
                </a:ext>
              </a:extLst>
            </p:cNvPr>
            <p:cNvSpPr/>
            <p:nvPr/>
          </p:nvSpPr>
          <p:spPr bwMode="auto">
            <a:xfrm>
              <a:off x="7718401" y="2908860"/>
              <a:ext cx="76200" cy="64217"/>
            </a:xfrm>
            <a:prstGeom prst="ellips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D49753BE-604E-4945-92AF-A0415945A0DC}"/>
                </a:ext>
              </a:extLst>
            </p:cNvPr>
            <p:cNvSpPr/>
            <p:nvPr/>
          </p:nvSpPr>
          <p:spPr bwMode="auto">
            <a:xfrm>
              <a:off x="7510462" y="3158066"/>
              <a:ext cx="76200" cy="64217"/>
            </a:xfrm>
            <a:prstGeom prst="ellips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6806626-3686-7449-ACEA-8765FDF99D15}"/>
                </a:ext>
              </a:extLst>
            </p:cNvPr>
            <p:cNvSpPr/>
            <p:nvPr/>
          </p:nvSpPr>
          <p:spPr bwMode="auto">
            <a:xfrm>
              <a:off x="7931149" y="3158065"/>
              <a:ext cx="76200" cy="64217"/>
            </a:xfrm>
            <a:prstGeom prst="ellips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491C489D-945F-804F-8FA8-73B05063315D}"/>
                </a:ext>
              </a:extLst>
            </p:cNvPr>
            <p:cNvSpPr/>
            <p:nvPr/>
          </p:nvSpPr>
          <p:spPr bwMode="auto">
            <a:xfrm>
              <a:off x="7510462" y="3501682"/>
              <a:ext cx="76200" cy="64217"/>
            </a:xfrm>
            <a:prstGeom prst="ellips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08A58D44-D9B4-CE4E-A1E4-A5FADDDD905D}"/>
                </a:ext>
              </a:extLst>
            </p:cNvPr>
            <p:cNvSpPr/>
            <p:nvPr/>
          </p:nvSpPr>
          <p:spPr bwMode="auto">
            <a:xfrm>
              <a:off x="7931149" y="3501682"/>
              <a:ext cx="76200" cy="64217"/>
            </a:xfrm>
            <a:prstGeom prst="ellips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477FA0AC-71C9-574A-9086-8D2067BEB43D}"/>
                </a:ext>
              </a:extLst>
            </p:cNvPr>
            <p:cNvCxnSpPr>
              <a:stCxn id="2" idx="7"/>
              <a:endCxn id="11" idx="3"/>
            </p:cNvCxnSpPr>
            <p:nvPr/>
          </p:nvCxnSpPr>
          <p:spPr bwMode="auto">
            <a:xfrm>
              <a:off x="7783442" y="2918264"/>
              <a:ext cx="158866" cy="294614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D459DAE3-CEEB-C345-AB49-512D40D7CC0D}"/>
                </a:ext>
              </a:extLst>
            </p:cNvPr>
            <p:cNvCxnSpPr>
              <a:stCxn id="2" idx="5"/>
              <a:endCxn id="13" idx="1"/>
            </p:cNvCxnSpPr>
            <p:nvPr/>
          </p:nvCxnSpPr>
          <p:spPr bwMode="auto">
            <a:xfrm>
              <a:off x="7783442" y="2963673"/>
              <a:ext cx="158866" cy="547413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1CF04C14-C68F-A14A-BB98-D943DB74C9AD}"/>
                </a:ext>
              </a:extLst>
            </p:cNvPr>
            <p:cNvCxnSpPr>
              <a:stCxn id="2" idx="3"/>
              <a:endCxn id="12" idx="7"/>
            </p:cNvCxnSpPr>
            <p:nvPr/>
          </p:nvCxnSpPr>
          <p:spPr bwMode="auto">
            <a:xfrm flipH="1">
              <a:off x="7575503" y="2963673"/>
              <a:ext cx="154057" cy="547413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99C4995D-BC43-4C4C-86EE-D70205C41A47}"/>
                </a:ext>
              </a:extLst>
            </p:cNvPr>
            <p:cNvCxnSpPr>
              <a:stCxn id="2" idx="1"/>
              <a:endCxn id="10" idx="5"/>
            </p:cNvCxnSpPr>
            <p:nvPr/>
          </p:nvCxnSpPr>
          <p:spPr bwMode="auto">
            <a:xfrm flipH="1">
              <a:off x="7575503" y="2918264"/>
              <a:ext cx="154057" cy="294615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</p:cxnSp>
      </p:grpSp>
      <p:sp>
        <p:nvSpPr>
          <p:cNvPr id="22528" name="TextBox 22527">
            <a:extLst>
              <a:ext uri="{FF2B5EF4-FFF2-40B4-BE49-F238E27FC236}">
                <a16:creationId xmlns:a16="http://schemas.microsoft.com/office/drawing/2014/main" id="{46294C53-F847-CB4D-A584-8ABD3A05159D}"/>
              </a:ext>
            </a:extLst>
          </p:cNvPr>
          <p:cNvSpPr txBox="1"/>
          <p:nvPr/>
        </p:nvSpPr>
        <p:spPr>
          <a:xfrm>
            <a:off x="6726256" y="3035421"/>
            <a:ext cx="37061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?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48841FC0-3D20-3E4C-AAB6-0923C7A3359F}"/>
              </a:ext>
            </a:extLst>
          </p:cNvPr>
          <p:cNvSpPr/>
          <p:nvPr/>
        </p:nvSpPr>
        <p:spPr bwMode="auto">
          <a:xfrm>
            <a:off x="7652531" y="3421626"/>
            <a:ext cx="210344" cy="253545"/>
          </a:xfrm>
          <a:prstGeom prst="ellipse">
            <a:avLst/>
          </a:prstGeom>
          <a:noFill/>
          <a:ln w="25400" cap="flat" cmpd="sng" algn="ctr">
            <a:solidFill>
              <a:schemeClr val="tx2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ight Arrow 37">
            <a:extLst>
              <a:ext uri="{FF2B5EF4-FFF2-40B4-BE49-F238E27FC236}">
                <a16:creationId xmlns:a16="http://schemas.microsoft.com/office/drawing/2014/main" id="{B124F827-4340-314B-909B-ED4E7BD88D25}"/>
              </a:ext>
            </a:extLst>
          </p:cNvPr>
          <p:cNvSpPr/>
          <p:nvPr/>
        </p:nvSpPr>
        <p:spPr bwMode="auto">
          <a:xfrm>
            <a:off x="353961" y="4297166"/>
            <a:ext cx="412955" cy="252428"/>
          </a:xfrm>
          <a:prstGeom prst="rightArrow">
            <a:avLst/>
          </a:prstGeom>
          <a:solidFill>
            <a:schemeClr val="tx2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CBE975C5-9F51-8F48-9E7F-E1B14542D9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93049" y="2010492"/>
            <a:ext cx="1194619" cy="1042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201678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D33D3100-95A0-9C46-B793-24F98A54A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KDD 2018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28B9A107-6AC2-054B-86C4-0C1496133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Dong+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328D49A8-4904-9847-8799-1378CE506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2FEC4-BB3A-2244-93F4-FB4F1AC72602}" type="slidenum">
              <a:rPr lang="en-US" altLang="en-US" smtClean="0"/>
              <a:pPr/>
              <a:t>16</a:t>
            </a:fld>
            <a:endParaRPr lang="en-US" altLang="en-US" dirty="0"/>
          </a:p>
        </p:txBody>
      </p:sp>
      <p:sp>
        <p:nvSpPr>
          <p:cNvPr id="1521666" name="Rectangle 2">
            <a:extLst>
              <a:ext uri="{FF2B5EF4-FFF2-40B4-BE49-F238E27FC236}">
                <a16:creationId xmlns:a16="http://schemas.microsoft.com/office/drawing/2014/main" id="{70610D3C-F3ED-F04C-B07D-35CEA5334E5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PageRank (google)</a:t>
            </a:r>
          </a:p>
        </p:txBody>
      </p:sp>
      <p:pic>
        <p:nvPicPr>
          <p:cNvPr id="1521667" name="Picture 3" descr="sergey-brin-and-larry-page">
            <a:extLst>
              <a:ext uri="{FF2B5EF4-FFF2-40B4-BE49-F238E27FC236}">
                <a16:creationId xmlns:a16="http://schemas.microsoft.com/office/drawing/2014/main" id="{E8FF2EEE-833A-9541-8D8E-F09EDDB865D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1000" y="2438400"/>
            <a:ext cx="3124200" cy="2163763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21668" name="Text Box 4">
            <a:extLst>
              <a:ext uri="{FF2B5EF4-FFF2-40B4-BE49-F238E27FC236}">
                <a16:creationId xmlns:a16="http://schemas.microsoft.com/office/drawing/2014/main" id="{D8FE65B7-3783-5B4B-B9F8-3DFB6387CF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6200" y="2362200"/>
            <a:ext cx="4953000" cy="277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 type="none" w="sm" len="sm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kumimoji="0" lang="en-US" altLang="en-US" sz="3200">
                <a:latin typeface="Times New Roman" panose="02020603050405020304" pitchFamily="18" charset="0"/>
              </a:rPr>
              <a:t>Brin, Sergey and Lawrence Page (1998). </a:t>
            </a:r>
            <a:r>
              <a:rPr kumimoji="0" lang="en-US" altLang="en-US" sz="3200" i="1">
                <a:latin typeface="Times New Roman" panose="02020603050405020304" pitchFamily="18" charset="0"/>
              </a:rPr>
              <a:t>Anatomy of a Large-Scale Hypertextual Web Search Engine</a:t>
            </a:r>
            <a:r>
              <a:rPr kumimoji="0" lang="en-US" altLang="en-US" sz="3200">
                <a:latin typeface="Times New Roman" panose="02020603050405020304" pitchFamily="18" charset="0"/>
              </a:rPr>
              <a:t>. 7th Intl World Wide Web Conf.</a:t>
            </a:r>
          </a:p>
          <a:p>
            <a:pPr eaLnBrk="0" hangingPunct="0"/>
            <a:endParaRPr kumimoji="0" lang="en-US" altLang="en-US" sz="3200">
              <a:latin typeface="Times New Roman" panose="02020603050405020304" pitchFamily="18" charset="0"/>
            </a:endParaRPr>
          </a:p>
        </p:txBody>
      </p:sp>
      <p:sp>
        <p:nvSpPr>
          <p:cNvPr id="1521669" name="Text Box 5">
            <a:extLst>
              <a:ext uri="{FF2B5EF4-FFF2-40B4-BE49-F238E27FC236}">
                <a16:creationId xmlns:a16="http://schemas.microsoft.com/office/drawing/2014/main" id="{FC6D78E6-128F-8C45-B47B-FB8A2D3B1A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013" y="4943475"/>
            <a:ext cx="974725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 type="none" w="sm" len="sm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kumimoji="0" lang="en-US" altLang="en-US" sz="2800">
                <a:latin typeface="Times New Roman" panose="02020603050405020304" pitchFamily="18" charset="0"/>
              </a:rPr>
              <a:t>Larry</a:t>
            </a:r>
          </a:p>
          <a:p>
            <a:pPr eaLnBrk="0" hangingPunct="0"/>
            <a:r>
              <a:rPr kumimoji="0" lang="en-US" altLang="en-US" sz="2800">
                <a:latin typeface="Times New Roman" panose="02020603050405020304" pitchFamily="18" charset="0"/>
              </a:rPr>
              <a:t>Page</a:t>
            </a:r>
          </a:p>
        </p:txBody>
      </p:sp>
      <p:sp>
        <p:nvSpPr>
          <p:cNvPr id="1521670" name="Text Box 6">
            <a:extLst>
              <a:ext uri="{FF2B5EF4-FFF2-40B4-BE49-F238E27FC236}">
                <a16:creationId xmlns:a16="http://schemas.microsoft.com/office/drawing/2014/main" id="{DEF6E74D-5AA8-A044-84B8-67FDE573C6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4953000"/>
            <a:ext cx="1171575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 type="none" w="sm" len="sm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kumimoji="0" lang="en-US" altLang="en-US" sz="2800">
                <a:latin typeface="Times New Roman" panose="02020603050405020304" pitchFamily="18" charset="0"/>
              </a:rPr>
              <a:t>Sergey</a:t>
            </a:r>
            <a:br>
              <a:rPr kumimoji="0" lang="en-US" altLang="en-US" sz="2800">
                <a:latin typeface="Times New Roman" panose="02020603050405020304" pitchFamily="18" charset="0"/>
              </a:rPr>
            </a:br>
            <a:r>
              <a:rPr kumimoji="0" lang="en-US" altLang="en-US" sz="2800">
                <a:latin typeface="Times New Roman" panose="02020603050405020304" pitchFamily="18" charset="0"/>
              </a:rPr>
              <a:t>Brin</a:t>
            </a:r>
          </a:p>
        </p:txBody>
      </p:sp>
    </p:spTree>
    <p:extLst>
      <p:ext uri="{BB962C8B-B14F-4D97-AF65-F5344CB8AC3E}">
        <p14:creationId xmlns:p14="http://schemas.microsoft.com/office/powerpoint/2010/main" val="1619728337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D33D3100-95A0-9C46-B793-24F98A54A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KDD 2018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28B9A107-6AC2-054B-86C4-0C1496133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Dong+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328D49A8-4904-9847-8799-1378CE506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2FEC4-BB3A-2244-93F4-FB4F1AC72602}" type="slidenum">
              <a:rPr lang="en-US" altLang="en-US" smtClean="0"/>
              <a:pPr/>
              <a:t>17</a:t>
            </a:fld>
            <a:endParaRPr lang="en-US" altLang="en-US" dirty="0"/>
          </a:p>
        </p:txBody>
      </p:sp>
      <p:sp>
        <p:nvSpPr>
          <p:cNvPr id="1521666" name="Rectangle 2">
            <a:extLst>
              <a:ext uri="{FF2B5EF4-FFF2-40B4-BE49-F238E27FC236}">
                <a16:creationId xmlns:a16="http://schemas.microsoft.com/office/drawing/2014/main" id="{70610D3C-F3ED-F04C-B07D-35CEA5334E5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PageRank (google)</a:t>
            </a:r>
          </a:p>
        </p:txBody>
      </p:sp>
      <p:pic>
        <p:nvPicPr>
          <p:cNvPr id="1521667" name="Picture 3" descr="sergey-brin-and-larry-page">
            <a:extLst>
              <a:ext uri="{FF2B5EF4-FFF2-40B4-BE49-F238E27FC236}">
                <a16:creationId xmlns:a16="http://schemas.microsoft.com/office/drawing/2014/main" id="{E8FF2EEE-833A-9541-8D8E-F09EDDB865D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1000" y="2438400"/>
            <a:ext cx="3124200" cy="2163763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21668" name="Text Box 4">
            <a:extLst>
              <a:ext uri="{FF2B5EF4-FFF2-40B4-BE49-F238E27FC236}">
                <a16:creationId xmlns:a16="http://schemas.microsoft.com/office/drawing/2014/main" id="{D8FE65B7-3783-5B4B-B9F8-3DFB6387CF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18020" y="1689668"/>
            <a:ext cx="4953000" cy="3736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 type="none" w="sm" len="sm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kumimoji="0" lang="en-US" altLang="en-US" sz="2800" dirty="0" err="1">
                <a:latin typeface="Times New Roman" panose="02020603050405020304" pitchFamily="18" charset="0"/>
              </a:rPr>
              <a:t>Brin</a:t>
            </a:r>
            <a:r>
              <a:rPr kumimoji="0" lang="en-US" altLang="en-US" sz="2800" dirty="0">
                <a:latin typeface="Times New Roman" panose="02020603050405020304" pitchFamily="18" charset="0"/>
              </a:rPr>
              <a:t>, Sergey and Lawrence Page (1998). </a:t>
            </a:r>
            <a:r>
              <a:rPr kumimoji="0" lang="en-US" altLang="en-US" sz="2800" i="1" dirty="0">
                <a:latin typeface="Times New Roman" panose="02020603050405020304" pitchFamily="18" charset="0"/>
              </a:rPr>
              <a:t>Anatomy of a Large-Scale </a:t>
            </a:r>
            <a:r>
              <a:rPr kumimoji="0" lang="en-US" altLang="en-US" sz="2800" i="1" dirty="0" err="1">
                <a:latin typeface="Times New Roman" panose="02020603050405020304" pitchFamily="18" charset="0"/>
              </a:rPr>
              <a:t>Hypertextual</a:t>
            </a:r>
            <a:r>
              <a:rPr kumimoji="0" lang="en-US" altLang="en-US" sz="2800" i="1" dirty="0">
                <a:latin typeface="Times New Roman" panose="02020603050405020304" pitchFamily="18" charset="0"/>
              </a:rPr>
              <a:t> Web Search Engine</a:t>
            </a:r>
            <a:r>
              <a:rPr kumimoji="0" lang="en-US" altLang="en-US" sz="2800" dirty="0">
                <a:latin typeface="Times New Roman" panose="02020603050405020304" pitchFamily="18" charset="0"/>
              </a:rPr>
              <a:t>. 7th Intl World Wide Web Conf.</a:t>
            </a:r>
          </a:p>
          <a:p>
            <a:pPr algn="l" eaLnBrk="0" hangingPunct="0">
              <a:lnSpc>
                <a:spcPct val="90000"/>
              </a:lnSpc>
              <a:spcBef>
                <a:spcPts val="1200"/>
              </a:spcBef>
              <a:buFontTx/>
              <a:buChar char="•"/>
            </a:pPr>
            <a:r>
              <a:rPr kumimoji="0" lang="en-US" altLang="en-US" sz="2800" dirty="0" smtClean="0">
                <a:latin typeface="Times New Roman" panose="02020603050405020304" pitchFamily="18" charset="0"/>
              </a:rPr>
              <a:t>Page, </a:t>
            </a:r>
            <a:r>
              <a:rPr kumimoji="0" lang="en-US" altLang="en-US" sz="2800" dirty="0" err="1" smtClean="0">
                <a:latin typeface="Times New Roman" panose="02020603050405020304" pitchFamily="18" charset="0"/>
              </a:rPr>
              <a:t>Brin</a:t>
            </a:r>
            <a:r>
              <a:rPr kumimoji="0" lang="en-US" altLang="en-US" sz="2800" dirty="0" smtClean="0">
                <a:latin typeface="Times New Roman" panose="02020603050405020304" pitchFamily="18" charset="0"/>
              </a:rPr>
              <a:t>, </a:t>
            </a:r>
            <a:r>
              <a:rPr kumimoji="0" lang="en-US" altLang="en-US" sz="2800" dirty="0" err="1" smtClean="0">
                <a:latin typeface="Times New Roman" panose="02020603050405020304" pitchFamily="18" charset="0"/>
              </a:rPr>
              <a:t>Motwani</a:t>
            </a:r>
            <a:r>
              <a:rPr kumimoji="0" lang="en-US" altLang="en-US" sz="2800" dirty="0" smtClean="0">
                <a:latin typeface="Times New Roman" panose="02020603050405020304" pitchFamily="18" charset="0"/>
              </a:rPr>
              <a:t>, and </a:t>
            </a:r>
            <a:r>
              <a:rPr kumimoji="0" lang="en-US" altLang="en-US" sz="2800" dirty="0" err="1" smtClean="0">
                <a:latin typeface="Times New Roman" panose="02020603050405020304" pitchFamily="18" charset="0"/>
              </a:rPr>
              <a:t>Winograd</a:t>
            </a:r>
            <a:r>
              <a:rPr kumimoji="0" lang="en-US" altLang="en-US" sz="2800" dirty="0">
                <a:latin typeface="Times New Roman" panose="02020603050405020304" pitchFamily="18" charset="0"/>
              </a:rPr>
              <a:t> </a:t>
            </a:r>
            <a:r>
              <a:rPr kumimoji="0" lang="en-US" altLang="en-US" sz="2800" dirty="0" smtClean="0">
                <a:latin typeface="Times New Roman" panose="02020603050405020304" pitchFamily="18" charset="0"/>
              </a:rPr>
              <a:t>(1999</a:t>
            </a:r>
            <a:r>
              <a:rPr kumimoji="0" lang="en-US" altLang="en-US" sz="2800" dirty="0">
                <a:latin typeface="Times New Roman" panose="02020603050405020304" pitchFamily="18" charset="0"/>
              </a:rPr>
              <a:t>). </a:t>
            </a:r>
            <a:r>
              <a:rPr kumimoji="0" lang="en-US" altLang="en-US" sz="2800" i="1" dirty="0">
                <a:latin typeface="Times New Roman" panose="02020603050405020304" pitchFamily="18" charset="0"/>
              </a:rPr>
              <a:t>The PageRank citation ranking: Bringing order to the </a:t>
            </a:r>
            <a:r>
              <a:rPr kumimoji="0" lang="en-US" altLang="en-US" sz="2800" i="1" dirty="0" smtClean="0">
                <a:latin typeface="Times New Roman" panose="02020603050405020304" pitchFamily="18" charset="0"/>
              </a:rPr>
              <a:t>web.</a:t>
            </a:r>
            <a:r>
              <a:rPr kumimoji="0" lang="en-US" altLang="en-US" sz="2800" dirty="0" smtClean="0">
                <a:latin typeface="Times New Roman" panose="02020603050405020304" pitchFamily="18" charset="0"/>
              </a:rPr>
              <a:t> Technical Report</a:t>
            </a:r>
          </a:p>
        </p:txBody>
      </p:sp>
      <p:sp>
        <p:nvSpPr>
          <p:cNvPr id="1521669" name="Text Box 5">
            <a:extLst>
              <a:ext uri="{FF2B5EF4-FFF2-40B4-BE49-F238E27FC236}">
                <a16:creationId xmlns:a16="http://schemas.microsoft.com/office/drawing/2014/main" id="{FC6D78E6-128F-8C45-B47B-FB8A2D3B1A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013" y="4943475"/>
            <a:ext cx="974725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 type="none" w="sm" len="sm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kumimoji="0" lang="en-US" altLang="en-US" sz="2800">
                <a:latin typeface="Times New Roman" panose="02020603050405020304" pitchFamily="18" charset="0"/>
              </a:rPr>
              <a:t>Larry</a:t>
            </a:r>
          </a:p>
          <a:p>
            <a:pPr eaLnBrk="0" hangingPunct="0"/>
            <a:r>
              <a:rPr kumimoji="0" lang="en-US" altLang="en-US" sz="2800">
                <a:latin typeface="Times New Roman" panose="02020603050405020304" pitchFamily="18" charset="0"/>
              </a:rPr>
              <a:t>Page</a:t>
            </a:r>
          </a:p>
        </p:txBody>
      </p:sp>
      <p:sp>
        <p:nvSpPr>
          <p:cNvPr id="1521670" name="Text Box 6">
            <a:extLst>
              <a:ext uri="{FF2B5EF4-FFF2-40B4-BE49-F238E27FC236}">
                <a16:creationId xmlns:a16="http://schemas.microsoft.com/office/drawing/2014/main" id="{DEF6E74D-5AA8-A044-84B8-67FDE573C6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4953000"/>
            <a:ext cx="1171575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 type="none" w="sm" len="sm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kumimoji="0" lang="en-US" altLang="en-US" sz="2800">
                <a:latin typeface="Times New Roman" panose="02020603050405020304" pitchFamily="18" charset="0"/>
              </a:rPr>
              <a:t>Sergey</a:t>
            </a:r>
            <a:br>
              <a:rPr kumimoji="0" lang="en-US" altLang="en-US" sz="2800">
                <a:latin typeface="Times New Roman" panose="02020603050405020304" pitchFamily="18" charset="0"/>
              </a:rPr>
            </a:br>
            <a:r>
              <a:rPr kumimoji="0" lang="en-US" altLang="en-US" sz="2800">
                <a:latin typeface="Times New Roman" panose="02020603050405020304" pitchFamily="18" charset="0"/>
              </a:rPr>
              <a:t>Brin</a:t>
            </a:r>
          </a:p>
        </p:txBody>
      </p:sp>
    </p:spTree>
    <p:extLst>
      <p:ext uri="{BB962C8B-B14F-4D97-AF65-F5344CB8AC3E}">
        <p14:creationId xmlns:p14="http://schemas.microsoft.com/office/powerpoint/2010/main" val="2492790865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873F9F3E-E5ED-3A4A-9ECF-F019336403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KDD 2018</a:t>
            </a:r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07A73E18-BD3C-2444-9EB4-EC6F7AA9A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Dong+</a:t>
            </a:r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6628C172-841F-2449-B0FF-10B4CC2D8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864EA-F32C-2145-BA5A-DA56D7FD65D5}" type="slidenum">
              <a:rPr lang="en-US" altLang="en-US" smtClean="0"/>
              <a:pPr/>
              <a:t>18</a:t>
            </a:fld>
            <a:endParaRPr lang="en-US" altLang="en-US" dirty="0"/>
          </a:p>
        </p:txBody>
      </p:sp>
      <p:sp>
        <p:nvSpPr>
          <p:cNvPr id="1522690" name="Rectangle 2">
            <a:extLst>
              <a:ext uri="{FF2B5EF4-FFF2-40B4-BE49-F238E27FC236}">
                <a16:creationId xmlns:a16="http://schemas.microsoft.com/office/drawing/2014/main" id="{FE1E3F34-6606-E24D-A3BC-BACAF92980B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lIns="91430" tIns="45715" rIns="91430" bIns="45715" anchor="t"/>
          <a:lstStyle/>
          <a:p>
            <a:r>
              <a:rPr lang="en-US" altLang="en-US"/>
              <a:t>Problem: PageRank</a:t>
            </a:r>
          </a:p>
        </p:txBody>
      </p:sp>
      <p:sp>
        <p:nvSpPr>
          <p:cNvPr id="1522691" name="Rectangle 3">
            <a:extLst>
              <a:ext uri="{FF2B5EF4-FFF2-40B4-BE49-F238E27FC236}">
                <a16:creationId xmlns:a16="http://schemas.microsoft.com/office/drawing/2014/main" id="{9C54BF39-93A7-AF43-918D-F06770FA842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6388"/>
          </a:xfrm>
        </p:spPr>
        <p:txBody>
          <a:bodyPr lIns="91430" tIns="45715" rIns="91430" bIns="45715"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Given a directed graph, find its most interesting/central node</a:t>
            </a:r>
          </a:p>
        </p:txBody>
      </p:sp>
      <p:sp>
        <p:nvSpPr>
          <p:cNvPr id="1522692" name="Text Box 4">
            <a:extLst>
              <a:ext uri="{FF2B5EF4-FFF2-40B4-BE49-F238E27FC236}">
                <a16:creationId xmlns:a16="http://schemas.microsoft.com/office/drawing/2014/main" id="{C0563D1B-E50C-F54B-9B07-43352DA29A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59263" y="4035425"/>
            <a:ext cx="4546599" cy="156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30" tIns="45715" rIns="91430" bIns="45715">
            <a:spAutoFit/>
          </a:bodyPr>
          <a:lstStyle/>
          <a:p>
            <a:pPr algn="l" eaLnBrk="0" hangingPunct="0"/>
            <a:r>
              <a:rPr kumimoji="0" lang="en-US" altLang="en-US" sz="3200" dirty="0">
                <a:latin typeface="Times New Roman" panose="02020603050405020304" pitchFamily="18" charset="0"/>
              </a:rPr>
              <a:t>A node is important,</a:t>
            </a:r>
          </a:p>
          <a:p>
            <a:pPr algn="l" eaLnBrk="0" hangingPunct="0"/>
            <a:r>
              <a:rPr kumimoji="0" lang="en-US" altLang="en-US" sz="3200" dirty="0">
                <a:latin typeface="Times New Roman" panose="02020603050405020304" pitchFamily="18" charset="0"/>
              </a:rPr>
              <a:t>if its parents are important</a:t>
            </a:r>
          </a:p>
          <a:p>
            <a:pPr algn="l" eaLnBrk="0" hangingPunct="0"/>
            <a:r>
              <a:rPr kumimoji="0" lang="en-US" altLang="en-US" sz="3200" dirty="0">
                <a:latin typeface="Times New Roman" panose="02020603050405020304" pitchFamily="18" charset="0"/>
              </a:rPr>
              <a:t>(recursive, but OK!)</a:t>
            </a:r>
          </a:p>
        </p:txBody>
      </p:sp>
      <p:sp>
        <p:nvSpPr>
          <p:cNvPr id="1522693" name="Oval 5">
            <a:extLst>
              <a:ext uri="{FF2B5EF4-FFF2-40B4-BE49-F238E27FC236}">
                <a16:creationId xmlns:a16="http://schemas.microsoft.com/office/drawing/2014/main" id="{0D1928C2-DF0F-974C-A59E-3A511F40EE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5400" y="5105400"/>
            <a:ext cx="228600" cy="2286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22694" name="Oval 6">
            <a:extLst>
              <a:ext uri="{FF2B5EF4-FFF2-40B4-BE49-F238E27FC236}">
                <a16:creationId xmlns:a16="http://schemas.microsoft.com/office/drawing/2014/main" id="{4E95A727-2E7D-2A45-8AAF-7E4DE46B5F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0" y="4419600"/>
            <a:ext cx="228600" cy="2286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22695" name="Oval 7">
            <a:extLst>
              <a:ext uri="{FF2B5EF4-FFF2-40B4-BE49-F238E27FC236}">
                <a16:creationId xmlns:a16="http://schemas.microsoft.com/office/drawing/2014/main" id="{BE149994-52E0-1A48-95CD-2F143EB5DB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4343400"/>
            <a:ext cx="228600" cy="2286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22696" name="Oval 8">
            <a:extLst>
              <a:ext uri="{FF2B5EF4-FFF2-40B4-BE49-F238E27FC236}">
                <a16:creationId xmlns:a16="http://schemas.microsoft.com/office/drawing/2014/main" id="{1348E245-A8A9-104C-84DE-5AFEEF80B0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0400" y="5257800"/>
            <a:ext cx="228600" cy="2286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22697" name="Oval 9">
            <a:extLst>
              <a:ext uri="{FF2B5EF4-FFF2-40B4-BE49-F238E27FC236}">
                <a16:creationId xmlns:a16="http://schemas.microsoft.com/office/drawing/2014/main" id="{D54721C4-06FE-2341-9B96-6E7CB4A23B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4267200"/>
            <a:ext cx="228600" cy="2286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22698" name="Oval 10">
            <a:extLst>
              <a:ext uri="{FF2B5EF4-FFF2-40B4-BE49-F238E27FC236}">
                <a16:creationId xmlns:a16="http://schemas.microsoft.com/office/drawing/2014/main" id="{0641E903-B330-374F-AD24-E56FAB77CB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5257800"/>
            <a:ext cx="228600" cy="2286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22699" name="Oval 11">
            <a:extLst>
              <a:ext uri="{FF2B5EF4-FFF2-40B4-BE49-F238E27FC236}">
                <a16:creationId xmlns:a16="http://schemas.microsoft.com/office/drawing/2014/main" id="{39A86F6F-961B-564A-8304-2E63FBDC5E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4419600"/>
            <a:ext cx="228600" cy="2286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522700" name="AutoShape 12">
            <a:extLst>
              <a:ext uri="{FF2B5EF4-FFF2-40B4-BE49-F238E27FC236}">
                <a16:creationId xmlns:a16="http://schemas.microsoft.com/office/drawing/2014/main" id="{896BF607-B9DA-1240-9F33-BAE370E0BB99}"/>
              </a:ext>
            </a:extLst>
          </p:cNvPr>
          <p:cNvCxnSpPr>
            <a:cxnSpLocks noChangeShapeType="1"/>
            <a:stCxn id="1522695" idx="6"/>
            <a:endCxn id="1522694" idx="2"/>
          </p:cNvCxnSpPr>
          <p:nvPr/>
        </p:nvCxnSpPr>
        <p:spPr bwMode="auto">
          <a:xfrm>
            <a:off x="2370138" y="4457700"/>
            <a:ext cx="441325" cy="7620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22701" name="AutoShape 13">
            <a:extLst>
              <a:ext uri="{FF2B5EF4-FFF2-40B4-BE49-F238E27FC236}">
                <a16:creationId xmlns:a16="http://schemas.microsoft.com/office/drawing/2014/main" id="{5AB3425C-917B-D64F-BC2F-6C540B3A46AB}"/>
              </a:ext>
            </a:extLst>
          </p:cNvPr>
          <p:cNvCxnSpPr>
            <a:cxnSpLocks noChangeShapeType="1"/>
            <a:stCxn id="1522698" idx="6"/>
            <a:endCxn id="1522694" idx="3"/>
          </p:cNvCxnSpPr>
          <p:nvPr/>
        </p:nvCxnSpPr>
        <p:spPr bwMode="auto">
          <a:xfrm flipV="1">
            <a:off x="2446338" y="4622800"/>
            <a:ext cx="406400" cy="74930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diamond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22702" name="AutoShape 14">
            <a:extLst>
              <a:ext uri="{FF2B5EF4-FFF2-40B4-BE49-F238E27FC236}">
                <a16:creationId xmlns:a16="http://schemas.microsoft.com/office/drawing/2014/main" id="{4C043EFE-96BD-DE40-88A7-01DD24A5DD36}"/>
              </a:ext>
            </a:extLst>
          </p:cNvPr>
          <p:cNvCxnSpPr>
            <a:cxnSpLocks noChangeShapeType="1"/>
            <a:stCxn id="1522698" idx="6"/>
            <a:endCxn id="1522696" idx="2"/>
          </p:cNvCxnSpPr>
          <p:nvPr/>
        </p:nvCxnSpPr>
        <p:spPr bwMode="auto">
          <a:xfrm>
            <a:off x="2446338" y="5372100"/>
            <a:ext cx="746125" cy="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22703" name="AutoShape 15">
            <a:extLst>
              <a:ext uri="{FF2B5EF4-FFF2-40B4-BE49-F238E27FC236}">
                <a16:creationId xmlns:a16="http://schemas.microsoft.com/office/drawing/2014/main" id="{8E7E6089-1786-374D-AF03-E3DFD193E6E6}"/>
              </a:ext>
            </a:extLst>
          </p:cNvPr>
          <p:cNvCxnSpPr>
            <a:cxnSpLocks noChangeShapeType="1"/>
            <a:stCxn id="1522694" idx="6"/>
            <a:endCxn id="1522697" idx="2"/>
          </p:cNvCxnSpPr>
          <p:nvPr/>
        </p:nvCxnSpPr>
        <p:spPr bwMode="auto">
          <a:xfrm flipV="1">
            <a:off x="3055938" y="4381500"/>
            <a:ext cx="441325" cy="15240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diamond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22704" name="AutoShape 16">
            <a:extLst>
              <a:ext uri="{FF2B5EF4-FFF2-40B4-BE49-F238E27FC236}">
                <a16:creationId xmlns:a16="http://schemas.microsoft.com/office/drawing/2014/main" id="{0F8D184E-E721-4A4E-95DA-CE8449199342}"/>
              </a:ext>
            </a:extLst>
          </p:cNvPr>
          <p:cNvCxnSpPr>
            <a:cxnSpLocks noChangeShapeType="1"/>
            <a:stCxn id="1522699" idx="6"/>
            <a:endCxn id="1522695" idx="2"/>
          </p:cNvCxnSpPr>
          <p:nvPr/>
        </p:nvCxnSpPr>
        <p:spPr bwMode="auto">
          <a:xfrm flipV="1">
            <a:off x="1379538" y="4457700"/>
            <a:ext cx="746125" cy="7620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22705" name="AutoShape 17">
            <a:extLst>
              <a:ext uri="{FF2B5EF4-FFF2-40B4-BE49-F238E27FC236}">
                <a16:creationId xmlns:a16="http://schemas.microsoft.com/office/drawing/2014/main" id="{CF92A738-993F-2A4A-9056-3F3F1D2B5A1E}"/>
              </a:ext>
            </a:extLst>
          </p:cNvPr>
          <p:cNvCxnSpPr>
            <a:cxnSpLocks noChangeShapeType="1"/>
            <a:stCxn id="1522693" idx="7"/>
            <a:endCxn id="1522695" idx="3"/>
          </p:cNvCxnSpPr>
          <p:nvPr/>
        </p:nvCxnSpPr>
        <p:spPr bwMode="auto">
          <a:xfrm flipV="1">
            <a:off x="1490663" y="4546600"/>
            <a:ext cx="676275" cy="58420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22706" name="AutoShape 18">
            <a:extLst>
              <a:ext uri="{FF2B5EF4-FFF2-40B4-BE49-F238E27FC236}">
                <a16:creationId xmlns:a16="http://schemas.microsoft.com/office/drawing/2014/main" id="{54AB0809-6B90-B846-9D56-B3CDC19F2AC7}"/>
              </a:ext>
            </a:extLst>
          </p:cNvPr>
          <p:cNvCxnSpPr>
            <a:cxnSpLocks noChangeShapeType="1"/>
            <a:stCxn id="1522698" idx="0"/>
            <a:endCxn id="1522695" idx="4"/>
          </p:cNvCxnSpPr>
          <p:nvPr/>
        </p:nvCxnSpPr>
        <p:spPr bwMode="auto">
          <a:xfrm flipH="1" flipV="1">
            <a:off x="2247900" y="4579938"/>
            <a:ext cx="76200" cy="669925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AutoShape 15">
            <a:extLst>
              <a:ext uri="{FF2B5EF4-FFF2-40B4-BE49-F238E27FC236}">
                <a16:creationId xmlns:a16="http://schemas.microsoft.com/office/drawing/2014/main" id="{8E7E6089-1786-374D-AF03-E3DFD193E6E6}"/>
              </a:ext>
            </a:extLst>
          </p:cNvPr>
          <p:cNvCxnSpPr>
            <a:cxnSpLocks noChangeShapeType="1"/>
            <a:stCxn id="1522697" idx="4"/>
            <a:endCxn id="1522696" idx="0"/>
          </p:cNvCxnSpPr>
          <p:nvPr/>
        </p:nvCxnSpPr>
        <p:spPr bwMode="auto">
          <a:xfrm flipH="1">
            <a:off x="3314700" y="4495800"/>
            <a:ext cx="304800" cy="76200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diamond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875817372"/>
      </p:ext>
    </p:extLst>
  </p:cSld>
  <p:clrMapOvr>
    <a:masterClrMapping/>
  </p:clrMapOvr>
  <p:transition advTm="34469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A36CC64B-C1F7-3B4C-A36C-E99464D6B6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KDD 2018</a:t>
            </a:r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EEE33783-31D4-4140-89D0-7ADDF8E23E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Dong+</a:t>
            </a:r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B658BB94-DF86-4D47-81A6-9B7BD93DD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8F228B-DEF1-8B40-9725-D7449FAF9715}" type="slidenum">
              <a:rPr lang="en-US" altLang="en-US" smtClean="0"/>
              <a:pPr/>
              <a:t>19</a:t>
            </a:fld>
            <a:endParaRPr lang="en-US" altLang="en-US" dirty="0"/>
          </a:p>
        </p:txBody>
      </p:sp>
      <p:sp>
        <p:nvSpPr>
          <p:cNvPr id="1524738" name="Rectangle 2">
            <a:extLst>
              <a:ext uri="{FF2B5EF4-FFF2-40B4-BE49-F238E27FC236}">
                <a16:creationId xmlns:a16="http://schemas.microsoft.com/office/drawing/2014/main" id="{7B1DAA31-4055-3540-A2AC-8A322A00A39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lIns="91430" tIns="45715" rIns="91430" bIns="45715" anchor="t"/>
          <a:lstStyle/>
          <a:p>
            <a:r>
              <a:rPr lang="en-US" altLang="en-US" sz="3600"/>
              <a:t>Problem: PageRank -  solution</a:t>
            </a:r>
          </a:p>
        </p:txBody>
      </p:sp>
      <p:sp>
        <p:nvSpPr>
          <p:cNvPr id="1524739" name="Rectangle 3">
            <a:extLst>
              <a:ext uri="{FF2B5EF4-FFF2-40B4-BE49-F238E27FC236}">
                <a16:creationId xmlns:a16="http://schemas.microsoft.com/office/drawing/2014/main" id="{085E3389-66E8-8E4E-B83E-79D2ED0D62D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6388"/>
          </a:xfrm>
        </p:spPr>
        <p:txBody>
          <a:bodyPr lIns="91430" tIns="45715" rIns="91430" bIns="45715"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Given a directed graph, find its most interesting/central node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Proposed solution: Random walk; spot most ‘popular’ node (-&gt; steady state prob. (ssp))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1DEE7276-EB30-2342-B71A-B6CF1F98F9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0333" y="1295400"/>
            <a:ext cx="1170897" cy="1290376"/>
          </a:xfrm>
          <a:prstGeom prst="rect">
            <a:avLst/>
          </a:prstGeom>
        </p:spPr>
      </p:pic>
      <p:sp>
        <p:nvSpPr>
          <p:cNvPr id="23" name="Text Box 4">
            <a:extLst>
              <a:ext uri="{FF2B5EF4-FFF2-40B4-BE49-F238E27FC236}">
                <a16:creationId xmlns:a16="http://schemas.microsoft.com/office/drawing/2014/main" id="{AF5AFA50-FB87-EE46-9066-43547649CE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59263" y="4035425"/>
            <a:ext cx="4546599" cy="156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30" tIns="45715" rIns="91430" bIns="45715">
            <a:spAutoFit/>
          </a:bodyPr>
          <a:lstStyle/>
          <a:p>
            <a:pPr algn="l" eaLnBrk="0" hangingPunct="0"/>
            <a:r>
              <a:rPr kumimoji="0" lang="en-US" altLang="en-US" sz="3200" dirty="0">
                <a:latin typeface="Times New Roman" panose="02020603050405020304" pitchFamily="18" charset="0"/>
              </a:rPr>
              <a:t>A node </a:t>
            </a:r>
            <a:r>
              <a:rPr kumimoji="0" lang="en-US" altLang="en-US" sz="3200" dirty="0">
                <a:solidFill>
                  <a:schemeClr val="tx2"/>
                </a:solidFill>
                <a:latin typeface="Times New Roman" panose="02020603050405020304" pitchFamily="18" charset="0"/>
              </a:rPr>
              <a:t>high </a:t>
            </a:r>
            <a:r>
              <a:rPr kumimoji="0" lang="en-US" altLang="en-US" sz="3200" dirty="0" err="1">
                <a:solidFill>
                  <a:schemeClr val="tx2"/>
                </a:solidFill>
                <a:latin typeface="Times New Roman" panose="02020603050405020304" pitchFamily="18" charset="0"/>
              </a:rPr>
              <a:t>ssp</a:t>
            </a:r>
            <a:r>
              <a:rPr kumimoji="0" lang="en-US" altLang="en-US" sz="3200" dirty="0">
                <a:latin typeface="Times New Roman" panose="02020603050405020304" pitchFamily="18" charset="0"/>
              </a:rPr>
              <a:t>,</a:t>
            </a:r>
          </a:p>
          <a:p>
            <a:pPr algn="l" eaLnBrk="0" hangingPunct="0"/>
            <a:r>
              <a:rPr kumimoji="0" lang="en-US" altLang="en-US" sz="3200" dirty="0">
                <a:latin typeface="Times New Roman" panose="02020603050405020304" pitchFamily="18" charset="0"/>
              </a:rPr>
              <a:t>if its parents have </a:t>
            </a:r>
            <a:r>
              <a:rPr kumimoji="0" lang="en-US" altLang="en-US" sz="3200" dirty="0">
                <a:solidFill>
                  <a:schemeClr val="tx2"/>
                </a:solidFill>
                <a:latin typeface="Times New Roman" panose="02020603050405020304" pitchFamily="18" charset="0"/>
              </a:rPr>
              <a:t>high </a:t>
            </a:r>
            <a:r>
              <a:rPr kumimoji="0" lang="en-US" altLang="en-US" sz="3200" dirty="0" err="1">
                <a:solidFill>
                  <a:schemeClr val="tx2"/>
                </a:solidFill>
                <a:latin typeface="Times New Roman" panose="02020603050405020304" pitchFamily="18" charset="0"/>
              </a:rPr>
              <a:t>ssp</a:t>
            </a:r>
            <a:endParaRPr kumimoji="0" lang="en-US" altLang="en-US" sz="3200" dirty="0">
              <a:solidFill>
                <a:schemeClr val="tx2"/>
              </a:solidFill>
              <a:latin typeface="Times New Roman" panose="02020603050405020304" pitchFamily="18" charset="0"/>
            </a:endParaRPr>
          </a:p>
          <a:p>
            <a:pPr algn="l" eaLnBrk="0" hangingPunct="0"/>
            <a:r>
              <a:rPr kumimoji="0" lang="en-US" altLang="en-US" sz="3200" dirty="0">
                <a:latin typeface="Times New Roman" panose="02020603050405020304" pitchFamily="18" charset="0"/>
              </a:rPr>
              <a:t>(recursive, but OK!)</a:t>
            </a:r>
          </a:p>
        </p:txBody>
      </p:sp>
      <p:sp>
        <p:nvSpPr>
          <p:cNvPr id="51" name="Oval 5">
            <a:extLst>
              <a:ext uri="{FF2B5EF4-FFF2-40B4-BE49-F238E27FC236}">
                <a16:creationId xmlns:a16="http://schemas.microsoft.com/office/drawing/2014/main" id="{0D1928C2-DF0F-974C-A59E-3A511F40EE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5400" y="5105400"/>
            <a:ext cx="228600" cy="2286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" name="Oval 6">
            <a:extLst>
              <a:ext uri="{FF2B5EF4-FFF2-40B4-BE49-F238E27FC236}">
                <a16:creationId xmlns:a16="http://schemas.microsoft.com/office/drawing/2014/main" id="{4E95A727-2E7D-2A45-8AAF-7E4DE46B5F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0" y="4419600"/>
            <a:ext cx="228600" cy="2286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" name="Oval 7">
            <a:extLst>
              <a:ext uri="{FF2B5EF4-FFF2-40B4-BE49-F238E27FC236}">
                <a16:creationId xmlns:a16="http://schemas.microsoft.com/office/drawing/2014/main" id="{BE149994-52E0-1A48-95CD-2F143EB5DB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4343400"/>
            <a:ext cx="228600" cy="2286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" name="Oval 8">
            <a:extLst>
              <a:ext uri="{FF2B5EF4-FFF2-40B4-BE49-F238E27FC236}">
                <a16:creationId xmlns:a16="http://schemas.microsoft.com/office/drawing/2014/main" id="{1348E245-A8A9-104C-84DE-5AFEEF80B0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0400" y="5257800"/>
            <a:ext cx="228600" cy="2286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" name="Oval 9">
            <a:extLst>
              <a:ext uri="{FF2B5EF4-FFF2-40B4-BE49-F238E27FC236}">
                <a16:creationId xmlns:a16="http://schemas.microsoft.com/office/drawing/2014/main" id="{D54721C4-06FE-2341-9B96-6E7CB4A23B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4267200"/>
            <a:ext cx="228600" cy="2286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" name="Oval 10">
            <a:extLst>
              <a:ext uri="{FF2B5EF4-FFF2-40B4-BE49-F238E27FC236}">
                <a16:creationId xmlns:a16="http://schemas.microsoft.com/office/drawing/2014/main" id="{0641E903-B330-374F-AD24-E56FAB77CB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5257800"/>
            <a:ext cx="228600" cy="2286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" name="Oval 11">
            <a:extLst>
              <a:ext uri="{FF2B5EF4-FFF2-40B4-BE49-F238E27FC236}">
                <a16:creationId xmlns:a16="http://schemas.microsoft.com/office/drawing/2014/main" id="{39A86F6F-961B-564A-8304-2E63FBDC5E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4419600"/>
            <a:ext cx="228600" cy="2286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58" name="AutoShape 12">
            <a:extLst>
              <a:ext uri="{FF2B5EF4-FFF2-40B4-BE49-F238E27FC236}">
                <a16:creationId xmlns:a16="http://schemas.microsoft.com/office/drawing/2014/main" id="{896BF607-B9DA-1240-9F33-BAE370E0BB99}"/>
              </a:ext>
            </a:extLst>
          </p:cNvPr>
          <p:cNvCxnSpPr>
            <a:cxnSpLocks noChangeShapeType="1"/>
            <a:stCxn id="53" idx="6"/>
            <a:endCxn id="52" idx="2"/>
          </p:cNvCxnSpPr>
          <p:nvPr/>
        </p:nvCxnSpPr>
        <p:spPr bwMode="auto">
          <a:xfrm>
            <a:off x="2370138" y="4457700"/>
            <a:ext cx="441325" cy="7620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9" name="AutoShape 13">
            <a:extLst>
              <a:ext uri="{FF2B5EF4-FFF2-40B4-BE49-F238E27FC236}">
                <a16:creationId xmlns:a16="http://schemas.microsoft.com/office/drawing/2014/main" id="{5AB3425C-917B-D64F-BC2F-6C540B3A46AB}"/>
              </a:ext>
            </a:extLst>
          </p:cNvPr>
          <p:cNvCxnSpPr>
            <a:cxnSpLocks noChangeShapeType="1"/>
            <a:stCxn id="56" idx="6"/>
            <a:endCxn id="52" idx="3"/>
          </p:cNvCxnSpPr>
          <p:nvPr/>
        </p:nvCxnSpPr>
        <p:spPr bwMode="auto">
          <a:xfrm flipV="1">
            <a:off x="2446338" y="4622800"/>
            <a:ext cx="406400" cy="74930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diamond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0" name="AutoShape 14">
            <a:extLst>
              <a:ext uri="{FF2B5EF4-FFF2-40B4-BE49-F238E27FC236}">
                <a16:creationId xmlns:a16="http://schemas.microsoft.com/office/drawing/2014/main" id="{4C043EFE-96BD-DE40-88A7-01DD24A5DD36}"/>
              </a:ext>
            </a:extLst>
          </p:cNvPr>
          <p:cNvCxnSpPr>
            <a:cxnSpLocks noChangeShapeType="1"/>
            <a:stCxn id="56" idx="6"/>
            <a:endCxn id="54" idx="2"/>
          </p:cNvCxnSpPr>
          <p:nvPr/>
        </p:nvCxnSpPr>
        <p:spPr bwMode="auto">
          <a:xfrm>
            <a:off x="2446338" y="5372100"/>
            <a:ext cx="746125" cy="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" name="AutoShape 15">
            <a:extLst>
              <a:ext uri="{FF2B5EF4-FFF2-40B4-BE49-F238E27FC236}">
                <a16:creationId xmlns:a16="http://schemas.microsoft.com/office/drawing/2014/main" id="{8E7E6089-1786-374D-AF03-E3DFD193E6E6}"/>
              </a:ext>
            </a:extLst>
          </p:cNvPr>
          <p:cNvCxnSpPr>
            <a:cxnSpLocks noChangeShapeType="1"/>
            <a:stCxn id="52" idx="6"/>
            <a:endCxn id="55" idx="2"/>
          </p:cNvCxnSpPr>
          <p:nvPr/>
        </p:nvCxnSpPr>
        <p:spPr bwMode="auto">
          <a:xfrm flipV="1">
            <a:off x="3055938" y="4381500"/>
            <a:ext cx="441325" cy="15240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diamond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2" name="AutoShape 16">
            <a:extLst>
              <a:ext uri="{FF2B5EF4-FFF2-40B4-BE49-F238E27FC236}">
                <a16:creationId xmlns:a16="http://schemas.microsoft.com/office/drawing/2014/main" id="{0F8D184E-E721-4A4E-95DA-CE8449199342}"/>
              </a:ext>
            </a:extLst>
          </p:cNvPr>
          <p:cNvCxnSpPr>
            <a:cxnSpLocks noChangeShapeType="1"/>
            <a:stCxn id="57" idx="6"/>
            <a:endCxn id="53" idx="2"/>
          </p:cNvCxnSpPr>
          <p:nvPr/>
        </p:nvCxnSpPr>
        <p:spPr bwMode="auto">
          <a:xfrm flipV="1">
            <a:off x="1379538" y="4457700"/>
            <a:ext cx="746125" cy="7620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3" name="AutoShape 17">
            <a:extLst>
              <a:ext uri="{FF2B5EF4-FFF2-40B4-BE49-F238E27FC236}">
                <a16:creationId xmlns:a16="http://schemas.microsoft.com/office/drawing/2014/main" id="{CF92A738-993F-2A4A-9056-3F3F1D2B5A1E}"/>
              </a:ext>
            </a:extLst>
          </p:cNvPr>
          <p:cNvCxnSpPr>
            <a:cxnSpLocks noChangeShapeType="1"/>
            <a:stCxn id="51" idx="7"/>
            <a:endCxn id="53" idx="3"/>
          </p:cNvCxnSpPr>
          <p:nvPr/>
        </p:nvCxnSpPr>
        <p:spPr bwMode="auto">
          <a:xfrm flipV="1">
            <a:off x="1490663" y="4546600"/>
            <a:ext cx="676275" cy="58420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4" name="AutoShape 18">
            <a:extLst>
              <a:ext uri="{FF2B5EF4-FFF2-40B4-BE49-F238E27FC236}">
                <a16:creationId xmlns:a16="http://schemas.microsoft.com/office/drawing/2014/main" id="{54AB0809-6B90-B846-9D56-B3CDC19F2AC7}"/>
              </a:ext>
            </a:extLst>
          </p:cNvPr>
          <p:cNvCxnSpPr>
            <a:cxnSpLocks noChangeShapeType="1"/>
            <a:stCxn id="56" idx="0"/>
            <a:endCxn id="53" idx="4"/>
          </p:cNvCxnSpPr>
          <p:nvPr/>
        </p:nvCxnSpPr>
        <p:spPr bwMode="auto">
          <a:xfrm flipH="1" flipV="1">
            <a:off x="2247900" y="4579938"/>
            <a:ext cx="76200" cy="669925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5" name="AutoShape 15">
            <a:extLst>
              <a:ext uri="{FF2B5EF4-FFF2-40B4-BE49-F238E27FC236}">
                <a16:creationId xmlns:a16="http://schemas.microsoft.com/office/drawing/2014/main" id="{8E7E6089-1786-374D-AF03-E3DFD193E6E6}"/>
              </a:ext>
            </a:extLst>
          </p:cNvPr>
          <p:cNvCxnSpPr>
            <a:cxnSpLocks noChangeShapeType="1"/>
            <a:stCxn id="55" idx="4"/>
            <a:endCxn id="54" idx="0"/>
          </p:cNvCxnSpPr>
          <p:nvPr/>
        </p:nvCxnSpPr>
        <p:spPr bwMode="auto">
          <a:xfrm flipH="1">
            <a:off x="3314700" y="4495800"/>
            <a:ext cx="304800" cy="76200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diamond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236050531"/>
      </p:ext>
    </p:extLst>
  </p:cSld>
  <p:clrMapOvr>
    <a:masterClrMapping/>
  </p:clrMapOvr>
  <p:transition advTm="27828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Dong+</a:t>
            </a:r>
          </a:p>
        </p:txBody>
      </p:sp>
      <p:sp>
        <p:nvSpPr>
          <p:cNvPr id="2253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A9CF61F-D18B-5946-9F36-FA97BCA712E8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ea typeface="ＭＳ Ｐゴシック" charset="-128"/>
                <a:cs typeface="ＭＳ Ｐゴシック" charset="-128"/>
              </a:rPr>
              <a:t>Roadmap</a:t>
            </a:r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ＭＳ Ｐゴシック" charset="-128"/>
              <a:cs typeface="ＭＳ Ｐゴシック" charset="-128"/>
            </a:endParaRPr>
          </a:p>
          <a:p>
            <a:r>
              <a:rPr lang="en-US" dirty="0">
                <a:ea typeface="ＭＳ Ｐゴシック" charset="-128"/>
                <a:cs typeface="ＭＳ Ｐゴシック" charset="-128"/>
              </a:rPr>
              <a:t>Introduction – Motivation</a:t>
            </a:r>
          </a:p>
          <a:p>
            <a:r>
              <a:rPr lang="en-US" dirty="0">
                <a:ea typeface="ＭＳ Ｐゴシック" charset="-128"/>
                <a:cs typeface="ＭＳ Ｐゴシック" charset="-128"/>
              </a:rPr>
              <a:t>Part#1: Graphs</a:t>
            </a:r>
          </a:p>
          <a:p>
            <a:pPr marL="0" indent="0">
              <a:buNone/>
            </a:pPr>
            <a:r>
              <a:rPr lang="en-US" dirty="0">
                <a:solidFill>
                  <a:srgbClr val="008F00"/>
                </a:solidFill>
                <a:ea typeface="ＭＳ Ｐゴシック" charset="-128"/>
                <a:cs typeface="ＭＳ Ｐゴシック" charset="-128"/>
              </a:rPr>
              <a:t>[break]</a:t>
            </a:r>
          </a:p>
          <a:p>
            <a:r>
              <a:rPr lang="en-US" dirty="0">
                <a:ea typeface="ＭＳ Ｐゴシック" charset="-128"/>
                <a:cs typeface="ＭＳ Ｐゴシック" charset="-128"/>
              </a:rPr>
              <a:t>Part#2: Tensors</a:t>
            </a:r>
          </a:p>
          <a:p>
            <a:r>
              <a:rPr lang="en-US" dirty="0">
                <a:ea typeface="ＭＳ Ｐゴシック" charset="-128"/>
                <a:cs typeface="ＭＳ Ｐゴシック" charset="-128"/>
              </a:rPr>
              <a:t>Conclusions</a:t>
            </a:r>
          </a:p>
        </p:txBody>
      </p:sp>
      <p:sp>
        <p:nvSpPr>
          <p:cNvPr id="22535" name="Date Placeholder 7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KDD 2018</a:t>
            </a:r>
          </a:p>
        </p:txBody>
      </p:sp>
      <p:pic>
        <p:nvPicPr>
          <p:cNvPr id="8" name="Picture 7" descr="energygen-road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64300" y="603250"/>
            <a:ext cx="2457450" cy="12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Date Placeholder 3">
            <a:extLst>
              <a:ext uri="{FF2B5EF4-FFF2-40B4-BE49-F238E27FC236}">
                <a16:creationId xmlns:a16="http://schemas.microsoft.com/office/drawing/2014/main" id="{C6E52CA0-042C-8E47-A047-43A6571276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KDD 2018</a:t>
            </a:r>
          </a:p>
        </p:txBody>
      </p:sp>
      <p:sp>
        <p:nvSpPr>
          <p:cNvPr id="41" name="Footer Placeholder 4">
            <a:extLst>
              <a:ext uri="{FF2B5EF4-FFF2-40B4-BE49-F238E27FC236}">
                <a16:creationId xmlns:a16="http://schemas.microsoft.com/office/drawing/2014/main" id="{90BC21CC-0F23-AB40-A4FA-C8E3054E0E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Dong+</a:t>
            </a:r>
          </a:p>
        </p:txBody>
      </p:sp>
      <p:sp>
        <p:nvSpPr>
          <p:cNvPr id="42" name="Slide Number Placeholder 5">
            <a:extLst>
              <a:ext uri="{FF2B5EF4-FFF2-40B4-BE49-F238E27FC236}">
                <a16:creationId xmlns:a16="http://schemas.microsoft.com/office/drawing/2014/main" id="{A4764C6E-D5C1-554A-8817-57703F263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10644-B9D8-5745-B292-EA5BCE28277F}" type="slidenum">
              <a:rPr lang="en-US" altLang="en-US" smtClean="0"/>
              <a:pPr/>
              <a:t>20</a:t>
            </a:fld>
            <a:endParaRPr lang="en-US" altLang="en-US" dirty="0"/>
          </a:p>
        </p:txBody>
      </p:sp>
      <p:sp>
        <p:nvSpPr>
          <p:cNvPr id="1526786" name="Rectangle 2">
            <a:extLst>
              <a:ext uri="{FF2B5EF4-FFF2-40B4-BE49-F238E27FC236}">
                <a16:creationId xmlns:a16="http://schemas.microsoft.com/office/drawing/2014/main" id="{5CFE3BEB-5411-A749-AC43-42A418AD0B2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lIns="91430" tIns="45715" rIns="91430" bIns="45715" anchor="t"/>
          <a:lstStyle/>
          <a:p>
            <a:r>
              <a:rPr lang="en-US" altLang="en-US"/>
              <a:t>(Simplified) PageRank algorithm</a:t>
            </a:r>
          </a:p>
        </p:txBody>
      </p:sp>
      <p:sp>
        <p:nvSpPr>
          <p:cNvPr id="1526787" name="Rectangle 3">
            <a:extLst>
              <a:ext uri="{FF2B5EF4-FFF2-40B4-BE49-F238E27FC236}">
                <a16:creationId xmlns:a16="http://schemas.microsoft.com/office/drawing/2014/main" id="{73474FE3-3D96-ED4B-9542-D8E11493CB1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077200" cy="4114800"/>
          </a:xfrm>
        </p:spPr>
        <p:txBody>
          <a:bodyPr lIns="91430" tIns="45715" rIns="91430" bIns="45715"/>
          <a:lstStyle/>
          <a:p>
            <a:r>
              <a:rPr lang="en-US" altLang="en-US"/>
              <a:t>Let </a:t>
            </a:r>
            <a:r>
              <a:rPr lang="en-US" altLang="en-US" b="1"/>
              <a:t>A</a:t>
            </a:r>
            <a:r>
              <a:rPr lang="en-US" altLang="en-US"/>
              <a:t> be the adjacency matrix;</a:t>
            </a:r>
          </a:p>
          <a:p>
            <a:r>
              <a:rPr lang="en-US" altLang="en-US"/>
              <a:t> </a:t>
            </a:r>
            <a:r>
              <a:rPr lang="en-US" altLang="en-US" sz="2000"/>
              <a:t>let </a:t>
            </a:r>
            <a:r>
              <a:rPr lang="en-US" altLang="en-US" sz="2000" b="1"/>
              <a:t>B</a:t>
            </a:r>
            <a:r>
              <a:rPr lang="en-US" altLang="en-US" sz="2000"/>
              <a:t> be the transition matrix: transpose, column-normalized</a:t>
            </a:r>
            <a:r>
              <a:rPr lang="en-US" altLang="en-US"/>
              <a:t> - then</a:t>
            </a:r>
          </a:p>
        </p:txBody>
      </p:sp>
      <p:grpSp>
        <p:nvGrpSpPr>
          <p:cNvPr id="1526788" name="Group 4">
            <a:extLst>
              <a:ext uri="{FF2B5EF4-FFF2-40B4-BE49-F238E27FC236}">
                <a16:creationId xmlns:a16="http://schemas.microsoft.com/office/drawing/2014/main" id="{57BD289A-D604-C846-9B33-A5208FC0AD1B}"/>
              </a:ext>
            </a:extLst>
          </p:cNvPr>
          <p:cNvGrpSpPr>
            <a:grpSpLocks/>
          </p:cNvGrpSpPr>
          <p:nvPr/>
        </p:nvGrpSpPr>
        <p:grpSpPr bwMode="auto">
          <a:xfrm>
            <a:off x="457200" y="3962400"/>
            <a:ext cx="2571750" cy="1966913"/>
            <a:chOff x="432" y="2400"/>
            <a:chExt cx="1620" cy="1239"/>
          </a:xfrm>
        </p:grpSpPr>
        <p:grpSp>
          <p:nvGrpSpPr>
            <p:cNvPr id="1526789" name="Group 5">
              <a:extLst>
                <a:ext uri="{FF2B5EF4-FFF2-40B4-BE49-F238E27FC236}">
                  <a16:creationId xmlns:a16="http://schemas.microsoft.com/office/drawing/2014/main" id="{CF2B173F-0B64-C145-8D3F-F638041E25E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2" y="2448"/>
              <a:ext cx="1584" cy="1104"/>
              <a:chOff x="720" y="2676"/>
              <a:chExt cx="847" cy="540"/>
            </a:xfrm>
          </p:grpSpPr>
          <p:sp>
            <p:nvSpPr>
              <p:cNvPr id="1526790" name="Oval 6">
                <a:extLst>
                  <a:ext uri="{FF2B5EF4-FFF2-40B4-BE49-F238E27FC236}">
                    <a16:creationId xmlns:a16="http://schemas.microsoft.com/office/drawing/2014/main" id="{6788613C-0656-0F49-BB9D-01C73791A0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8" y="3036"/>
                <a:ext cx="101" cy="108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48794" tIns="74398" rIns="148794" bIns="74398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26791" name="Oval 7">
                <a:extLst>
                  <a:ext uri="{FF2B5EF4-FFF2-40B4-BE49-F238E27FC236}">
                    <a16:creationId xmlns:a16="http://schemas.microsoft.com/office/drawing/2014/main" id="{F8C72B02-FC7F-1E40-B0B9-714B9D1F0C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5" y="2712"/>
                <a:ext cx="102" cy="108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48794" tIns="74398" rIns="148794" bIns="74398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26792" name="Oval 8">
                <a:extLst>
                  <a:ext uri="{FF2B5EF4-FFF2-40B4-BE49-F238E27FC236}">
                    <a16:creationId xmlns:a16="http://schemas.microsoft.com/office/drawing/2014/main" id="{D0FC7E30-C4FF-A14F-92C0-9297C56FA4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0" y="2676"/>
                <a:ext cx="102" cy="108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48794" tIns="74398" rIns="148794" bIns="74398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26793" name="Oval 9">
                <a:extLst>
                  <a:ext uri="{FF2B5EF4-FFF2-40B4-BE49-F238E27FC236}">
                    <a16:creationId xmlns:a16="http://schemas.microsoft.com/office/drawing/2014/main" id="{5A6F439B-746A-914D-9AA4-19C2E1E2C5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4" y="3108"/>
                <a:ext cx="102" cy="108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48794" tIns="74398" rIns="148794" bIns="74398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26794" name="Oval 10">
                <a:extLst>
                  <a:ext uri="{FF2B5EF4-FFF2-40B4-BE49-F238E27FC236}">
                    <a16:creationId xmlns:a16="http://schemas.microsoft.com/office/drawing/2014/main" id="{090F97D8-8D68-1C4E-82FD-4B8B22626A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0" y="2712"/>
                <a:ext cx="102" cy="108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48794" tIns="74398" rIns="148794" bIns="74398" anchor="ctr">
                <a:spAutoFit/>
              </a:bodyPr>
              <a:lstStyle/>
              <a:p>
                <a:endParaRPr lang="en-US"/>
              </a:p>
            </p:txBody>
          </p:sp>
          <p:cxnSp>
            <p:nvCxnSpPr>
              <p:cNvPr id="1526795" name="AutoShape 11">
                <a:extLst>
                  <a:ext uri="{FF2B5EF4-FFF2-40B4-BE49-F238E27FC236}">
                    <a16:creationId xmlns:a16="http://schemas.microsoft.com/office/drawing/2014/main" id="{4CFF7D8D-60CB-E64D-8D69-B6E677705872}"/>
                  </a:ext>
                </a:extLst>
              </p:cNvPr>
              <p:cNvCxnSpPr>
                <a:cxnSpLocks noChangeShapeType="1"/>
                <a:stCxn id="1526792" idx="6"/>
                <a:endCxn id="1526791" idx="2"/>
              </p:cNvCxnSpPr>
              <p:nvPr/>
            </p:nvCxnSpPr>
            <p:spPr bwMode="auto">
              <a:xfrm>
                <a:off x="1266" y="2730"/>
                <a:ext cx="196" cy="36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26796" name="AutoShape 12">
                <a:extLst>
                  <a:ext uri="{FF2B5EF4-FFF2-40B4-BE49-F238E27FC236}">
                    <a16:creationId xmlns:a16="http://schemas.microsoft.com/office/drawing/2014/main" id="{FD2AEDC4-3464-5D42-AD14-D3FDE3B2CD63}"/>
                  </a:ext>
                </a:extLst>
              </p:cNvPr>
              <p:cNvCxnSpPr>
                <a:cxnSpLocks noChangeShapeType="1"/>
                <a:stCxn id="1526793" idx="6"/>
                <a:endCxn id="1526791" idx="3"/>
              </p:cNvCxnSpPr>
              <p:nvPr/>
            </p:nvCxnSpPr>
            <p:spPr bwMode="auto">
              <a:xfrm flipV="1">
                <a:off x="1300" y="2808"/>
                <a:ext cx="180" cy="354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26797" name="AutoShape 13">
                <a:extLst>
                  <a:ext uri="{FF2B5EF4-FFF2-40B4-BE49-F238E27FC236}">
                    <a16:creationId xmlns:a16="http://schemas.microsoft.com/office/drawing/2014/main" id="{519F9FB1-A903-514D-A640-01DC648C24E7}"/>
                  </a:ext>
                </a:extLst>
              </p:cNvPr>
              <p:cNvCxnSpPr>
                <a:cxnSpLocks noChangeShapeType="1"/>
                <a:stCxn id="1526794" idx="6"/>
                <a:endCxn id="1526792" idx="2"/>
              </p:cNvCxnSpPr>
              <p:nvPr/>
            </p:nvCxnSpPr>
            <p:spPr bwMode="auto">
              <a:xfrm flipV="1">
                <a:off x="825" y="2730"/>
                <a:ext cx="332" cy="36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26798" name="AutoShape 14">
                <a:extLst>
                  <a:ext uri="{FF2B5EF4-FFF2-40B4-BE49-F238E27FC236}">
                    <a16:creationId xmlns:a16="http://schemas.microsoft.com/office/drawing/2014/main" id="{79DC5AAE-B484-0C47-B143-FC1AA25D3B61}"/>
                  </a:ext>
                </a:extLst>
              </p:cNvPr>
              <p:cNvCxnSpPr>
                <a:cxnSpLocks noChangeShapeType="1"/>
                <a:stCxn id="1526790" idx="7"/>
                <a:endCxn id="1526792" idx="3"/>
              </p:cNvCxnSpPr>
              <p:nvPr/>
            </p:nvCxnSpPr>
            <p:spPr bwMode="auto">
              <a:xfrm flipV="1">
                <a:off x="875" y="2772"/>
                <a:ext cx="300" cy="276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26799" name="AutoShape 15">
                <a:extLst>
                  <a:ext uri="{FF2B5EF4-FFF2-40B4-BE49-F238E27FC236}">
                    <a16:creationId xmlns:a16="http://schemas.microsoft.com/office/drawing/2014/main" id="{0F3E419A-82FC-7149-A437-F8AC9732F269}"/>
                  </a:ext>
                </a:extLst>
              </p:cNvPr>
              <p:cNvCxnSpPr>
                <a:cxnSpLocks noChangeShapeType="1"/>
                <a:stCxn id="1526793" idx="2"/>
                <a:endCxn id="1526790" idx="6"/>
              </p:cNvCxnSpPr>
              <p:nvPr/>
            </p:nvCxnSpPr>
            <p:spPr bwMode="auto">
              <a:xfrm flipH="1" flipV="1">
                <a:off x="894" y="3090"/>
                <a:ext cx="295" cy="72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26800" name="AutoShape 16">
                <a:extLst>
                  <a:ext uri="{FF2B5EF4-FFF2-40B4-BE49-F238E27FC236}">
                    <a16:creationId xmlns:a16="http://schemas.microsoft.com/office/drawing/2014/main" id="{FBBFF981-AE67-BA4D-9FE7-B649192D4D02}"/>
                  </a:ext>
                </a:extLst>
              </p:cNvPr>
              <p:cNvCxnSpPr>
                <a:cxnSpLocks noChangeShapeType="1"/>
                <a:stCxn id="1526791" idx="0"/>
                <a:endCxn id="1526794" idx="1"/>
              </p:cNvCxnSpPr>
              <p:nvPr/>
            </p:nvCxnSpPr>
            <p:spPr bwMode="auto">
              <a:xfrm rot="16200000" flipH="1" flipV="1">
                <a:off x="1118" y="2324"/>
                <a:ext cx="16" cy="781"/>
              </a:xfrm>
              <a:prstGeom prst="curvedConnector3">
                <a:avLst>
                  <a:gd name="adj1" fmla="val -868750"/>
                </a:avLst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26801" name="AutoShape 17">
                <a:extLst>
                  <a:ext uri="{FF2B5EF4-FFF2-40B4-BE49-F238E27FC236}">
                    <a16:creationId xmlns:a16="http://schemas.microsoft.com/office/drawing/2014/main" id="{81BA04F7-A227-D343-AF72-D3960CF2366E}"/>
                  </a:ext>
                </a:extLst>
              </p:cNvPr>
              <p:cNvCxnSpPr>
                <a:cxnSpLocks noChangeShapeType="1"/>
                <a:stCxn id="1526792" idx="5"/>
                <a:endCxn id="1526793" idx="0"/>
              </p:cNvCxnSpPr>
              <p:nvPr/>
            </p:nvCxnSpPr>
            <p:spPr bwMode="auto">
              <a:xfrm flipH="1">
                <a:off x="1245" y="2773"/>
                <a:ext cx="2" cy="330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1526802" name="Text Box 18">
              <a:extLst>
                <a:ext uri="{FF2B5EF4-FFF2-40B4-BE49-F238E27FC236}">
                  <a16:creationId xmlns:a16="http://schemas.microsoft.com/office/drawing/2014/main" id="{07D9EF53-2380-714C-B1D9-72D8669AD3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2" y="2496"/>
              <a:ext cx="22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 type="none" w="sm" len="sm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34971" tIns="67486" rIns="134971" bIns="67486" anchor="ctr">
              <a:spAutoFit/>
            </a:bodyPr>
            <a:lstStyle/>
            <a:p>
              <a:pPr eaLnBrk="0" hangingPunct="0"/>
              <a:r>
                <a:rPr kumimoji="0" lang="en-US" altLang="en-US" sz="2800"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26803" name="Text Box 19">
              <a:extLst>
                <a:ext uri="{FF2B5EF4-FFF2-40B4-BE49-F238E27FC236}">
                  <a16:creationId xmlns:a16="http://schemas.microsoft.com/office/drawing/2014/main" id="{A7FB7CF2-EF68-824F-8642-B1CECF2B68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48" y="2400"/>
              <a:ext cx="22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 type="none" w="sm" len="sm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34971" tIns="67486" rIns="134971" bIns="67486" anchor="ctr">
              <a:spAutoFit/>
            </a:bodyPr>
            <a:lstStyle/>
            <a:p>
              <a:pPr eaLnBrk="0" hangingPunct="0"/>
              <a:r>
                <a:rPr kumimoji="0" lang="en-US" altLang="en-US" sz="2800"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526804" name="Text Box 20">
              <a:extLst>
                <a:ext uri="{FF2B5EF4-FFF2-40B4-BE49-F238E27FC236}">
                  <a16:creationId xmlns:a16="http://schemas.microsoft.com/office/drawing/2014/main" id="{8184ED87-4448-A24E-976B-119D280935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24" y="2496"/>
              <a:ext cx="22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 type="none" w="sm" len="sm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34971" tIns="67486" rIns="134971" bIns="67486" anchor="ctr">
              <a:spAutoFit/>
            </a:bodyPr>
            <a:lstStyle/>
            <a:p>
              <a:pPr eaLnBrk="0" hangingPunct="0"/>
              <a:r>
                <a:rPr kumimoji="0" lang="en-US" altLang="en-US" sz="2800"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1526805" name="Text Box 21">
              <a:extLst>
                <a:ext uri="{FF2B5EF4-FFF2-40B4-BE49-F238E27FC236}">
                  <a16:creationId xmlns:a16="http://schemas.microsoft.com/office/drawing/2014/main" id="{388383FD-FEB4-DA46-A00A-D364BA4A1C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8" y="3149"/>
              <a:ext cx="22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 type="none" w="sm" len="sm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34971" tIns="67486" rIns="134971" bIns="67486" anchor="ctr">
              <a:spAutoFit/>
            </a:bodyPr>
            <a:lstStyle/>
            <a:p>
              <a:pPr eaLnBrk="0" hangingPunct="0"/>
              <a:r>
                <a:rPr kumimoji="0" lang="en-US" altLang="en-US" sz="2800"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526806" name="Text Box 22">
              <a:extLst>
                <a:ext uri="{FF2B5EF4-FFF2-40B4-BE49-F238E27FC236}">
                  <a16:creationId xmlns:a16="http://schemas.microsoft.com/office/drawing/2014/main" id="{534F93CA-2A45-6E4A-BA66-6093AE894B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96" y="3312"/>
              <a:ext cx="22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 type="none" w="sm" len="sm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34971" tIns="67486" rIns="134971" bIns="67486" anchor="ctr">
              <a:spAutoFit/>
            </a:bodyPr>
            <a:lstStyle/>
            <a:p>
              <a:pPr eaLnBrk="0" hangingPunct="0"/>
              <a:r>
                <a:rPr kumimoji="0" lang="en-US" altLang="en-US" sz="2800">
                  <a:latin typeface="Times New Roman" panose="02020603050405020304" pitchFamily="18" charset="0"/>
                </a:rPr>
                <a:t>5</a:t>
              </a:r>
            </a:p>
          </p:txBody>
        </p:sp>
      </p:grpSp>
      <p:sp>
        <p:nvSpPr>
          <p:cNvPr id="1526807" name="Freeform 23">
            <a:extLst>
              <a:ext uri="{FF2B5EF4-FFF2-40B4-BE49-F238E27FC236}">
                <a16:creationId xmlns:a16="http://schemas.microsoft.com/office/drawing/2014/main" id="{5991DF22-D3AD-EB4E-ACD9-2E72F7905B16}"/>
              </a:ext>
            </a:extLst>
          </p:cNvPr>
          <p:cNvSpPr>
            <a:spLocks/>
          </p:cNvSpPr>
          <p:nvPr/>
        </p:nvSpPr>
        <p:spPr bwMode="auto">
          <a:xfrm>
            <a:off x="3581400" y="3581400"/>
            <a:ext cx="228600" cy="2438400"/>
          </a:xfrm>
          <a:custGeom>
            <a:avLst/>
            <a:gdLst>
              <a:gd name="T0" fmla="*/ 144 w 144"/>
              <a:gd name="T1" fmla="*/ 0 h 1536"/>
              <a:gd name="T2" fmla="*/ 0 w 144"/>
              <a:gd name="T3" fmla="*/ 0 h 1536"/>
              <a:gd name="T4" fmla="*/ 0 w 144"/>
              <a:gd name="T5" fmla="*/ 1536 h 1536"/>
              <a:gd name="T6" fmla="*/ 96 w 144"/>
              <a:gd name="T7" fmla="*/ 1536 h 1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4" h="1536">
                <a:moveTo>
                  <a:pt x="144" y="0"/>
                </a:moveTo>
                <a:lnTo>
                  <a:pt x="0" y="0"/>
                </a:lnTo>
                <a:lnTo>
                  <a:pt x="0" y="1536"/>
                </a:lnTo>
                <a:lnTo>
                  <a:pt x="96" y="1536"/>
                </a:lnTo>
              </a:path>
            </a:pathLst>
          </a:custGeom>
          <a:noFill/>
          <a:ln w="15875" cap="flat" cmpd="sng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26808" name="Freeform 24">
            <a:extLst>
              <a:ext uri="{FF2B5EF4-FFF2-40B4-BE49-F238E27FC236}">
                <a16:creationId xmlns:a16="http://schemas.microsoft.com/office/drawing/2014/main" id="{FC197AB8-F39B-2F4C-9354-76FC49BFC472}"/>
              </a:ext>
            </a:extLst>
          </p:cNvPr>
          <p:cNvSpPr>
            <a:spLocks/>
          </p:cNvSpPr>
          <p:nvPr/>
        </p:nvSpPr>
        <p:spPr bwMode="auto">
          <a:xfrm flipH="1">
            <a:off x="6019800" y="3581400"/>
            <a:ext cx="228600" cy="2438400"/>
          </a:xfrm>
          <a:custGeom>
            <a:avLst/>
            <a:gdLst>
              <a:gd name="T0" fmla="*/ 144 w 144"/>
              <a:gd name="T1" fmla="*/ 0 h 1536"/>
              <a:gd name="T2" fmla="*/ 0 w 144"/>
              <a:gd name="T3" fmla="*/ 0 h 1536"/>
              <a:gd name="T4" fmla="*/ 0 w 144"/>
              <a:gd name="T5" fmla="*/ 1536 h 1536"/>
              <a:gd name="T6" fmla="*/ 96 w 144"/>
              <a:gd name="T7" fmla="*/ 1536 h 1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4" h="1536">
                <a:moveTo>
                  <a:pt x="144" y="0"/>
                </a:moveTo>
                <a:lnTo>
                  <a:pt x="0" y="0"/>
                </a:lnTo>
                <a:lnTo>
                  <a:pt x="0" y="1536"/>
                </a:lnTo>
                <a:lnTo>
                  <a:pt x="96" y="1536"/>
                </a:lnTo>
              </a:path>
            </a:pathLst>
          </a:custGeom>
          <a:noFill/>
          <a:ln w="15875" cap="flat" cmpd="sng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526809" name="Group 25">
            <a:extLst>
              <a:ext uri="{FF2B5EF4-FFF2-40B4-BE49-F238E27FC236}">
                <a16:creationId xmlns:a16="http://schemas.microsoft.com/office/drawing/2014/main" id="{B0597EF7-59E2-034C-8C17-A3BA9953C9D8}"/>
              </a:ext>
            </a:extLst>
          </p:cNvPr>
          <p:cNvGrpSpPr>
            <a:grpSpLocks/>
          </p:cNvGrpSpPr>
          <p:nvPr/>
        </p:nvGrpSpPr>
        <p:grpSpPr bwMode="auto">
          <a:xfrm>
            <a:off x="6400800" y="3581400"/>
            <a:ext cx="685800" cy="2438400"/>
            <a:chOff x="4704" y="2160"/>
            <a:chExt cx="432" cy="1536"/>
          </a:xfrm>
        </p:grpSpPr>
        <p:sp>
          <p:nvSpPr>
            <p:cNvPr id="1526810" name="Freeform 26">
              <a:extLst>
                <a:ext uri="{FF2B5EF4-FFF2-40B4-BE49-F238E27FC236}">
                  <a16:creationId xmlns:a16="http://schemas.microsoft.com/office/drawing/2014/main" id="{2B291637-7DF9-7445-A511-74A27976E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4" y="2160"/>
              <a:ext cx="144" cy="1536"/>
            </a:xfrm>
            <a:custGeom>
              <a:avLst/>
              <a:gdLst>
                <a:gd name="T0" fmla="*/ 144 w 144"/>
                <a:gd name="T1" fmla="*/ 0 h 1536"/>
                <a:gd name="T2" fmla="*/ 0 w 144"/>
                <a:gd name="T3" fmla="*/ 0 h 1536"/>
                <a:gd name="T4" fmla="*/ 0 w 144"/>
                <a:gd name="T5" fmla="*/ 1536 h 1536"/>
                <a:gd name="T6" fmla="*/ 96 w 144"/>
                <a:gd name="T7" fmla="*/ 1536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1536">
                  <a:moveTo>
                    <a:pt x="144" y="0"/>
                  </a:moveTo>
                  <a:lnTo>
                    <a:pt x="0" y="0"/>
                  </a:lnTo>
                  <a:lnTo>
                    <a:pt x="0" y="1536"/>
                  </a:lnTo>
                  <a:lnTo>
                    <a:pt x="96" y="1536"/>
                  </a:lnTo>
                </a:path>
              </a:pathLst>
            </a:custGeom>
            <a:noFill/>
            <a:ln w="1587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26811" name="Freeform 27">
              <a:extLst>
                <a:ext uri="{FF2B5EF4-FFF2-40B4-BE49-F238E27FC236}">
                  <a16:creationId xmlns:a16="http://schemas.microsoft.com/office/drawing/2014/main" id="{A979BF9F-03CF-7747-906A-D082ECC3FC6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992" y="2160"/>
              <a:ext cx="144" cy="1536"/>
            </a:xfrm>
            <a:custGeom>
              <a:avLst/>
              <a:gdLst>
                <a:gd name="T0" fmla="*/ 144 w 144"/>
                <a:gd name="T1" fmla="*/ 0 h 1536"/>
                <a:gd name="T2" fmla="*/ 0 w 144"/>
                <a:gd name="T3" fmla="*/ 0 h 1536"/>
                <a:gd name="T4" fmla="*/ 0 w 144"/>
                <a:gd name="T5" fmla="*/ 1536 h 1536"/>
                <a:gd name="T6" fmla="*/ 96 w 144"/>
                <a:gd name="T7" fmla="*/ 1536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1536">
                  <a:moveTo>
                    <a:pt x="144" y="0"/>
                  </a:moveTo>
                  <a:lnTo>
                    <a:pt x="0" y="0"/>
                  </a:lnTo>
                  <a:lnTo>
                    <a:pt x="0" y="1536"/>
                  </a:lnTo>
                  <a:lnTo>
                    <a:pt x="96" y="1536"/>
                  </a:lnTo>
                </a:path>
              </a:pathLst>
            </a:custGeom>
            <a:noFill/>
            <a:ln w="1587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526812" name="Group 28">
            <a:extLst>
              <a:ext uri="{FF2B5EF4-FFF2-40B4-BE49-F238E27FC236}">
                <a16:creationId xmlns:a16="http://schemas.microsoft.com/office/drawing/2014/main" id="{32C70EFC-72BF-914E-B5FF-2A6D456507CD}"/>
              </a:ext>
            </a:extLst>
          </p:cNvPr>
          <p:cNvGrpSpPr>
            <a:grpSpLocks/>
          </p:cNvGrpSpPr>
          <p:nvPr/>
        </p:nvGrpSpPr>
        <p:grpSpPr bwMode="auto">
          <a:xfrm>
            <a:off x="7696200" y="3581400"/>
            <a:ext cx="990600" cy="2438400"/>
            <a:chOff x="5040" y="336"/>
            <a:chExt cx="624" cy="1536"/>
          </a:xfrm>
        </p:grpSpPr>
        <p:graphicFrame>
          <p:nvGraphicFramePr>
            <p:cNvPr id="1526813" name="Object 29">
              <a:extLst>
                <a:ext uri="{FF2B5EF4-FFF2-40B4-BE49-F238E27FC236}">
                  <a16:creationId xmlns:a16="http://schemas.microsoft.com/office/drawing/2014/main" id="{545F55D3-AF6F-4D46-9D79-EBBB84EF282D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040" y="384"/>
            <a:ext cx="563" cy="14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18" name="Document" r:id="rId3" imgW="5372100" imgH="14312900" progId="Word.Document.8">
                    <p:embed/>
                  </p:oleObj>
                </mc:Choice>
                <mc:Fallback>
                  <p:oleObj name="Document" r:id="rId3" imgW="5372100" imgH="14312900" progId="Word.Document.8">
                    <p:embed/>
                    <p:pic>
                      <p:nvPicPr>
                        <p:cNvPr id="1526813" name="Object 29">
                          <a:extLst>
                            <a:ext uri="{FF2B5EF4-FFF2-40B4-BE49-F238E27FC236}">
                              <a16:creationId xmlns:a16="http://schemas.microsoft.com/office/drawing/2014/main" id="{545F55D3-AF6F-4D46-9D79-EBBB84EF282D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40" y="384"/>
                          <a:ext cx="563" cy="144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526814" name="Group 30">
              <a:extLst>
                <a:ext uri="{FF2B5EF4-FFF2-40B4-BE49-F238E27FC236}">
                  <a16:creationId xmlns:a16="http://schemas.microsoft.com/office/drawing/2014/main" id="{EA593764-6274-844F-8D74-5F9D4700858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" y="336"/>
              <a:ext cx="432" cy="1536"/>
              <a:chOff x="4704" y="2160"/>
              <a:chExt cx="432" cy="1536"/>
            </a:xfrm>
          </p:grpSpPr>
          <p:sp>
            <p:nvSpPr>
              <p:cNvPr id="1526815" name="Freeform 31">
                <a:extLst>
                  <a:ext uri="{FF2B5EF4-FFF2-40B4-BE49-F238E27FC236}">
                    <a16:creationId xmlns:a16="http://schemas.microsoft.com/office/drawing/2014/main" id="{744D24A1-C6BE-0A4B-A6E6-6765A1B87B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4" y="2160"/>
                <a:ext cx="144" cy="1536"/>
              </a:xfrm>
              <a:custGeom>
                <a:avLst/>
                <a:gdLst>
                  <a:gd name="T0" fmla="*/ 144 w 144"/>
                  <a:gd name="T1" fmla="*/ 0 h 1536"/>
                  <a:gd name="T2" fmla="*/ 0 w 144"/>
                  <a:gd name="T3" fmla="*/ 0 h 1536"/>
                  <a:gd name="T4" fmla="*/ 0 w 144"/>
                  <a:gd name="T5" fmla="*/ 1536 h 1536"/>
                  <a:gd name="T6" fmla="*/ 96 w 144"/>
                  <a:gd name="T7" fmla="*/ 1536 h 15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4" h="1536">
                    <a:moveTo>
                      <a:pt x="144" y="0"/>
                    </a:moveTo>
                    <a:lnTo>
                      <a:pt x="0" y="0"/>
                    </a:lnTo>
                    <a:lnTo>
                      <a:pt x="0" y="1536"/>
                    </a:lnTo>
                    <a:lnTo>
                      <a:pt x="96" y="1536"/>
                    </a:lnTo>
                  </a:path>
                </a:pathLst>
              </a:custGeom>
              <a:noFill/>
              <a:ln w="1587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26816" name="Freeform 32">
                <a:extLst>
                  <a:ext uri="{FF2B5EF4-FFF2-40B4-BE49-F238E27FC236}">
                    <a16:creationId xmlns:a16="http://schemas.microsoft.com/office/drawing/2014/main" id="{5B90F82A-974B-B84C-A55C-CAF00BC9E7ED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992" y="2160"/>
                <a:ext cx="144" cy="1536"/>
              </a:xfrm>
              <a:custGeom>
                <a:avLst/>
                <a:gdLst>
                  <a:gd name="T0" fmla="*/ 144 w 144"/>
                  <a:gd name="T1" fmla="*/ 0 h 1536"/>
                  <a:gd name="T2" fmla="*/ 0 w 144"/>
                  <a:gd name="T3" fmla="*/ 0 h 1536"/>
                  <a:gd name="T4" fmla="*/ 0 w 144"/>
                  <a:gd name="T5" fmla="*/ 1536 h 1536"/>
                  <a:gd name="T6" fmla="*/ 96 w 144"/>
                  <a:gd name="T7" fmla="*/ 1536 h 15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4" h="1536">
                    <a:moveTo>
                      <a:pt x="144" y="0"/>
                    </a:moveTo>
                    <a:lnTo>
                      <a:pt x="0" y="0"/>
                    </a:lnTo>
                    <a:lnTo>
                      <a:pt x="0" y="1536"/>
                    </a:lnTo>
                    <a:lnTo>
                      <a:pt x="96" y="1536"/>
                    </a:lnTo>
                  </a:path>
                </a:pathLst>
              </a:custGeom>
              <a:noFill/>
              <a:ln w="1587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aphicFrame>
        <p:nvGraphicFramePr>
          <p:cNvPr id="1526817" name="Object 33">
            <a:extLst>
              <a:ext uri="{FF2B5EF4-FFF2-40B4-BE49-F238E27FC236}">
                <a16:creationId xmlns:a16="http://schemas.microsoft.com/office/drawing/2014/main" id="{EAD823C6-C826-D44C-9DF7-6A040ED33D4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172200" y="3657600"/>
          <a:ext cx="893763" cy="228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9" name="Document" r:id="rId5" imgW="5372100" imgH="14312900" progId="Word.Document.8">
                  <p:embed/>
                </p:oleObj>
              </mc:Choice>
              <mc:Fallback>
                <p:oleObj name="Document" r:id="rId5" imgW="5372100" imgH="14312900" progId="Word.Document.8">
                  <p:embed/>
                  <p:pic>
                    <p:nvPicPr>
                      <p:cNvPr id="1526817" name="Object 33">
                        <a:extLst>
                          <a:ext uri="{FF2B5EF4-FFF2-40B4-BE49-F238E27FC236}">
                            <a16:creationId xmlns:a16="http://schemas.microsoft.com/office/drawing/2014/main" id="{EAD823C6-C826-D44C-9DF7-6A040ED33D4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2200" y="3657600"/>
                        <a:ext cx="893763" cy="228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26818" name="Text Box 34">
            <a:extLst>
              <a:ext uri="{FF2B5EF4-FFF2-40B4-BE49-F238E27FC236}">
                <a16:creationId xmlns:a16="http://schemas.microsoft.com/office/drawing/2014/main" id="{A2958E9B-A06B-A84D-9FB6-946907B5D1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99313" y="4389438"/>
            <a:ext cx="3841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chemeClr val="tx1"/>
                </a:solidFill>
                <a:miter lim="800000"/>
                <a:headEnd type="none" w="sm" len="sm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0" tIns="45711" rIns="91420" bIns="45711" anchor="ctr">
            <a:spAutoFit/>
          </a:bodyPr>
          <a:lstStyle/>
          <a:p>
            <a:pPr eaLnBrk="0" hangingPunct="0"/>
            <a:r>
              <a:rPr kumimoji="0" lang="en-US" altLang="en-US" sz="2800">
                <a:latin typeface="Times New Roman" panose="02020603050405020304" pitchFamily="18" charset="0"/>
              </a:rPr>
              <a:t>=</a:t>
            </a:r>
          </a:p>
        </p:txBody>
      </p:sp>
      <p:sp>
        <p:nvSpPr>
          <p:cNvPr id="1526819" name="Text Box 35">
            <a:extLst>
              <a:ext uri="{FF2B5EF4-FFF2-40B4-BE49-F238E27FC236}">
                <a16:creationId xmlns:a16="http://schemas.microsoft.com/office/drawing/2014/main" id="{6A4B2C9D-9F64-ED4B-B520-61ED0746D2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1775" y="3352800"/>
            <a:ext cx="7000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0" tIns="45711" rIns="91420" bIns="45711" anchor="ctr">
            <a:spAutoFit/>
          </a:bodyPr>
          <a:lstStyle/>
          <a:p>
            <a:pPr eaLnBrk="0" hangingPunct="0"/>
            <a:r>
              <a:rPr kumimoji="0" lang="en-US" altLang="en-US" sz="2400">
                <a:latin typeface="Times New Roman" panose="02020603050405020304" pitchFamily="18" charset="0"/>
              </a:rPr>
              <a:t>To</a:t>
            </a:r>
            <a:r>
              <a:rPr kumimoji="0" lang="en-US" altLang="en-US" sz="2800">
                <a:latin typeface="Times New Roman" panose="02020603050405020304" pitchFamily="18" charset="0"/>
              </a:rPr>
              <a:t>  </a:t>
            </a:r>
          </a:p>
        </p:txBody>
      </p:sp>
      <p:sp>
        <p:nvSpPr>
          <p:cNvPr id="1526820" name="Text Box 36">
            <a:extLst>
              <a:ext uri="{FF2B5EF4-FFF2-40B4-BE49-F238E27FC236}">
                <a16:creationId xmlns:a16="http://schemas.microsoft.com/office/drawing/2014/main" id="{41F0201B-E09B-6F4D-85E9-EF485D7E1F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55963" y="3001963"/>
            <a:ext cx="844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0" tIns="45711" rIns="91420" bIns="45711" anchor="ctr">
            <a:spAutoFit/>
          </a:bodyPr>
          <a:lstStyle/>
          <a:p>
            <a:pPr eaLnBrk="0" hangingPunct="0"/>
            <a:r>
              <a:rPr kumimoji="0" lang="en-US" altLang="en-US" sz="2400">
                <a:latin typeface="Times New Roman" panose="02020603050405020304" pitchFamily="18" charset="0"/>
              </a:rPr>
              <a:t>From</a:t>
            </a:r>
            <a:endParaRPr kumimoji="0" lang="en-US" altLang="en-US" sz="2800">
              <a:latin typeface="Times New Roman" panose="02020603050405020304" pitchFamily="18" charset="0"/>
            </a:endParaRPr>
          </a:p>
        </p:txBody>
      </p:sp>
      <p:sp>
        <p:nvSpPr>
          <p:cNvPr id="1526821" name="Line 37">
            <a:extLst>
              <a:ext uri="{FF2B5EF4-FFF2-40B4-BE49-F238E27FC236}">
                <a16:creationId xmlns:a16="http://schemas.microsoft.com/office/drawing/2014/main" id="{18E2DABC-47EC-5C4C-A392-4AA1BAB567D8}"/>
              </a:ext>
            </a:extLst>
          </p:cNvPr>
          <p:cNvSpPr>
            <a:spLocks noChangeShapeType="1"/>
          </p:cNvSpPr>
          <p:nvPr/>
        </p:nvSpPr>
        <p:spPr bwMode="auto">
          <a:xfrm>
            <a:off x="2819400" y="3276600"/>
            <a:ext cx="53340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26822" name="Text Box 38">
            <a:extLst>
              <a:ext uri="{FF2B5EF4-FFF2-40B4-BE49-F238E27FC236}">
                <a16:creationId xmlns:a16="http://schemas.microsoft.com/office/drawing/2014/main" id="{346A24B4-FC9D-C74A-B77D-00D33305C7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38650" y="3170238"/>
            <a:ext cx="4206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0" tIns="45711" rIns="91420" bIns="45711" anchor="ctr">
            <a:spAutoFit/>
          </a:bodyPr>
          <a:lstStyle/>
          <a:p>
            <a:pPr eaLnBrk="0" hangingPunct="0"/>
            <a:r>
              <a:rPr kumimoji="0" lang="en-US" altLang="en-US" sz="2800" b="1">
                <a:latin typeface="Times New Roman" panose="02020603050405020304" pitchFamily="18" charset="0"/>
              </a:rPr>
              <a:t>B</a:t>
            </a:r>
            <a:endParaRPr kumimoji="0" lang="en-US" altLang="en-US" sz="2800">
              <a:latin typeface="Times New Roman" panose="02020603050405020304" pitchFamily="18" charset="0"/>
            </a:endParaRPr>
          </a:p>
        </p:txBody>
      </p:sp>
      <p:graphicFrame>
        <p:nvGraphicFramePr>
          <p:cNvPr id="1526823" name="Object 39">
            <a:extLst>
              <a:ext uri="{FF2B5EF4-FFF2-40B4-BE49-F238E27FC236}">
                <a16:creationId xmlns:a16="http://schemas.microsoft.com/office/drawing/2014/main" id="{39D4FC31-AB44-964A-A015-90E03632077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525838" y="3676650"/>
          <a:ext cx="2797175" cy="243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0" name="Document" r:id="rId7" imgW="29895800" imgH="26060400" progId="Word.Document.8">
                  <p:embed/>
                </p:oleObj>
              </mc:Choice>
              <mc:Fallback>
                <p:oleObj name="Document" r:id="rId7" imgW="29895800" imgH="26060400" progId="Word.Document.8">
                  <p:embed/>
                  <p:pic>
                    <p:nvPicPr>
                      <p:cNvPr id="1526823" name="Object 39">
                        <a:extLst>
                          <a:ext uri="{FF2B5EF4-FFF2-40B4-BE49-F238E27FC236}">
                            <a16:creationId xmlns:a16="http://schemas.microsoft.com/office/drawing/2014/main" id="{39D4FC31-AB44-964A-A015-90E03632077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25838" y="3676650"/>
                        <a:ext cx="2797175" cy="2438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B8F8F7AB-0CF0-CD41-BA2B-583192CE1C20}"/>
              </a:ext>
            </a:extLst>
          </p:cNvPr>
          <p:cNvSpPr/>
          <p:nvPr/>
        </p:nvSpPr>
        <p:spPr bwMode="auto">
          <a:xfrm rot="908872">
            <a:off x="7074105" y="370586"/>
            <a:ext cx="1977553" cy="703384"/>
          </a:xfrm>
          <a:prstGeom prst="roundRect">
            <a:avLst/>
          </a:prstGeom>
          <a:solidFill>
            <a:schemeClr val="tx2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DETAILS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250588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Date Placeholder 3">
            <a:extLst>
              <a:ext uri="{FF2B5EF4-FFF2-40B4-BE49-F238E27FC236}">
                <a16:creationId xmlns:a16="http://schemas.microsoft.com/office/drawing/2014/main" id="{9FA1715F-2AC4-4545-90D2-C7F4541FD9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KDD 2018</a:t>
            </a:r>
          </a:p>
        </p:txBody>
      </p:sp>
      <p:sp>
        <p:nvSpPr>
          <p:cNvPr id="38" name="Footer Placeholder 4">
            <a:extLst>
              <a:ext uri="{FF2B5EF4-FFF2-40B4-BE49-F238E27FC236}">
                <a16:creationId xmlns:a16="http://schemas.microsoft.com/office/drawing/2014/main" id="{0F4A06D9-A23B-564A-A718-758A07F6E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Dong+</a:t>
            </a:r>
          </a:p>
        </p:txBody>
      </p:sp>
      <p:sp>
        <p:nvSpPr>
          <p:cNvPr id="39" name="Slide Number Placeholder 5">
            <a:extLst>
              <a:ext uri="{FF2B5EF4-FFF2-40B4-BE49-F238E27FC236}">
                <a16:creationId xmlns:a16="http://schemas.microsoft.com/office/drawing/2014/main" id="{19AE6410-B262-5A4B-A1A8-F31C7E2E1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F583A-E997-7A4E-A562-B00EEA3CE765}" type="slidenum">
              <a:rPr lang="en-US" altLang="en-US" smtClean="0"/>
              <a:pPr/>
              <a:t>21</a:t>
            </a:fld>
            <a:endParaRPr lang="en-US" altLang="en-US" dirty="0"/>
          </a:p>
        </p:txBody>
      </p:sp>
      <p:sp>
        <p:nvSpPr>
          <p:cNvPr id="1527810" name="Rectangle 2">
            <a:extLst>
              <a:ext uri="{FF2B5EF4-FFF2-40B4-BE49-F238E27FC236}">
                <a16:creationId xmlns:a16="http://schemas.microsoft.com/office/drawing/2014/main" id="{6D4053DF-F1E9-F04F-B358-9B0A714107D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lIns="91430" tIns="45715" rIns="91430" bIns="45715" anchor="t"/>
          <a:lstStyle/>
          <a:p>
            <a:r>
              <a:rPr lang="en-US" altLang="en-US"/>
              <a:t>(Simplified) PageRank algorithm</a:t>
            </a:r>
          </a:p>
        </p:txBody>
      </p:sp>
      <p:sp>
        <p:nvSpPr>
          <p:cNvPr id="1527811" name="Rectangle 3">
            <a:extLst>
              <a:ext uri="{FF2B5EF4-FFF2-40B4-BE49-F238E27FC236}">
                <a16:creationId xmlns:a16="http://schemas.microsoft.com/office/drawing/2014/main" id="{A8E51000-5B8C-0E47-AECD-A255DC5F3D8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 lIns="91430" tIns="45715" rIns="91430" bIns="45715"/>
          <a:lstStyle/>
          <a:p>
            <a:r>
              <a:rPr lang="en-US" altLang="en-US" b="1"/>
              <a:t>B p = p</a:t>
            </a:r>
            <a:endParaRPr lang="en-US" altLang="en-US"/>
          </a:p>
        </p:txBody>
      </p:sp>
      <p:sp>
        <p:nvSpPr>
          <p:cNvPr id="1527812" name="Freeform 4">
            <a:extLst>
              <a:ext uri="{FF2B5EF4-FFF2-40B4-BE49-F238E27FC236}">
                <a16:creationId xmlns:a16="http://schemas.microsoft.com/office/drawing/2014/main" id="{FB8208C7-6D81-AB48-8F1A-3DBCB760B4AD}"/>
              </a:ext>
            </a:extLst>
          </p:cNvPr>
          <p:cNvSpPr>
            <a:spLocks/>
          </p:cNvSpPr>
          <p:nvPr/>
        </p:nvSpPr>
        <p:spPr bwMode="auto">
          <a:xfrm>
            <a:off x="3581400" y="3581400"/>
            <a:ext cx="228600" cy="2438400"/>
          </a:xfrm>
          <a:custGeom>
            <a:avLst/>
            <a:gdLst>
              <a:gd name="T0" fmla="*/ 144 w 144"/>
              <a:gd name="T1" fmla="*/ 0 h 1536"/>
              <a:gd name="T2" fmla="*/ 0 w 144"/>
              <a:gd name="T3" fmla="*/ 0 h 1536"/>
              <a:gd name="T4" fmla="*/ 0 w 144"/>
              <a:gd name="T5" fmla="*/ 1536 h 1536"/>
              <a:gd name="T6" fmla="*/ 96 w 144"/>
              <a:gd name="T7" fmla="*/ 1536 h 1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4" h="1536">
                <a:moveTo>
                  <a:pt x="144" y="0"/>
                </a:moveTo>
                <a:lnTo>
                  <a:pt x="0" y="0"/>
                </a:lnTo>
                <a:lnTo>
                  <a:pt x="0" y="1536"/>
                </a:lnTo>
                <a:lnTo>
                  <a:pt x="96" y="1536"/>
                </a:lnTo>
              </a:path>
            </a:pathLst>
          </a:custGeom>
          <a:noFill/>
          <a:ln w="15875" cap="flat" cmpd="sng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27813" name="Freeform 5">
            <a:extLst>
              <a:ext uri="{FF2B5EF4-FFF2-40B4-BE49-F238E27FC236}">
                <a16:creationId xmlns:a16="http://schemas.microsoft.com/office/drawing/2014/main" id="{4A01DFDE-2C0D-234D-BA3C-DD7CB6221850}"/>
              </a:ext>
            </a:extLst>
          </p:cNvPr>
          <p:cNvSpPr>
            <a:spLocks/>
          </p:cNvSpPr>
          <p:nvPr/>
        </p:nvSpPr>
        <p:spPr bwMode="auto">
          <a:xfrm flipH="1">
            <a:off x="6019800" y="3581400"/>
            <a:ext cx="228600" cy="2438400"/>
          </a:xfrm>
          <a:custGeom>
            <a:avLst/>
            <a:gdLst>
              <a:gd name="T0" fmla="*/ 144 w 144"/>
              <a:gd name="T1" fmla="*/ 0 h 1536"/>
              <a:gd name="T2" fmla="*/ 0 w 144"/>
              <a:gd name="T3" fmla="*/ 0 h 1536"/>
              <a:gd name="T4" fmla="*/ 0 w 144"/>
              <a:gd name="T5" fmla="*/ 1536 h 1536"/>
              <a:gd name="T6" fmla="*/ 96 w 144"/>
              <a:gd name="T7" fmla="*/ 1536 h 1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4" h="1536">
                <a:moveTo>
                  <a:pt x="144" y="0"/>
                </a:moveTo>
                <a:lnTo>
                  <a:pt x="0" y="0"/>
                </a:lnTo>
                <a:lnTo>
                  <a:pt x="0" y="1536"/>
                </a:lnTo>
                <a:lnTo>
                  <a:pt x="96" y="1536"/>
                </a:lnTo>
              </a:path>
            </a:pathLst>
          </a:custGeom>
          <a:noFill/>
          <a:ln w="15875" cap="flat" cmpd="sng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527814" name="Group 6">
            <a:extLst>
              <a:ext uri="{FF2B5EF4-FFF2-40B4-BE49-F238E27FC236}">
                <a16:creationId xmlns:a16="http://schemas.microsoft.com/office/drawing/2014/main" id="{742A6E04-0818-7345-8634-1E0A88D7A7C4}"/>
              </a:ext>
            </a:extLst>
          </p:cNvPr>
          <p:cNvGrpSpPr>
            <a:grpSpLocks/>
          </p:cNvGrpSpPr>
          <p:nvPr/>
        </p:nvGrpSpPr>
        <p:grpSpPr bwMode="auto">
          <a:xfrm>
            <a:off x="6400800" y="3581400"/>
            <a:ext cx="685800" cy="2438400"/>
            <a:chOff x="4704" y="2160"/>
            <a:chExt cx="432" cy="1536"/>
          </a:xfrm>
        </p:grpSpPr>
        <p:sp>
          <p:nvSpPr>
            <p:cNvPr id="1527815" name="Freeform 7">
              <a:extLst>
                <a:ext uri="{FF2B5EF4-FFF2-40B4-BE49-F238E27FC236}">
                  <a16:creationId xmlns:a16="http://schemas.microsoft.com/office/drawing/2014/main" id="{44510BD4-A158-4C4F-8ADD-51121E7209A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4" y="2160"/>
              <a:ext cx="144" cy="1536"/>
            </a:xfrm>
            <a:custGeom>
              <a:avLst/>
              <a:gdLst>
                <a:gd name="T0" fmla="*/ 144 w 144"/>
                <a:gd name="T1" fmla="*/ 0 h 1536"/>
                <a:gd name="T2" fmla="*/ 0 w 144"/>
                <a:gd name="T3" fmla="*/ 0 h 1536"/>
                <a:gd name="T4" fmla="*/ 0 w 144"/>
                <a:gd name="T5" fmla="*/ 1536 h 1536"/>
                <a:gd name="T6" fmla="*/ 96 w 144"/>
                <a:gd name="T7" fmla="*/ 1536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1536">
                  <a:moveTo>
                    <a:pt x="144" y="0"/>
                  </a:moveTo>
                  <a:lnTo>
                    <a:pt x="0" y="0"/>
                  </a:lnTo>
                  <a:lnTo>
                    <a:pt x="0" y="1536"/>
                  </a:lnTo>
                  <a:lnTo>
                    <a:pt x="96" y="1536"/>
                  </a:lnTo>
                </a:path>
              </a:pathLst>
            </a:custGeom>
            <a:noFill/>
            <a:ln w="1587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27816" name="Freeform 8">
              <a:extLst>
                <a:ext uri="{FF2B5EF4-FFF2-40B4-BE49-F238E27FC236}">
                  <a16:creationId xmlns:a16="http://schemas.microsoft.com/office/drawing/2014/main" id="{82267D42-FA0D-5244-BA0F-53A0F2E6B31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992" y="2160"/>
              <a:ext cx="144" cy="1536"/>
            </a:xfrm>
            <a:custGeom>
              <a:avLst/>
              <a:gdLst>
                <a:gd name="T0" fmla="*/ 144 w 144"/>
                <a:gd name="T1" fmla="*/ 0 h 1536"/>
                <a:gd name="T2" fmla="*/ 0 w 144"/>
                <a:gd name="T3" fmla="*/ 0 h 1536"/>
                <a:gd name="T4" fmla="*/ 0 w 144"/>
                <a:gd name="T5" fmla="*/ 1536 h 1536"/>
                <a:gd name="T6" fmla="*/ 96 w 144"/>
                <a:gd name="T7" fmla="*/ 1536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1536">
                  <a:moveTo>
                    <a:pt x="144" y="0"/>
                  </a:moveTo>
                  <a:lnTo>
                    <a:pt x="0" y="0"/>
                  </a:lnTo>
                  <a:lnTo>
                    <a:pt x="0" y="1536"/>
                  </a:lnTo>
                  <a:lnTo>
                    <a:pt x="96" y="1536"/>
                  </a:lnTo>
                </a:path>
              </a:pathLst>
            </a:custGeom>
            <a:noFill/>
            <a:ln w="15875" cap="flat" cmpd="sng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527817" name="Group 9">
            <a:extLst>
              <a:ext uri="{FF2B5EF4-FFF2-40B4-BE49-F238E27FC236}">
                <a16:creationId xmlns:a16="http://schemas.microsoft.com/office/drawing/2014/main" id="{988E13DC-98D1-E34B-9E1F-3701A0E96743}"/>
              </a:ext>
            </a:extLst>
          </p:cNvPr>
          <p:cNvGrpSpPr>
            <a:grpSpLocks/>
          </p:cNvGrpSpPr>
          <p:nvPr/>
        </p:nvGrpSpPr>
        <p:grpSpPr bwMode="auto">
          <a:xfrm>
            <a:off x="7696200" y="3581400"/>
            <a:ext cx="990600" cy="2438400"/>
            <a:chOff x="5040" y="336"/>
            <a:chExt cx="624" cy="1536"/>
          </a:xfrm>
        </p:grpSpPr>
        <p:graphicFrame>
          <p:nvGraphicFramePr>
            <p:cNvPr id="1527818" name="Object 10">
              <a:extLst>
                <a:ext uri="{FF2B5EF4-FFF2-40B4-BE49-F238E27FC236}">
                  <a16:creationId xmlns:a16="http://schemas.microsoft.com/office/drawing/2014/main" id="{E710A542-C0B7-E642-BAD6-81C116AA1011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040" y="384"/>
            <a:ext cx="563" cy="14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42" name="Document" r:id="rId3" imgW="5372100" imgH="14312900" progId="Word.Document.8">
                    <p:embed/>
                  </p:oleObj>
                </mc:Choice>
                <mc:Fallback>
                  <p:oleObj name="Document" r:id="rId3" imgW="5372100" imgH="14312900" progId="Word.Document.8">
                    <p:embed/>
                    <p:pic>
                      <p:nvPicPr>
                        <p:cNvPr id="1527818" name="Object 10">
                          <a:extLst>
                            <a:ext uri="{FF2B5EF4-FFF2-40B4-BE49-F238E27FC236}">
                              <a16:creationId xmlns:a16="http://schemas.microsoft.com/office/drawing/2014/main" id="{E710A542-C0B7-E642-BAD6-81C116AA1011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40" y="384"/>
                          <a:ext cx="563" cy="144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527819" name="Group 11">
              <a:extLst>
                <a:ext uri="{FF2B5EF4-FFF2-40B4-BE49-F238E27FC236}">
                  <a16:creationId xmlns:a16="http://schemas.microsoft.com/office/drawing/2014/main" id="{DC7E113B-EDFC-7D42-A56E-454CF85C507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32" y="336"/>
              <a:ext cx="432" cy="1536"/>
              <a:chOff x="4704" y="2160"/>
              <a:chExt cx="432" cy="1536"/>
            </a:xfrm>
          </p:grpSpPr>
          <p:sp>
            <p:nvSpPr>
              <p:cNvPr id="1527820" name="Freeform 12">
                <a:extLst>
                  <a:ext uri="{FF2B5EF4-FFF2-40B4-BE49-F238E27FC236}">
                    <a16:creationId xmlns:a16="http://schemas.microsoft.com/office/drawing/2014/main" id="{42D4DEFB-2A9E-6347-A0C4-C2E9719B70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4" y="2160"/>
                <a:ext cx="144" cy="1536"/>
              </a:xfrm>
              <a:custGeom>
                <a:avLst/>
                <a:gdLst>
                  <a:gd name="T0" fmla="*/ 144 w 144"/>
                  <a:gd name="T1" fmla="*/ 0 h 1536"/>
                  <a:gd name="T2" fmla="*/ 0 w 144"/>
                  <a:gd name="T3" fmla="*/ 0 h 1536"/>
                  <a:gd name="T4" fmla="*/ 0 w 144"/>
                  <a:gd name="T5" fmla="*/ 1536 h 1536"/>
                  <a:gd name="T6" fmla="*/ 96 w 144"/>
                  <a:gd name="T7" fmla="*/ 1536 h 15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4" h="1536">
                    <a:moveTo>
                      <a:pt x="144" y="0"/>
                    </a:moveTo>
                    <a:lnTo>
                      <a:pt x="0" y="0"/>
                    </a:lnTo>
                    <a:lnTo>
                      <a:pt x="0" y="1536"/>
                    </a:lnTo>
                    <a:lnTo>
                      <a:pt x="96" y="1536"/>
                    </a:lnTo>
                  </a:path>
                </a:pathLst>
              </a:custGeom>
              <a:noFill/>
              <a:ln w="1587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27821" name="Freeform 13">
                <a:extLst>
                  <a:ext uri="{FF2B5EF4-FFF2-40B4-BE49-F238E27FC236}">
                    <a16:creationId xmlns:a16="http://schemas.microsoft.com/office/drawing/2014/main" id="{F36A9142-6ECA-C245-B679-F39152FBF77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4992" y="2160"/>
                <a:ext cx="144" cy="1536"/>
              </a:xfrm>
              <a:custGeom>
                <a:avLst/>
                <a:gdLst>
                  <a:gd name="T0" fmla="*/ 144 w 144"/>
                  <a:gd name="T1" fmla="*/ 0 h 1536"/>
                  <a:gd name="T2" fmla="*/ 0 w 144"/>
                  <a:gd name="T3" fmla="*/ 0 h 1536"/>
                  <a:gd name="T4" fmla="*/ 0 w 144"/>
                  <a:gd name="T5" fmla="*/ 1536 h 1536"/>
                  <a:gd name="T6" fmla="*/ 96 w 144"/>
                  <a:gd name="T7" fmla="*/ 1536 h 15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4" h="1536">
                    <a:moveTo>
                      <a:pt x="144" y="0"/>
                    </a:moveTo>
                    <a:lnTo>
                      <a:pt x="0" y="0"/>
                    </a:lnTo>
                    <a:lnTo>
                      <a:pt x="0" y="1536"/>
                    </a:lnTo>
                    <a:lnTo>
                      <a:pt x="96" y="1536"/>
                    </a:lnTo>
                  </a:path>
                </a:pathLst>
              </a:custGeom>
              <a:noFill/>
              <a:ln w="15875" cap="flat" cmpd="sng">
                <a:solidFill>
                  <a:schemeClr val="tx1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aphicFrame>
        <p:nvGraphicFramePr>
          <p:cNvPr id="1527822" name="Object 14">
            <a:extLst>
              <a:ext uri="{FF2B5EF4-FFF2-40B4-BE49-F238E27FC236}">
                <a16:creationId xmlns:a16="http://schemas.microsoft.com/office/drawing/2014/main" id="{057069AE-1CD6-1544-81F3-9BA8336C8DC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172200" y="3657600"/>
          <a:ext cx="893763" cy="228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3" name="Document" r:id="rId5" imgW="5372100" imgH="14312900" progId="Word.Document.8">
                  <p:embed/>
                </p:oleObj>
              </mc:Choice>
              <mc:Fallback>
                <p:oleObj name="Document" r:id="rId5" imgW="5372100" imgH="14312900" progId="Word.Document.8">
                  <p:embed/>
                  <p:pic>
                    <p:nvPicPr>
                      <p:cNvPr id="1527822" name="Object 14">
                        <a:extLst>
                          <a:ext uri="{FF2B5EF4-FFF2-40B4-BE49-F238E27FC236}">
                            <a16:creationId xmlns:a16="http://schemas.microsoft.com/office/drawing/2014/main" id="{057069AE-1CD6-1544-81F3-9BA8336C8DC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2200" y="3657600"/>
                        <a:ext cx="893763" cy="228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27823" name="Text Box 15">
            <a:extLst>
              <a:ext uri="{FF2B5EF4-FFF2-40B4-BE49-F238E27FC236}">
                <a16:creationId xmlns:a16="http://schemas.microsoft.com/office/drawing/2014/main" id="{1292C655-A20D-8C4A-824E-8A942394E4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99313" y="4389438"/>
            <a:ext cx="3841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chemeClr val="tx1"/>
                </a:solidFill>
                <a:miter lim="800000"/>
                <a:headEnd type="none" w="sm" len="sm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0" tIns="45711" rIns="91420" bIns="45711" anchor="ctr">
            <a:spAutoFit/>
          </a:bodyPr>
          <a:lstStyle/>
          <a:p>
            <a:pPr eaLnBrk="0" hangingPunct="0"/>
            <a:r>
              <a:rPr kumimoji="0" lang="en-US" altLang="en-US" sz="2800">
                <a:latin typeface="Times New Roman" panose="02020603050405020304" pitchFamily="18" charset="0"/>
              </a:rPr>
              <a:t>=</a:t>
            </a:r>
          </a:p>
        </p:txBody>
      </p:sp>
      <p:sp>
        <p:nvSpPr>
          <p:cNvPr id="1527824" name="Text Box 16">
            <a:extLst>
              <a:ext uri="{FF2B5EF4-FFF2-40B4-BE49-F238E27FC236}">
                <a16:creationId xmlns:a16="http://schemas.microsoft.com/office/drawing/2014/main" id="{7B1DE7CE-7C07-E34C-B5C4-76E7CBE65D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13288" y="2743200"/>
            <a:ext cx="37766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chemeClr val="tx1"/>
                </a:solidFill>
                <a:miter lim="800000"/>
                <a:headEnd type="none" w="sm" len="sm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0" tIns="45711" rIns="91420" bIns="45711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en-US" sz="2800" b="1">
                <a:latin typeface="Times New Roman" panose="02020603050405020304" pitchFamily="18" charset="0"/>
              </a:rPr>
              <a:t>B                     p    =      p</a:t>
            </a:r>
            <a:endParaRPr kumimoji="0" lang="en-US" altLang="en-US" sz="2800">
              <a:latin typeface="Times New Roman" panose="02020603050405020304" pitchFamily="18" charset="0"/>
            </a:endParaRPr>
          </a:p>
        </p:txBody>
      </p:sp>
      <p:graphicFrame>
        <p:nvGraphicFramePr>
          <p:cNvPr id="1527825" name="Object 17">
            <a:extLst>
              <a:ext uri="{FF2B5EF4-FFF2-40B4-BE49-F238E27FC236}">
                <a16:creationId xmlns:a16="http://schemas.microsoft.com/office/drawing/2014/main" id="{AA4BA3C0-D9C3-FD42-AEF8-2860CD510ED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525838" y="3676650"/>
          <a:ext cx="2797175" cy="243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4" name="Document" r:id="rId7" imgW="29895800" imgH="26060400" progId="Word.Document.8">
                  <p:embed/>
                </p:oleObj>
              </mc:Choice>
              <mc:Fallback>
                <p:oleObj name="Document" r:id="rId7" imgW="29895800" imgH="26060400" progId="Word.Document.8">
                  <p:embed/>
                  <p:pic>
                    <p:nvPicPr>
                      <p:cNvPr id="1527825" name="Object 17">
                        <a:extLst>
                          <a:ext uri="{FF2B5EF4-FFF2-40B4-BE49-F238E27FC236}">
                            <a16:creationId xmlns:a16="http://schemas.microsoft.com/office/drawing/2014/main" id="{AA4BA3C0-D9C3-FD42-AEF8-2860CD510ED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25838" y="3676650"/>
                        <a:ext cx="2797175" cy="2438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527826" name="Group 18">
            <a:extLst>
              <a:ext uri="{FF2B5EF4-FFF2-40B4-BE49-F238E27FC236}">
                <a16:creationId xmlns:a16="http://schemas.microsoft.com/office/drawing/2014/main" id="{1891BA55-0C47-F543-B18B-2A888A3BF23F}"/>
              </a:ext>
            </a:extLst>
          </p:cNvPr>
          <p:cNvGrpSpPr>
            <a:grpSpLocks/>
          </p:cNvGrpSpPr>
          <p:nvPr/>
        </p:nvGrpSpPr>
        <p:grpSpPr bwMode="auto">
          <a:xfrm>
            <a:off x="457200" y="3962400"/>
            <a:ext cx="2571750" cy="1966913"/>
            <a:chOff x="432" y="2400"/>
            <a:chExt cx="1620" cy="1239"/>
          </a:xfrm>
        </p:grpSpPr>
        <p:grpSp>
          <p:nvGrpSpPr>
            <p:cNvPr id="1527827" name="Group 19">
              <a:extLst>
                <a:ext uri="{FF2B5EF4-FFF2-40B4-BE49-F238E27FC236}">
                  <a16:creationId xmlns:a16="http://schemas.microsoft.com/office/drawing/2014/main" id="{1CCC6AC4-5698-C04D-BF81-DCDB659609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2" y="2448"/>
              <a:ext cx="1584" cy="1104"/>
              <a:chOff x="720" y="2676"/>
              <a:chExt cx="847" cy="540"/>
            </a:xfrm>
          </p:grpSpPr>
          <p:sp>
            <p:nvSpPr>
              <p:cNvPr id="1527828" name="Oval 20">
                <a:extLst>
                  <a:ext uri="{FF2B5EF4-FFF2-40B4-BE49-F238E27FC236}">
                    <a16:creationId xmlns:a16="http://schemas.microsoft.com/office/drawing/2014/main" id="{B30ACFD1-5D78-BF43-97AD-4DF504B9F1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8" y="3036"/>
                <a:ext cx="101" cy="108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48794" tIns="74398" rIns="148794" bIns="74398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27829" name="Oval 21">
                <a:extLst>
                  <a:ext uri="{FF2B5EF4-FFF2-40B4-BE49-F238E27FC236}">
                    <a16:creationId xmlns:a16="http://schemas.microsoft.com/office/drawing/2014/main" id="{11565DB0-9211-F742-8FC4-4732EAD44C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5" y="2712"/>
                <a:ext cx="102" cy="108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48794" tIns="74398" rIns="148794" bIns="74398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27830" name="Oval 22">
                <a:extLst>
                  <a:ext uri="{FF2B5EF4-FFF2-40B4-BE49-F238E27FC236}">
                    <a16:creationId xmlns:a16="http://schemas.microsoft.com/office/drawing/2014/main" id="{BD6060D4-B5D5-794F-8985-01D9D1A6F0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0" y="2676"/>
                <a:ext cx="102" cy="108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48794" tIns="74398" rIns="148794" bIns="74398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27831" name="Oval 23">
                <a:extLst>
                  <a:ext uri="{FF2B5EF4-FFF2-40B4-BE49-F238E27FC236}">
                    <a16:creationId xmlns:a16="http://schemas.microsoft.com/office/drawing/2014/main" id="{9430292D-6F57-3945-8A81-205C79E2D9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4" y="3108"/>
                <a:ext cx="102" cy="108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48794" tIns="74398" rIns="148794" bIns="74398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27832" name="Oval 24">
                <a:extLst>
                  <a:ext uri="{FF2B5EF4-FFF2-40B4-BE49-F238E27FC236}">
                    <a16:creationId xmlns:a16="http://schemas.microsoft.com/office/drawing/2014/main" id="{77074518-4662-784B-A794-05D14AB23A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0" y="2712"/>
                <a:ext cx="102" cy="108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48794" tIns="74398" rIns="148794" bIns="74398" anchor="ctr">
                <a:spAutoFit/>
              </a:bodyPr>
              <a:lstStyle/>
              <a:p>
                <a:endParaRPr lang="en-US"/>
              </a:p>
            </p:txBody>
          </p:sp>
          <p:cxnSp>
            <p:nvCxnSpPr>
              <p:cNvPr id="1527833" name="AutoShape 25">
                <a:extLst>
                  <a:ext uri="{FF2B5EF4-FFF2-40B4-BE49-F238E27FC236}">
                    <a16:creationId xmlns:a16="http://schemas.microsoft.com/office/drawing/2014/main" id="{912A991D-9564-7045-8BB2-2B666AF3812E}"/>
                  </a:ext>
                </a:extLst>
              </p:cNvPr>
              <p:cNvCxnSpPr>
                <a:cxnSpLocks noChangeShapeType="1"/>
                <a:stCxn id="1527830" idx="6"/>
                <a:endCxn id="1527829" idx="2"/>
              </p:cNvCxnSpPr>
              <p:nvPr/>
            </p:nvCxnSpPr>
            <p:spPr bwMode="auto">
              <a:xfrm>
                <a:off x="1266" y="2730"/>
                <a:ext cx="196" cy="36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27834" name="AutoShape 26">
                <a:extLst>
                  <a:ext uri="{FF2B5EF4-FFF2-40B4-BE49-F238E27FC236}">
                    <a16:creationId xmlns:a16="http://schemas.microsoft.com/office/drawing/2014/main" id="{92991514-5C6C-9A4E-A0DC-FC9447012929}"/>
                  </a:ext>
                </a:extLst>
              </p:cNvPr>
              <p:cNvCxnSpPr>
                <a:cxnSpLocks noChangeShapeType="1"/>
                <a:stCxn id="1527831" idx="6"/>
                <a:endCxn id="1527829" idx="3"/>
              </p:cNvCxnSpPr>
              <p:nvPr/>
            </p:nvCxnSpPr>
            <p:spPr bwMode="auto">
              <a:xfrm flipV="1">
                <a:off x="1300" y="2808"/>
                <a:ext cx="180" cy="354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27835" name="AutoShape 27">
                <a:extLst>
                  <a:ext uri="{FF2B5EF4-FFF2-40B4-BE49-F238E27FC236}">
                    <a16:creationId xmlns:a16="http://schemas.microsoft.com/office/drawing/2014/main" id="{1734A493-43C9-554F-A66B-679358BBB502}"/>
                  </a:ext>
                </a:extLst>
              </p:cNvPr>
              <p:cNvCxnSpPr>
                <a:cxnSpLocks noChangeShapeType="1"/>
                <a:stCxn id="1527832" idx="6"/>
                <a:endCxn id="1527830" idx="2"/>
              </p:cNvCxnSpPr>
              <p:nvPr/>
            </p:nvCxnSpPr>
            <p:spPr bwMode="auto">
              <a:xfrm flipV="1">
                <a:off x="825" y="2730"/>
                <a:ext cx="332" cy="36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27836" name="AutoShape 28">
                <a:extLst>
                  <a:ext uri="{FF2B5EF4-FFF2-40B4-BE49-F238E27FC236}">
                    <a16:creationId xmlns:a16="http://schemas.microsoft.com/office/drawing/2014/main" id="{47BD6BB3-F368-6043-B5F5-109CF5BCDC2F}"/>
                  </a:ext>
                </a:extLst>
              </p:cNvPr>
              <p:cNvCxnSpPr>
                <a:cxnSpLocks noChangeShapeType="1"/>
                <a:stCxn id="1527828" idx="7"/>
                <a:endCxn id="1527830" idx="3"/>
              </p:cNvCxnSpPr>
              <p:nvPr/>
            </p:nvCxnSpPr>
            <p:spPr bwMode="auto">
              <a:xfrm flipV="1">
                <a:off x="875" y="2772"/>
                <a:ext cx="300" cy="276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27837" name="AutoShape 29">
                <a:extLst>
                  <a:ext uri="{FF2B5EF4-FFF2-40B4-BE49-F238E27FC236}">
                    <a16:creationId xmlns:a16="http://schemas.microsoft.com/office/drawing/2014/main" id="{B4DB7655-6ADE-7645-BE72-2BB9ED6F3C97}"/>
                  </a:ext>
                </a:extLst>
              </p:cNvPr>
              <p:cNvCxnSpPr>
                <a:cxnSpLocks noChangeShapeType="1"/>
                <a:stCxn id="1527831" idx="2"/>
                <a:endCxn id="1527828" idx="6"/>
              </p:cNvCxnSpPr>
              <p:nvPr/>
            </p:nvCxnSpPr>
            <p:spPr bwMode="auto">
              <a:xfrm flipH="1" flipV="1">
                <a:off x="894" y="3090"/>
                <a:ext cx="295" cy="72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27838" name="AutoShape 30">
                <a:extLst>
                  <a:ext uri="{FF2B5EF4-FFF2-40B4-BE49-F238E27FC236}">
                    <a16:creationId xmlns:a16="http://schemas.microsoft.com/office/drawing/2014/main" id="{D2121FBB-D584-F04D-ADBC-7BDE81DB81F3}"/>
                  </a:ext>
                </a:extLst>
              </p:cNvPr>
              <p:cNvCxnSpPr>
                <a:cxnSpLocks noChangeShapeType="1"/>
                <a:stCxn id="1527829" idx="0"/>
                <a:endCxn id="1527832" idx="1"/>
              </p:cNvCxnSpPr>
              <p:nvPr/>
            </p:nvCxnSpPr>
            <p:spPr bwMode="auto">
              <a:xfrm rot="16200000" flipH="1" flipV="1">
                <a:off x="1118" y="2324"/>
                <a:ext cx="16" cy="781"/>
              </a:xfrm>
              <a:prstGeom prst="curvedConnector3">
                <a:avLst>
                  <a:gd name="adj1" fmla="val -868750"/>
                </a:avLst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27839" name="AutoShape 31">
                <a:extLst>
                  <a:ext uri="{FF2B5EF4-FFF2-40B4-BE49-F238E27FC236}">
                    <a16:creationId xmlns:a16="http://schemas.microsoft.com/office/drawing/2014/main" id="{D0014254-4F38-A14E-907F-9D6B6AD4EE40}"/>
                  </a:ext>
                </a:extLst>
              </p:cNvPr>
              <p:cNvCxnSpPr>
                <a:cxnSpLocks noChangeShapeType="1"/>
                <a:stCxn id="1527830" idx="5"/>
                <a:endCxn id="1527831" idx="0"/>
              </p:cNvCxnSpPr>
              <p:nvPr/>
            </p:nvCxnSpPr>
            <p:spPr bwMode="auto">
              <a:xfrm flipH="1">
                <a:off x="1245" y="2773"/>
                <a:ext cx="2" cy="330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1527840" name="Text Box 32">
              <a:extLst>
                <a:ext uri="{FF2B5EF4-FFF2-40B4-BE49-F238E27FC236}">
                  <a16:creationId xmlns:a16="http://schemas.microsoft.com/office/drawing/2014/main" id="{F684C1B7-29F2-E545-B937-3380451128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2" y="2496"/>
              <a:ext cx="22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 type="none" w="sm" len="sm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34971" tIns="67486" rIns="134971" bIns="67486" anchor="ctr">
              <a:spAutoFit/>
            </a:bodyPr>
            <a:lstStyle/>
            <a:p>
              <a:pPr eaLnBrk="0" hangingPunct="0"/>
              <a:r>
                <a:rPr kumimoji="0" lang="en-US" altLang="en-US" sz="2800"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27841" name="Text Box 33">
              <a:extLst>
                <a:ext uri="{FF2B5EF4-FFF2-40B4-BE49-F238E27FC236}">
                  <a16:creationId xmlns:a16="http://schemas.microsoft.com/office/drawing/2014/main" id="{52C6471C-AEF3-B849-99BA-6ADAFB1571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48" y="2400"/>
              <a:ext cx="22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 type="none" w="sm" len="sm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34971" tIns="67486" rIns="134971" bIns="67486" anchor="ctr">
              <a:spAutoFit/>
            </a:bodyPr>
            <a:lstStyle/>
            <a:p>
              <a:pPr eaLnBrk="0" hangingPunct="0"/>
              <a:r>
                <a:rPr kumimoji="0" lang="en-US" altLang="en-US" sz="2800"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527842" name="Text Box 34">
              <a:extLst>
                <a:ext uri="{FF2B5EF4-FFF2-40B4-BE49-F238E27FC236}">
                  <a16:creationId xmlns:a16="http://schemas.microsoft.com/office/drawing/2014/main" id="{A622ACA9-4BD8-8A41-A643-489F75985F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24" y="2496"/>
              <a:ext cx="22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 type="none" w="sm" len="sm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34971" tIns="67486" rIns="134971" bIns="67486" anchor="ctr">
              <a:spAutoFit/>
            </a:bodyPr>
            <a:lstStyle/>
            <a:p>
              <a:pPr eaLnBrk="0" hangingPunct="0"/>
              <a:r>
                <a:rPr kumimoji="0" lang="en-US" altLang="en-US" sz="2800"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1527843" name="Text Box 35">
              <a:extLst>
                <a:ext uri="{FF2B5EF4-FFF2-40B4-BE49-F238E27FC236}">
                  <a16:creationId xmlns:a16="http://schemas.microsoft.com/office/drawing/2014/main" id="{043CD389-0940-254A-AFE7-19977C0E84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8" y="3149"/>
              <a:ext cx="22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 type="none" w="sm" len="sm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34971" tIns="67486" rIns="134971" bIns="67486" anchor="ctr">
              <a:spAutoFit/>
            </a:bodyPr>
            <a:lstStyle/>
            <a:p>
              <a:pPr eaLnBrk="0" hangingPunct="0"/>
              <a:r>
                <a:rPr kumimoji="0" lang="en-US" altLang="en-US" sz="2800"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527844" name="Text Box 36">
              <a:extLst>
                <a:ext uri="{FF2B5EF4-FFF2-40B4-BE49-F238E27FC236}">
                  <a16:creationId xmlns:a16="http://schemas.microsoft.com/office/drawing/2014/main" id="{0C3D50AD-A1AF-E84B-9780-0E1B55639F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96" y="3312"/>
              <a:ext cx="22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 type="none" w="sm" len="sm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34971" tIns="67486" rIns="134971" bIns="67486" anchor="ctr">
              <a:spAutoFit/>
            </a:bodyPr>
            <a:lstStyle/>
            <a:p>
              <a:pPr eaLnBrk="0" hangingPunct="0"/>
              <a:r>
                <a:rPr kumimoji="0" lang="en-US" altLang="en-US" sz="2800">
                  <a:latin typeface="Times New Roman" panose="02020603050405020304" pitchFamily="18" charset="0"/>
                </a:rPr>
                <a:t>5</a:t>
              </a:r>
            </a:p>
          </p:txBody>
        </p:sp>
      </p:grp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F0306098-768D-0045-9F89-C128CFBFCFC2}"/>
              </a:ext>
            </a:extLst>
          </p:cNvPr>
          <p:cNvSpPr/>
          <p:nvPr/>
        </p:nvSpPr>
        <p:spPr bwMode="auto">
          <a:xfrm rot="908872">
            <a:off x="7074105" y="370586"/>
            <a:ext cx="1977553" cy="703384"/>
          </a:xfrm>
          <a:prstGeom prst="roundRect">
            <a:avLst/>
          </a:prstGeom>
          <a:solidFill>
            <a:schemeClr val="tx2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DETAILS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9321786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FF9DC7-0E25-AD48-B28A-A99973F5F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KDD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115BF8-DB0F-284A-8A6F-BCCF2C3E82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Dong+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4B8DAD-3E8F-1343-B17C-04D5EC842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C7CF2-5B96-114B-8D6C-6D2950DADC35}" type="slidenum">
              <a:rPr lang="en-US" altLang="en-US" smtClean="0"/>
              <a:pPr/>
              <a:t>22</a:t>
            </a:fld>
            <a:endParaRPr lang="en-US" altLang="en-US" dirty="0"/>
          </a:p>
        </p:txBody>
      </p:sp>
      <p:sp>
        <p:nvSpPr>
          <p:cNvPr id="1585154" name="Rectangle 2">
            <a:extLst>
              <a:ext uri="{FF2B5EF4-FFF2-40B4-BE49-F238E27FC236}">
                <a16:creationId xmlns:a16="http://schemas.microsoft.com/office/drawing/2014/main" id="{CBE5EBFD-BC6D-D143-A65A-BAEC87EB75B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/>
              <a:t>Definitions</a:t>
            </a:r>
          </a:p>
        </p:txBody>
      </p:sp>
      <p:sp>
        <p:nvSpPr>
          <p:cNvPr id="1585155" name="Rectangle 3">
            <a:extLst>
              <a:ext uri="{FF2B5EF4-FFF2-40B4-BE49-F238E27FC236}">
                <a16:creationId xmlns:a16="http://schemas.microsoft.com/office/drawing/2014/main" id="{D0F9148A-87E4-0D47-8C3B-AAA688F3332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en-US" b="1"/>
              <a:t>A</a:t>
            </a:r>
            <a:r>
              <a:rPr lang="en-US" altLang="en-US"/>
              <a:t>		Adjacency matrix (from-to)</a:t>
            </a:r>
            <a:endParaRPr lang="en-US" altLang="en-US" b="1"/>
          </a:p>
          <a:p>
            <a:pPr>
              <a:buFontTx/>
              <a:buNone/>
            </a:pPr>
            <a:r>
              <a:rPr lang="en-US" altLang="en-US" b="1"/>
              <a:t>D</a:t>
            </a:r>
            <a:r>
              <a:rPr lang="en-US" altLang="en-US"/>
              <a:t>		Degree matrix = (diag ( d1, d2, …, dn) )</a:t>
            </a:r>
          </a:p>
          <a:p>
            <a:pPr>
              <a:buFontTx/>
              <a:buNone/>
            </a:pPr>
            <a:r>
              <a:rPr lang="en-US" altLang="en-US" b="1"/>
              <a:t>B</a:t>
            </a:r>
            <a:r>
              <a:rPr lang="en-US" altLang="en-US"/>
              <a:t>		Transition matrix: to-from, column 	normalized</a:t>
            </a:r>
          </a:p>
          <a:p>
            <a:pPr>
              <a:buFontTx/>
              <a:buNone/>
            </a:pPr>
            <a:r>
              <a:rPr lang="en-US" altLang="en-US"/>
              <a:t>		 </a:t>
            </a:r>
            <a:r>
              <a:rPr lang="en-US" altLang="en-US" b="1"/>
              <a:t>B = A</a:t>
            </a:r>
            <a:r>
              <a:rPr lang="en-US" altLang="en-US" baseline="30000"/>
              <a:t>T</a:t>
            </a:r>
            <a:r>
              <a:rPr lang="en-US" altLang="en-US" b="1"/>
              <a:t> D</a:t>
            </a:r>
            <a:r>
              <a:rPr lang="en-US" altLang="en-US" baseline="30000"/>
              <a:t>-1</a:t>
            </a:r>
          </a:p>
          <a:p>
            <a:endParaRPr lang="en-US" altLang="en-US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292727DC-9C6A-AD41-A4D6-98F1B87B7870}"/>
              </a:ext>
            </a:extLst>
          </p:cNvPr>
          <p:cNvSpPr/>
          <p:nvPr/>
        </p:nvSpPr>
        <p:spPr bwMode="auto">
          <a:xfrm rot="908872">
            <a:off x="7074105" y="370586"/>
            <a:ext cx="1977553" cy="703384"/>
          </a:xfrm>
          <a:prstGeom prst="roundRect">
            <a:avLst/>
          </a:prstGeom>
          <a:solidFill>
            <a:schemeClr val="tx2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DETAILS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211557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B3FC5A-65F8-4F47-8DDD-3F5DAC848C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KDD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486A90-8C65-8E47-B482-44DD2862B4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Dong+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EB8B5F-AB3C-244C-A9FB-48B447092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A24D29-1259-4440-A25B-124D75F63898}" type="slidenum">
              <a:rPr lang="en-US" altLang="en-US" smtClean="0"/>
              <a:pPr/>
              <a:t>23</a:t>
            </a:fld>
            <a:endParaRPr lang="en-US" altLang="en-US" dirty="0"/>
          </a:p>
        </p:txBody>
      </p:sp>
      <p:sp>
        <p:nvSpPr>
          <p:cNvPr id="1528834" name="Rectangle 2">
            <a:extLst>
              <a:ext uri="{FF2B5EF4-FFF2-40B4-BE49-F238E27FC236}">
                <a16:creationId xmlns:a16="http://schemas.microsoft.com/office/drawing/2014/main" id="{6584A6A1-F237-D940-ACC8-41FB979D476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lIns="91430" tIns="45715" rIns="91430" bIns="45715" anchor="t"/>
          <a:lstStyle/>
          <a:p>
            <a:r>
              <a:rPr lang="en-US" altLang="en-US"/>
              <a:t>(Simplified) PageRank algorithm</a:t>
            </a:r>
          </a:p>
        </p:txBody>
      </p:sp>
      <p:sp>
        <p:nvSpPr>
          <p:cNvPr id="1528835" name="Rectangle 3">
            <a:extLst>
              <a:ext uri="{FF2B5EF4-FFF2-40B4-BE49-F238E27FC236}">
                <a16:creationId xmlns:a16="http://schemas.microsoft.com/office/drawing/2014/main" id="{BC0E7E44-3EF2-2B46-98D6-7155284F0FF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 lIns="91430" tIns="45715" rIns="91430" bIns="45715"/>
          <a:lstStyle/>
          <a:p>
            <a:r>
              <a:rPr lang="en-US" altLang="en-US" b="1"/>
              <a:t>B p = </a:t>
            </a:r>
            <a:r>
              <a:rPr lang="en-US" altLang="en-US"/>
              <a:t>1 *</a:t>
            </a:r>
            <a:r>
              <a:rPr lang="en-US" altLang="en-US" b="1"/>
              <a:t> p</a:t>
            </a:r>
          </a:p>
          <a:p>
            <a:r>
              <a:rPr lang="en-US" altLang="en-US"/>
              <a:t>thus,</a:t>
            </a:r>
            <a:r>
              <a:rPr lang="en-US" altLang="en-US" b="1"/>
              <a:t> p </a:t>
            </a:r>
            <a:r>
              <a:rPr lang="en-US" altLang="en-US"/>
              <a:t>is the </a:t>
            </a:r>
            <a:r>
              <a:rPr lang="en-US" altLang="en-US" b="1"/>
              <a:t>eigenvector</a:t>
            </a:r>
            <a:r>
              <a:rPr lang="en-US" altLang="en-US"/>
              <a:t> that corresponds to the highest eigenvalue </a:t>
            </a:r>
            <a:r>
              <a:rPr lang="en-US" altLang="en-US" sz="2400"/>
              <a:t>(=1, since the matrix is column-normalized</a:t>
            </a:r>
            <a:r>
              <a:rPr lang="en-US" altLang="en-US"/>
              <a:t>)</a:t>
            </a:r>
          </a:p>
          <a:p>
            <a:r>
              <a:rPr lang="en-US" altLang="en-US"/>
              <a:t>Why does such a </a:t>
            </a:r>
            <a:r>
              <a:rPr lang="en-US" altLang="en-US" b="1"/>
              <a:t>p </a:t>
            </a:r>
            <a:r>
              <a:rPr lang="en-US" altLang="en-US"/>
              <a:t>exist? </a:t>
            </a:r>
          </a:p>
          <a:p>
            <a:pPr lvl="1"/>
            <a:r>
              <a:rPr lang="en-US" altLang="en-US" b="1"/>
              <a:t>p </a:t>
            </a:r>
            <a:r>
              <a:rPr lang="en-US" altLang="en-US"/>
              <a:t>exists if </a:t>
            </a:r>
            <a:r>
              <a:rPr lang="en-US" altLang="en-US" b="1"/>
              <a:t>B</a:t>
            </a:r>
            <a:r>
              <a:rPr lang="en-US" altLang="en-US"/>
              <a:t> is nxn, nonnegative, irreducible [Perron–Frobenius theorem]</a:t>
            </a:r>
          </a:p>
          <a:p>
            <a:endParaRPr lang="en-US" altLang="en-US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AFFE34D7-DC8C-F647-8AAC-3D9430CEA191}"/>
              </a:ext>
            </a:extLst>
          </p:cNvPr>
          <p:cNvSpPr/>
          <p:nvPr/>
        </p:nvSpPr>
        <p:spPr bwMode="auto">
          <a:xfrm rot="908872">
            <a:off x="7074105" y="370586"/>
            <a:ext cx="1977553" cy="703384"/>
          </a:xfrm>
          <a:prstGeom prst="roundRect">
            <a:avLst/>
          </a:prstGeom>
          <a:solidFill>
            <a:schemeClr val="tx2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DETAILS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6666539"/>
      </p:ext>
    </p:extLst>
  </p:cSld>
  <p:clrMapOvr>
    <a:masterClrMapping/>
  </p:clrMapOvr>
  <p:transition advTm="65422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4D1BB0-129E-7E4C-8006-1EF0B4D47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KDD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B8E094-F56C-F745-A573-209AD676D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Dong+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A74194-D642-594C-92E7-08D1881ED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1F0B3-128E-3D42-BCF2-70B165DD6E87}" type="slidenum">
              <a:rPr lang="en-US" altLang="en-US" smtClean="0"/>
              <a:pPr/>
              <a:t>24</a:t>
            </a:fld>
            <a:endParaRPr lang="en-US" altLang="en-US" dirty="0"/>
          </a:p>
        </p:txBody>
      </p:sp>
      <p:sp>
        <p:nvSpPr>
          <p:cNvPr id="1530882" name="Rectangle 2">
            <a:extLst>
              <a:ext uri="{FF2B5EF4-FFF2-40B4-BE49-F238E27FC236}">
                <a16:creationId xmlns:a16="http://schemas.microsoft.com/office/drawing/2014/main" id="{D8C5CB66-B40D-F04D-A994-C6465344432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lIns="91430" tIns="45715" rIns="91430" bIns="45715" anchor="t"/>
          <a:lstStyle/>
          <a:p>
            <a:r>
              <a:rPr lang="en-US" altLang="en-US"/>
              <a:t>(Simplified) PageRank algorithm</a:t>
            </a:r>
          </a:p>
        </p:txBody>
      </p:sp>
      <p:sp>
        <p:nvSpPr>
          <p:cNvPr id="1530883" name="Rectangle 3">
            <a:extLst>
              <a:ext uri="{FF2B5EF4-FFF2-40B4-BE49-F238E27FC236}">
                <a16:creationId xmlns:a16="http://schemas.microsoft.com/office/drawing/2014/main" id="{D331FF86-EC7C-2E40-8032-3445158AB6C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 lIns="91430" tIns="45715" rIns="91430" bIns="45715"/>
          <a:lstStyle/>
          <a:p>
            <a:r>
              <a:rPr lang="en-US" altLang="en-US"/>
              <a:t>In short: imagine a particle randomly moving along the edges</a:t>
            </a:r>
          </a:p>
          <a:p>
            <a:r>
              <a:rPr lang="en-US" altLang="en-US"/>
              <a:t>compute its steady-state probabilities (ssp)</a:t>
            </a:r>
          </a:p>
          <a:p>
            <a:endParaRPr lang="en-US" altLang="en-US"/>
          </a:p>
          <a:p>
            <a:pPr>
              <a:buFontTx/>
              <a:buNone/>
            </a:pPr>
            <a:r>
              <a:rPr lang="en-US" altLang="en-US"/>
              <a:t>Full version of algo:  with occasional random jumps</a:t>
            </a:r>
          </a:p>
          <a:p>
            <a:pPr>
              <a:buFontTx/>
              <a:buNone/>
            </a:pPr>
            <a:r>
              <a:rPr lang="en-US" altLang="en-US"/>
              <a:t>Why? To make the matrix irreducible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78F4744-C00D-C84C-B67F-1077A46E5B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0333" y="1295400"/>
            <a:ext cx="1170897" cy="1290376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7CB7FE89-AFC7-A743-BA09-6FBF4717F4DC}"/>
              </a:ext>
            </a:extLst>
          </p:cNvPr>
          <p:cNvGrpSpPr>
            <a:grpSpLocks/>
          </p:cNvGrpSpPr>
          <p:nvPr/>
        </p:nvGrpSpPr>
        <p:grpSpPr bwMode="auto">
          <a:xfrm>
            <a:off x="7612030" y="4676775"/>
            <a:ext cx="1219200" cy="914400"/>
            <a:chOff x="720" y="2676"/>
            <a:chExt cx="847" cy="540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8D0FF3C7-EFA1-FD42-9A69-19B29ED9F7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8" y="3036"/>
              <a:ext cx="101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AE71855-3628-4F41-BA7E-8BE01C2D49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5" y="2712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6D4822E6-887C-0C45-99C3-76B5AC9758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0" y="2676"/>
              <a:ext cx="102" cy="108"/>
            </a:xfrm>
            <a:prstGeom prst="ellipse">
              <a:avLst/>
            </a:prstGeom>
            <a:solidFill>
              <a:schemeClr val="tx2"/>
            </a:solidFill>
            <a:ln w="15875">
              <a:solidFill>
                <a:schemeClr val="tx2"/>
              </a:solidFill>
              <a:round/>
              <a:headEnd type="none" w="sm" len="sm"/>
              <a:tailEnd/>
            </a:ln>
            <a:extLst/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7ED979B-ABCB-434F-BF98-15C5B30F50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4" y="3108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B9961D17-BE86-3A49-A714-D0447DD17B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" y="2712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cxnSp>
          <p:nvCxnSpPr>
            <p:cNvPr id="14" name="AutoShape 13">
              <a:extLst>
                <a:ext uri="{FF2B5EF4-FFF2-40B4-BE49-F238E27FC236}">
                  <a16:creationId xmlns:a16="http://schemas.microsoft.com/office/drawing/2014/main" id="{36C4F112-A1F0-6C49-B05F-AA4DD616EEBD}"/>
                </a:ext>
              </a:extLst>
            </p:cNvPr>
            <p:cNvCxnSpPr>
              <a:cxnSpLocks noChangeShapeType="1"/>
              <a:stCxn id="11" idx="6"/>
              <a:endCxn id="10" idx="2"/>
            </p:cNvCxnSpPr>
            <p:nvPr/>
          </p:nvCxnSpPr>
          <p:spPr bwMode="auto">
            <a:xfrm>
              <a:off x="1266" y="2730"/>
              <a:ext cx="196" cy="36"/>
            </a:xfrm>
            <a:prstGeom prst="straightConnector1">
              <a:avLst/>
            </a:prstGeom>
            <a:noFill/>
            <a:ln w="15875">
              <a:solidFill>
                <a:schemeClr val="tx2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14">
              <a:extLst>
                <a:ext uri="{FF2B5EF4-FFF2-40B4-BE49-F238E27FC236}">
                  <a16:creationId xmlns:a16="http://schemas.microsoft.com/office/drawing/2014/main" id="{744BDFE7-9596-3249-8977-2072D8673866}"/>
                </a:ext>
              </a:extLst>
            </p:cNvPr>
            <p:cNvCxnSpPr>
              <a:cxnSpLocks noChangeShapeType="1"/>
              <a:stCxn id="12" idx="6"/>
              <a:endCxn id="10" idx="3"/>
            </p:cNvCxnSpPr>
            <p:nvPr/>
          </p:nvCxnSpPr>
          <p:spPr bwMode="auto">
            <a:xfrm flipV="1">
              <a:off x="1300" y="2808"/>
              <a:ext cx="180" cy="354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AutoShape 15">
              <a:extLst>
                <a:ext uri="{FF2B5EF4-FFF2-40B4-BE49-F238E27FC236}">
                  <a16:creationId xmlns:a16="http://schemas.microsoft.com/office/drawing/2014/main" id="{53919774-3FAF-D74E-81F4-0F41B234E531}"/>
                </a:ext>
              </a:extLst>
            </p:cNvPr>
            <p:cNvCxnSpPr>
              <a:cxnSpLocks noChangeShapeType="1"/>
              <a:stCxn id="13" idx="6"/>
              <a:endCxn id="11" idx="2"/>
            </p:cNvCxnSpPr>
            <p:nvPr/>
          </p:nvCxnSpPr>
          <p:spPr bwMode="auto">
            <a:xfrm flipV="1">
              <a:off x="825" y="2730"/>
              <a:ext cx="332" cy="3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" name="AutoShape 16">
              <a:extLst>
                <a:ext uri="{FF2B5EF4-FFF2-40B4-BE49-F238E27FC236}">
                  <a16:creationId xmlns:a16="http://schemas.microsoft.com/office/drawing/2014/main" id="{77D47843-0ADB-5D48-A56F-7C96E2ACD23A}"/>
                </a:ext>
              </a:extLst>
            </p:cNvPr>
            <p:cNvCxnSpPr>
              <a:cxnSpLocks noChangeShapeType="1"/>
              <a:stCxn id="9" idx="7"/>
              <a:endCxn id="11" idx="3"/>
            </p:cNvCxnSpPr>
            <p:nvPr/>
          </p:nvCxnSpPr>
          <p:spPr bwMode="auto">
            <a:xfrm flipV="1">
              <a:off x="875" y="2772"/>
              <a:ext cx="300" cy="27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" name="AutoShape 17">
              <a:extLst>
                <a:ext uri="{FF2B5EF4-FFF2-40B4-BE49-F238E27FC236}">
                  <a16:creationId xmlns:a16="http://schemas.microsoft.com/office/drawing/2014/main" id="{C343CB8F-DE83-0F42-84FF-0F50F6211021}"/>
                </a:ext>
              </a:extLst>
            </p:cNvPr>
            <p:cNvCxnSpPr>
              <a:cxnSpLocks noChangeShapeType="1"/>
              <a:stCxn id="12" idx="2"/>
              <a:endCxn id="9" idx="6"/>
            </p:cNvCxnSpPr>
            <p:nvPr/>
          </p:nvCxnSpPr>
          <p:spPr bwMode="auto">
            <a:xfrm flipH="1" flipV="1">
              <a:off x="894" y="3090"/>
              <a:ext cx="295" cy="72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" name="AutoShape 18">
              <a:extLst>
                <a:ext uri="{FF2B5EF4-FFF2-40B4-BE49-F238E27FC236}">
                  <a16:creationId xmlns:a16="http://schemas.microsoft.com/office/drawing/2014/main" id="{AEA14D8E-02DC-574B-83BA-9F54685B6EF3}"/>
                </a:ext>
              </a:extLst>
            </p:cNvPr>
            <p:cNvCxnSpPr>
              <a:cxnSpLocks noChangeShapeType="1"/>
              <a:stCxn id="10" idx="0"/>
              <a:endCxn id="13" idx="1"/>
            </p:cNvCxnSpPr>
            <p:nvPr/>
          </p:nvCxnSpPr>
          <p:spPr bwMode="auto">
            <a:xfrm rot="-5400000" flipH="1" flipV="1">
              <a:off x="1118" y="2324"/>
              <a:ext cx="16" cy="781"/>
            </a:xfrm>
            <a:prstGeom prst="curvedConnector3">
              <a:avLst>
                <a:gd name="adj1" fmla="val -868750"/>
              </a:avLst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AutoShape 19">
              <a:extLst>
                <a:ext uri="{FF2B5EF4-FFF2-40B4-BE49-F238E27FC236}">
                  <a16:creationId xmlns:a16="http://schemas.microsoft.com/office/drawing/2014/main" id="{1B241A24-1A30-D445-BCE6-A3F2CA5CEE84}"/>
                </a:ext>
              </a:extLst>
            </p:cNvPr>
            <p:cNvCxnSpPr>
              <a:cxnSpLocks noChangeShapeType="1"/>
              <a:stCxn id="11" idx="5"/>
              <a:endCxn id="12" idx="0"/>
            </p:cNvCxnSpPr>
            <p:nvPr/>
          </p:nvCxnSpPr>
          <p:spPr bwMode="auto">
            <a:xfrm flipH="1">
              <a:off x="1245" y="2773"/>
              <a:ext cx="2" cy="33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807153C3-42EF-7044-8BE1-81B3D78A61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80635" y="4019550"/>
            <a:ext cx="258390" cy="392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256438"/>
      </p:ext>
    </p:extLst>
  </p:cSld>
  <p:clrMapOvr>
    <a:masterClrMapping/>
  </p:clrMapOvr>
  <p:transition advTm="51516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4D1BB0-129E-7E4C-8006-1EF0B4D47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KDD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B8E094-F56C-F745-A573-209AD676D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Dong+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A74194-D642-594C-92E7-08D1881ED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1F0B3-128E-3D42-BCF2-70B165DD6E87}" type="slidenum">
              <a:rPr lang="en-US" altLang="en-US" smtClean="0"/>
              <a:pPr/>
              <a:t>25</a:t>
            </a:fld>
            <a:endParaRPr lang="en-US" altLang="en-US" dirty="0"/>
          </a:p>
        </p:txBody>
      </p:sp>
      <p:sp>
        <p:nvSpPr>
          <p:cNvPr id="1530882" name="Rectangle 2">
            <a:extLst>
              <a:ext uri="{FF2B5EF4-FFF2-40B4-BE49-F238E27FC236}">
                <a16:creationId xmlns:a16="http://schemas.microsoft.com/office/drawing/2014/main" id="{D8C5CB66-B40D-F04D-A994-C6465344432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lIns="91430" tIns="45715" rIns="91430" bIns="45715" anchor="t"/>
          <a:lstStyle/>
          <a:p>
            <a:r>
              <a:rPr lang="en-US" altLang="en-US"/>
              <a:t>(Simplified) PageRank algorithm</a:t>
            </a:r>
          </a:p>
        </p:txBody>
      </p:sp>
      <p:sp>
        <p:nvSpPr>
          <p:cNvPr id="1530883" name="Rectangle 3">
            <a:extLst>
              <a:ext uri="{FF2B5EF4-FFF2-40B4-BE49-F238E27FC236}">
                <a16:creationId xmlns:a16="http://schemas.microsoft.com/office/drawing/2014/main" id="{D331FF86-EC7C-2E40-8032-3445158AB6C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 lIns="91430" tIns="45715" rIns="91430" bIns="45715"/>
          <a:lstStyle/>
          <a:p>
            <a:r>
              <a:rPr lang="en-US" altLang="en-US"/>
              <a:t>In short: imagine a particle randomly moving along the edges</a:t>
            </a:r>
          </a:p>
          <a:p>
            <a:r>
              <a:rPr lang="en-US" altLang="en-US"/>
              <a:t>compute its steady-state probabilities (ssp)</a:t>
            </a:r>
          </a:p>
          <a:p>
            <a:endParaRPr lang="en-US" altLang="en-US"/>
          </a:p>
          <a:p>
            <a:pPr>
              <a:buFontTx/>
              <a:buNone/>
            </a:pPr>
            <a:r>
              <a:rPr lang="en-US" altLang="en-US"/>
              <a:t>Full version of algo:  with occasional random jumps</a:t>
            </a:r>
          </a:p>
          <a:p>
            <a:pPr>
              <a:buFontTx/>
              <a:buNone/>
            </a:pPr>
            <a:r>
              <a:rPr lang="en-US" altLang="en-US"/>
              <a:t>Why? To make the matrix irreducible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78F4744-C00D-C84C-B67F-1077A46E5B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0333" y="1295400"/>
            <a:ext cx="1170897" cy="1290376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7CB7FE89-AFC7-A743-BA09-6FBF4717F4DC}"/>
              </a:ext>
            </a:extLst>
          </p:cNvPr>
          <p:cNvGrpSpPr>
            <a:grpSpLocks/>
          </p:cNvGrpSpPr>
          <p:nvPr/>
        </p:nvGrpSpPr>
        <p:grpSpPr bwMode="auto">
          <a:xfrm>
            <a:off x="7612030" y="4676775"/>
            <a:ext cx="1219200" cy="914400"/>
            <a:chOff x="720" y="2676"/>
            <a:chExt cx="847" cy="540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8D0FF3C7-EFA1-FD42-9A69-19B29ED9F7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8" y="3036"/>
              <a:ext cx="101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AE71855-3628-4F41-BA7E-8BE01C2D49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5" y="2712"/>
              <a:ext cx="102" cy="108"/>
            </a:xfrm>
            <a:prstGeom prst="ellipse">
              <a:avLst/>
            </a:prstGeom>
            <a:solidFill>
              <a:schemeClr val="tx2"/>
            </a:solidFill>
            <a:ln w="15875">
              <a:solidFill>
                <a:schemeClr val="tx2"/>
              </a:solidFill>
              <a:round/>
              <a:headEnd type="none" w="sm" len="sm"/>
              <a:tailEnd/>
            </a:ln>
            <a:extLst/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6D4822E6-887C-0C45-99C3-76B5AC9758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0" y="2676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/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7ED979B-ABCB-434F-BF98-15C5B30F50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4" y="3108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B9961D17-BE86-3A49-A714-D0447DD17B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" y="2712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cxnSp>
          <p:nvCxnSpPr>
            <p:cNvPr id="14" name="AutoShape 13">
              <a:extLst>
                <a:ext uri="{FF2B5EF4-FFF2-40B4-BE49-F238E27FC236}">
                  <a16:creationId xmlns:a16="http://schemas.microsoft.com/office/drawing/2014/main" id="{36C4F112-A1F0-6C49-B05F-AA4DD616EEBD}"/>
                </a:ext>
              </a:extLst>
            </p:cNvPr>
            <p:cNvCxnSpPr>
              <a:cxnSpLocks noChangeShapeType="1"/>
              <a:stCxn id="11" idx="6"/>
              <a:endCxn id="10" idx="2"/>
            </p:cNvCxnSpPr>
            <p:nvPr/>
          </p:nvCxnSpPr>
          <p:spPr bwMode="auto">
            <a:xfrm>
              <a:off x="1266" y="2730"/>
              <a:ext cx="196" cy="3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14">
              <a:extLst>
                <a:ext uri="{FF2B5EF4-FFF2-40B4-BE49-F238E27FC236}">
                  <a16:creationId xmlns:a16="http://schemas.microsoft.com/office/drawing/2014/main" id="{744BDFE7-9596-3249-8977-2072D8673866}"/>
                </a:ext>
              </a:extLst>
            </p:cNvPr>
            <p:cNvCxnSpPr>
              <a:cxnSpLocks noChangeShapeType="1"/>
              <a:stCxn id="12" idx="6"/>
              <a:endCxn id="10" idx="3"/>
            </p:cNvCxnSpPr>
            <p:nvPr/>
          </p:nvCxnSpPr>
          <p:spPr bwMode="auto">
            <a:xfrm flipV="1">
              <a:off x="1300" y="2808"/>
              <a:ext cx="180" cy="354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AutoShape 15">
              <a:extLst>
                <a:ext uri="{FF2B5EF4-FFF2-40B4-BE49-F238E27FC236}">
                  <a16:creationId xmlns:a16="http://schemas.microsoft.com/office/drawing/2014/main" id="{53919774-3FAF-D74E-81F4-0F41B234E531}"/>
                </a:ext>
              </a:extLst>
            </p:cNvPr>
            <p:cNvCxnSpPr>
              <a:cxnSpLocks noChangeShapeType="1"/>
              <a:stCxn id="13" idx="6"/>
              <a:endCxn id="11" idx="2"/>
            </p:cNvCxnSpPr>
            <p:nvPr/>
          </p:nvCxnSpPr>
          <p:spPr bwMode="auto">
            <a:xfrm flipV="1">
              <a:off x="825" y="2730"/>
              <a:ext cx="332" cy="3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" name="AutoShape 16">
              <a:extLst>
                <a:ext uri="{FF2B5EF4-FFF2-40B4-BE49-F238E27FC236}">
                  <a16:creationId xmlns:a16="http://schemas.microsoft.com/office/drawing/2014/main" id="{77D47843-0ADB-5D48-A56F-7C96E2ACD23A}"/>
                </a:ext>
              </a:extLst>
            </p:cNvPr>
            <p:cNvCxnSpPr>
              <a:cxnSpLocks noChangeShapeType="1"/>
              <a:stCxn id="9" idx="7"/>
              <a:endCxn id="11" idx="3"/>
            </p:cNvCxnSpPr>
            <p:nvPr/>
          </p:nvCxnSpPr>
          <p:spPr bwMode="auto">
            <a:xfrm flipV="1">
              <a:off x="875" y="2772"/>
              <a:ext cx="300" cy="27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" name="AutoShape 17">
              <a:extLst>
                <a:ext uri="{FF2B5EF4-FFF2-40B4-BE49-F238E27FC236}">
                  <a16:creationId xmlns:a16="http://schemas.microsoft.com/office/drawing/2014/main" id="{C343CB8F-DE83-0F42-84FF-0F50F6211021}"/>
                </a:ext>
              </a:extLst>
            </p:cNvPr>
            <p:cNvCxnSpPr>
              <a:cxnSpLocks noChangeShapeType="1"/>
              <a:stCxn id="12" idx="2"/>
              <a:endCxn id="9" idx="6"/>
            </p:cNvCxnSpPr>
            <p:nvPr/>
          </p:nvCxnSpPr>
          <p:spPr bwMode="auto">
            <a:xfrm flipH="1" flipV="1">
              <a:off x="894" y="3090"/>
              <a:ext cx="295" cy="72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" name="AutoShape 18">
              <a:extLst>
                <a:ext uri="{FF2B5EF4-FFF2-40B4-BE49-F238E27FC236}">
                  <a16:creationId xmlns:a16="http://schemas.microsoft.com/office/drawing/2014/main" id="{AEA14D8E-02DC-574B-83BA-9F54685B6EF3}"/>
                </a:ext>
              </a:extLst>
            </p:cNvPr>
            <p:cNvCxnSpPr>
              <a:cxnSpLocks noChangeShapeType="1"/>
              <a:stCxn id="10" idx="0"/>
              <a:endCxn id="13" idx="1"/>
            </p:cNvCxnSpPr>
            <p:nvPr/>
          </p:nvCxnSpPr>
          <p:spPr bwMode="auto">
            <a:xfrm rot="-5400000" flipH="1" flipV="1">
              <a:off x="1118" y="2324"/>
              <a:ext cx="16" cy="781"/>
            </a:xfrm>
            <a:prstGeom prst="curvedConnector3">
              <a:avLst>
                <a:gd name="adj1" fmla="val -868750"/>
              </a:avLst>
            </a:prstGeom>
            <a:noFill/>
            <a:ln w="15875">
              <a:solidFill>
                <a:schemeClr val="tx2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AutoShape 19">
              <a:extLst>
                <a:ext uri="{FF2B5EF4-FFF2-40B4-BE49-F238E27FC236}">
                  <a16:creationId xmlns:a16="http://schemas.microsoft.com/office/drawing/2014/main" id="{1B241A24-1A30-D445-BCE6-A3F2CA5CEE84}"/>
                </a:ext>
              </a:extLst>
            </p:cNvPr>
            <p:cNvCxnSpPr>
              <a:cxnSpLocks noChangeShapeType="1"/>
              <a:stCxn id="11" idx="5"/>
              <a:endCxn id="12" idx="0"/>
            </p:cNvCxnSpPr>
            <p:nvPr/>
          </p:nvCxnSpPr>
          <p:spPr bwMode="auto">
            <a:xfrm flipH="1">
              <a:off x="1245" y="2773"/>
              <a:ext cx="2" cy="33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449397547"/>
      </p:ext>
    </p:extLst>
  </p:cSld>
  <p:clrMapOvr>
    <a:masterClrMapping/>
  </p:clrMapOvr>
  <p:transition advTm="51516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4D1BB0-129E-7E4C-8006-1EF0B4D47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KDD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B8E094-F56C-F745-A573-209AD676D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Dong+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A74194-D642-594C-92E7-08D1881ED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1F0B3-128E-3D42-BCF2-70B165DD6E87}" type="slidenum">
              <a:rPr lang="en-US" altLang="en-US" smtClean="0"/>
              <a:pPr/>
              <a:t>26</a:t>
            </a:fld>
            <a:endParaRPr lang="en-US" altLang="en-US" dirty="0"/>
          </a:p>
        </p:txBody>
      </p:sp>
      <p:sp>
        <p:nvSpPr>
          <p:cNvPr id="1530882" name="Rectangle 2">
            <a:extLst>
              <a:ext uri="{FF2B5EF4-FFF2-40B4-BE49-F238E27FC236}">
                <a16:creationId xmlns:a16="http://schemas.microsoft.com/office/drawing/2014/main" id="{D8C5CB66-B40D-F04D-A994-C6465344432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lIns="91430" tIns="45715" rIns="91430" bIns="45715" anchor="t"/>
          <a:lstStyle/>
          <a:p>
            <a:r>
              <a:rPr lang="en-US" altLang="en-US"/>
              <a:t>(Simplified) PageRank algorithm</a:t>
            </a:r>
          </a:p>
        </p:txBody>
      </p:sp>
      <p:sp>
        <p:nvSpPr>
          <p:cNvPr id="1530883" name="Rectangle 3">
            <a:extLst>
              <a:ext uri="{FF2B5EF4-FFF2-40B4-BE49-F238E27FC236}">
                <a16:creationId xmlns:a16="http://schemas.microsoft.com/office/drawing/2014/main" id="{D331FF86-EC7C-2E40-8032-3445158AB6C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 lIns="91430" tIns="45715" rIns="91430" bIns="45715"/>
          <a:lstStyle/>
          <a:p>
            <a:r>
              <a:rPr lang="en-US" altLang="en-US"/>
              <a:t>In short: imagine a particle randomly moving along the edges</a:t>
            </a:r>
          </a:p>
          <a:p>
            <a:r>
              <a:rPr lang="en-US" altLang="en-US"/>
              <a:t>compute its steady-state probabilities (ssp)</a:t>
            </a:r>
          </a:p>
          <a:p>
            <a:endParaRPr lang="en-US" altLang="en-US"/>
          </a:p>
          <a:p>
            <a:pPr>
              <a:buFontTx/>
              <a:buNone/>
            </a:pPr>
            <a:r>
              <a:rPr lang="en-US" altLang="en-US"/>
              <a:t>Full version of algo:  with occasional random jumps</a:t>
            </a:r>
          </a:p>
          <a:p>
            <a:pPr>
              <a:buFontTx/>
              <a:buNone/>
            </a:pPr>
            <a:r>
              <a:rPr lang="en-US" altLang="en-US"/>
              <a:t>Why? To make the matrix irreducible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78F4744-C00D-C84C-B67F-1077A46E5B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0333" y="1295400"/>
            <a:ext cx="1170897" cy="1290376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7CB7FE89-AFC7-A743-BA09-6FBF4717F4DC}"/>
              </a:ext>
            </a:extLst>
          </p:cNvPr>
          <p:cNvGrpSpPr>
            <a:grpSpLocks/>
          </p:cNvGrpSpPr>
          <p:nvPr/>
        </p:nvGrpSpPr>
        <p:grpSpPr bwMode="auto">
          <a:xfrm>
            <a:off x="7612030" y="4676775"/>
            <a:ext cx="1219200" cy="914400"/>
            <a:chOff x="720" y="2676"/>
            <a:chExt cx="847" cy="540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8D0FF3C7-EFA1-FD42-9A69-19B29ED9F7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8" y="3036"/>
              <a:ext cx="101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AE71855-3628-4F41-BA7E-8BE01C2D49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5" y="2712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/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6D4822E6-887C-0C45-99C3-76B5AC9758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0" y="2676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/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7ED979B-ABCB-434F-BF98-15C5B30F50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4" y="3108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B9961D17-BE86-3A49-A714-D0447DD17B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" y="2712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cxnSp>
          <p:nvCxnSpPr>
            <p:cNvPr id="14" name="AutoShape 13">
              <a:extLst>
                <a:ext uri="{FF2B5EF4-FFF2-40B4-BE49-F238E27FC236}">
                  <a16:creationId xmlns:a16="http://schemas.microsoft.com/office/drawing/2014/main" id="{36C4F112-A1F0-6C49-B05F-AA4DD616EEBD}"/>
                </a:ext>
              </a:extLst>
            </p:cNvPr>
            <p:cNvCxnSpPr>
              <a:cxnSpLocks noChangeShapeType="1"/>
              <a:stCxn id="11" idx="6"/>
              <a:endCxn id="10" idx="2"/>
            </p:cNvCxnSpPr>
            <p:nvPr/>
          </p:nvCxnSpPr>
          <p:spPr bwMode="auto">
            <a:xfrm>
              <a:off x="1266" y="2730"/>
              <a:ext cx="196" cy="3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14">
              <a:extLst>
                <a:ext uri="{FF2B5EF4-FFF2-40B4-BE49-F238E27FC236}">
                  <a16:creationId xmlns:a16="http://schemas.microsoft.com/office/drawing/2014/main" id="{744BDFE7-9596-3249-8977-2072D8673866}"/>
                </a:ext>
              </a:extLst>
            </p:cNvPr>
            <p:cNvCxnSpPr>
              <a:cxnSpLocks noChangeShapeType="1"/>
              <a:stCxn id="12" idx="6"/>
              <a:endCxn id="10" idx="3"/>
            </p:cNvCxnSpPr>
            <p:nvPr/>
          </p:nvCxnSpPr>
          <p:spPr bwMode="auto">
            <a:xfrm flipV="1">
              <a:off x="1300" y="2808"/>
              <a:ext cx="180" cy="354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AutoShape 15">
              <a:extLst>
                <a:ext uri="{FF2B5EF4-FFF2-40B4-BE49-F238E27FC236}">
                  <a16:creationId xmlns:a16="http://schemas.microsoft.com/office/drawing/2014/main" id="{53919774-3FAF-D74E-81F4-0F41B234E531}"/>
                </a:ext>
              </a:extLst>
            </p:cNvPr>
            <p:cNvCxnSpPr>
              <a:cxnSpLocks noChangeShapeType="1"/>
              <a:stCxn id="13" idx="6"/>
              <a:endCxn id="11" idx="2"/>
            </p:cNvCxnSpPr>
            <p:nvPr/>
          </p:nvCxnSpPr>
          <p:spPr bwMode="auto">
            <a:xfrm flipV="1">
              <a:off x="825" y="2730"/>
              <a:ext cx="332" cy="3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" name="AutoShape 16">
              <a:extLst>
                <a:ext uri="{FF2B5EF4-FFF2-40B4-BE49-F238E27FC236}">
                  <a16:creationId xmlns:a16="http://schemas.microsoft.com/office/drawing/2014/main" id="{77D47843-0ADB-5D48-A56F-7C96E2ACD23A}"/>
                </a:ext>
              </a:extLst>
            </p:cNvPr>
            <p:cNvCxnSpPr>
              <a:cxnSpLocks noChangeShapeType="1"/>
              <a:stCxn id="9" idx="7"/>
              <a:endCxn id="11" idx="3"/>
            </p:cNvCxnSpPr>
            <p:nvPr/>
          </p:nvCxnSpPr>
          <p:spPr bwMode="auto">
            <a:xfrm flipV="1">
              <a:off x="875" y="2772"/>
              <a:ext cx="300" cy="27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" name="AutoShape 17">
              <a:extLst>
                <a:ext uri="{FF2B5EF4-FFF2-40B4-BE49-F238E27FC236}">
                  <a16:creationId xmlns:a16="http://schemas.microsoft.com/office/drawing/2014/main" id="{C343CB8F-DE83-0F42-84FF-0F50F6211021}"/>
                </a:ext>
              </a:extLst>
            </p:cNvPr>
            <p:cNvCxnSpPr>
              <a:cxnSpLocks noChangeShapeType="1"/>
              <a:stCxn id="12" idx="2"/>
              <a:endCxn id="9" idx="6"/>
            </p:cNvCxnSpPr>
            <p:nvPr/>
          </p:nvCxnSpPr>
          <p:spPr bwMode="auto">
            <a:xfrm flipH="1" flipV="1">
              <a:off x="894" y="3090"/>
              <a:ext cx="295" cy="72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" name="AutoShape 18">
              <a:extLst>
                <a:ext uri="{FF2B5EF4-FFF2-40B4-BE49-F238E27FC236}">
                  <a16:creationId xmlns:a16="http://schemas.microsoft.com/office/drawing/2014/main" id="{AEA14D8E-02DC-574B-83BA-9F54685B6EF3}"/>
                </a:ext>
              </a:extLst>
            </p:cNvPr>
            <p:cNvCxnSpPr>
              <a:cxnSpLocks noChangeShapeType="1"/>
              <a:stCxn id="10" idx="0"/>
              <a:endCxn id="13" idx="1"/>
            </p:cNvCxnSpPr>
            <p:nvPr/>
          </p:nvCxnSpPr>
          <p:spPr bwMode="auto">
            <a:xfrm rot="-5400000" flipH="1" flipV="1">
              <a:off x="1118" y="2324"/>
              <a:ext cx="16" cy="781"/>
            </a:xfrm>
            <a:prstGeom prst="curvedConnector3">
              <a:avLst>
                <a:gd name="adj1" fmla="val -868750"/>
              </a:avLst>
            </a:prstGeom>
            <a:noFill/>
            <a:ln w="15875">
              <a:solidFill>
                <a:schemeClr val="tx2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AutoShape 19">
              <a:extLst>
                <a:ext uri="{FF2B5EF4-FFF2-40B4-BE49-F238E27FC236}">
                  <a16:creationId xmlns:a16="http://schemas.microsoft.com/office/drawing/2014/main" id="{1B241A24-1A30-D445-BCE6-A3F2CA5CEE84}"/>
                </a:ext>
              </a:extLst>
            </p:cNvPr>
            <p:cNvCxnSpPr>
              <a:cxnSpLocks noChangeShapeType="1"/>
              <a:stCxn id="11" idx="5"/>
              <a:endCxn id="12" idx="0"/>
            </p:cNvCxnSpPr>
            <p:nvPr/>
          </p:nvCxnSpPr>
          <p:spPr bwMode="auto">
            <a:xfrm flipH="1">
              <a:off x="1245" y="2773"/>
              <a:ext cx="2" cy="33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1" name="Oval 20">
            <a:extLst>
              <a:ext uri="{FF2B5EF4-FFF2-40B4-BE49-F238E27FC236}">
                <a16:creationId xmlns:a16="http://schemas.microsoft.com/office/drawing/2014/main" id="{92A0ED0C-467B-4946-A16C-6D8C69A22E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71970" y="4389755"/>
            <a:ext cx="146822" cy="182880"/>
          </a:xfrm>
          <a:prstGeom prst="ellipse">
            <a:avLst/>
          </a:prstGeom>
          <a:solidFill>
            <a:schemeClr val="tx2"/>
          </a:solidFill>
          <a:ln w="15875">
            <a:solidFill>
              <a:schemeClr val="tx2"/>
            </a:solidFill>
            <a:round/>
            <a:headEnd type="none" w="sm" len="sm"/>
            <a:tailEnd/>
          </a:ln>
          <a:extLst/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7817973"/>
      </p:ext>
    </p:extLst>
  </p:cSld>
  <p:clrMapOvr>
    <a:masterClrMapping/>
  </p:clrMapOvr>
  <p:transition advTm="51516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4D1BB0-129E-7E4C-8006-1EF0B4D47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KDD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B8E094-F56C-F745-A573-209AD676D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Dong+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A74194-D642-594C-92E7-08D1881ED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1F0B3-128E-3D42-BCF2-70B165DD6E87}" type="slidenum">
              <a:rPr lang="en-US" altLang="en-US" smtClean="0"/>
              <a:pPr/>
              <a:t>27</a:t>
            </a:fld>
            <a:endParaRPr lang="en-US" altLang="en-US" dirty="0"/>
          </a:p>
        </p:txBody>
      </p:sp>
      <p:sp>
        <p:nvSpPr>
          <p:cNvPr id="1530882" name="Rectangle 2">
            <a:extLst>
              <a:ext uri="{FF2B5EF4-FFF2-40B4-BE49-F238E27FC236}">
                <a16:creationId xmlns:a16="http://schemas.microsoft.com/office/drawing/2014/main" id="{D8C5CB66-B40D-F04D-A994-C6465344432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lIns="91430" tIns="45715" rIns="91430" bIns="45715" anchor="t"/>
          <a:lstStyle/>
          <a:p>
            <a:r>
              <a:rPr lang="en-US" altLang="en-US"/>
              <a:t>(Simplified) PageRank algorithm</a:t>
            </a:r>
          </a:p>
        </p:txBody>
      </p:sp>
      <p:sp>
        <p:nvSpPr>
          <p:cNvPr id="1530883" name="Rectangle 3">
            <a:extLst>
              <a:ext uri="{FF2B5EF4-FFF2-40B4-BE49-F238E27FC236}">
                <a16:creationId xmlns:a16="http://schemas.microsoft.com/office/drawing/2014/main" id="{D331FF86-EC7C-2E40-8032-3445158AB6C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 lIns="91430" tIns="45715" rIns="91430" bIns="45715"/>
          <a:lstStyle/>
          <a:p>
            <a:r>
              <a:rPr lang="en-US" altLang="en-US"/>
              <a:t>In short: imagine a particle randomly moving along the edges</a:t>
            </a:r>
          </a:p>
          <a:p>
            <a:r>
              <a:rPr lang="en-US" altLang="en-US"/>
              <a:t>compute its steady-state probabilities (ssp)</a:t>
            </a:r>
          </a:p>
          <a:p>
            <a:endParaRPr lang="en-US" altLang="en-US"/>
          </a:p>
          <a:p>
            <a:pPr>
              <a:buFontTx/>
              <a:buNone/>
            </a:pPr>
            <a:r>
              <a:rPr lang="en-US" altLang="en-US"/>
              <a:t>Full version of algo:  with occasional random jumps</a:t>
            </a:r>
          </a:p>
          <a:p>
            <a:pPr>
              <a:buFontTx/>
              <a:buNone/>
            </a:pPr>
            <a:r>
              <a:rPr lang="en-US" altLang="en-US"/>
              <a:t>Why? To make the matrix irreducible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78F4744-C00D-C84C-B67F-1077A46E5B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0333" y="1295400"/>
            <a:ext cx="1170897" cy="1290376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7CB7FE89-AFC7-A743-BA09-6FBF4717F4DC}"/>
              </a:ext>
            </a:extLst>
          </p:cNvPr>
          <p:cNvGrpSpPr>
            <a:grpSpLocks/>
          </p:cNvGrpSpPr>
          <p:nvPr/>
        </p:nvGrpSpPr>
        <p:grpSpPr bwMode="auto">
          <a:xfrm>
            <a:off x="7612030" y="4676775"/>
            <a:ext cx="1219200" cy="914400"/>
            <a:chOff x="720" y="2676"/>
            <a:chExt cx="847" cy="540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8D0FF3C7-EFA1-FD42-9A69-19B29ED9F7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8" y="3036"/>
              <a:ext cx="101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AE71855-3628-4F41-BA7E-8BE01C2D49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5" y="2712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/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6D4822E6-887C-0C45-99C3-76B5AC9758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0" y="2676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/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7ED979B-ABCB-434F-BF98-15C5B30F50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4" y="3108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B9961D17-BE86-3A49-A714-D0447DD17B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" y="2712"/>
              <a:ext cx="102" cy="108"/>
            </a:xfrm>
            <a:prstGeom prst="ellipse">
              <a:avLst/>
            </a:prstGeom>
            <a:solidFill>
              <a:schemeClr val="tx2"/>
            </a:solidFill>
            <a:ln w="15875">
              <a:solidFill>
                <a:schemeClr val="tx2"/>
              </a:solidFill>
              <a:round/>
              <a:headEnd type="none" w="sm" len="sm"/>
              <a:tailEnd/>
            </a:ln>
            <a:extLst/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cxnSp>
          <p:nvCxnSpPr>
            <p:cNvPr id="14" name="AutoShape 13">
              <a:extLst>
                <a:ext uri="{FF2B5EF4-FFF2-40B4-BE49-F238E27FC236}">
                  <a16:creationId xmlns:a16="http://schemas.microsoft.com/office/drawing/2014/main" id="{36C4F112-A1F0-6C49-B05F-AA4DD616EEBD}"/>
                </a:ext>
              </a:extLst>
            </p:cNvPr>
            <p:cNvCxnSpPr>
              <a:cxnSpLocks noChangeShapeType="1"/>
              <a:stCxn id="11" idx="6"/>
              <a:endCxn id="10" idx="2"/>
            </p:cNvCxnSpPr>
            <p:nvPr/>
          </p:nvCxnSpPr>
          <p:spPr bwMode="auto">
            <a:xfrm>
              <a:off x="1266" y="2730"/>
              <a:ext cx="196" cy="3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14">
              <a:extLst>
                <a:ext uri="{FF2B5EF4-FFF2-40B4-BE49-F238E27FC236}">
                  <a16:creationId xmlns:a16="http://schemas.microsoft.com/office/drawing/2014/main" id="{744BDFE7-9596-3249-8977-2072D8673866}"/>
                </a:ext>
              </a:extLst>
            </p:cNvPr>
            <p:cNvCxnSpPr>
              <a:cxnSpLocks noChangeShapeType="1"/>
              <a:stCxn id="12" idx="6"/>
              <a:endCxn id="10" idx="3"/>
            </p:cNvCxnSpPr>
            <p:nvPr/>
          </p:nvCxnSpPr>
          <p:spPr bwMode="auto">
            <a:xfrm flipV="1">
              <a:off x="1300" y="2808"/>
              <a:ext cx="180" cy="354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AutoShape 15">
              <a:extLst>
                <a:ext uri="{FF2B5EF4-FFF2-40B4-BE49-F238E27FC236}">
                  <a16:creationId xmlns:a16="http://schemas.microsoft.com/office/drawing/2014/main" id="{53919774-3FAF-D74E-81F4-0F41B234E531}"/>
                </a:ext>
              </a:extLst>
            </p:cNvPr>
            <p:cNvCxnSpPr>
              <a:cxnSpLocks noChangeShapeType="1"/>
              <a:stCxn id="13" idx="6"/>
              <a:endCxn id="11" idx="2"/>
            </p:cNvCxnSpPr>
            <p:nvPr/>
          </p:nvCxnSpPr>
          <p:spPr bwMode="auto">
            <a:xfrm flipV="1">
              <a:off x="825" y="2730"/>
              <a:ext cx="332" cy="3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" name="AutoShape 16">
              <a:extLst>
                <a:ext uri="{FF2B5EF4-FFF2-40B4-BE49-F238E27FC236}">
                  <a16:creationId xmlns:a16="http://schemas.microsoft.com/office/drawing/2014/main" id="{77D47843-0ADB-5D48-A56F-7C96E2ACD23A}"/>
                </a:ext>
              </a:extLst>
            </p:cNvPr>
            <p:cNvCxnSpPr>
              <a:cxnSpLocks noChangeShapeType="1"/>
              <a:stCxn id="9" idx="7"/>
              <a:endCxn id="11" idx="3"/>
            </p:cNvCxnSpPr>
            <p:nvPr/>
          </p:nvCxnSpPr>
          <p:spPr bwMode="auto">
            <a:xfrm flipV="1">
              <a:off x="875" y="2772"/>
              <a:ext cx="300" cy="27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" name="AutoShape 17">
              <a:extLst>
                <a:ext uri="{FF2B5EF4-FFF2-40B4-BE49-F238E27FC236}">
                  <a16:creationId xmlns:a16="http://schemas.microsoft.com/office/drawing/2014/main" id="{C343CB8F-DE83-0F42-84FF-0F50F6211021}"/>
                </a:ext>
              </a:extLst>
            </p:cNvPr>
            <p:cNvCxnSpPr>
              <a:cxnSpLocks noChangeShapeType="1"/>
              <a:stCxn id="12" idx="2"/>
              <a:endCxn id="9" idx="6"/>
            </p:cNvCxnSpPr>
            <p:nvPr/>
          </p:nvCxnSpPr>
          <p:spPr bwMode="auto">
            <a:xfrm flipH="1" flipV="1">
              <a:off x="894" y="3090"/>
              <a:ext cx="295" cy="72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" name="AutoShape 18">
              <a:extLst>
                <a:ext uri="{FF2B5EF4-FFF2-40B4-BE49-F238E27FC236}">
                  <a16:creationId xmlns:a16="http://schemas.microsoft.com/office/drawing/2014/main" id="{AEA14D8E-02DC-574B-83BA-9F54685B6EF3}"/>
                </a:ext>
              </a:extLst>
            </p:cNvPr>
            <p:cNvCxnSpPr>
              <a:cxnSpLocks noChangeShapeType="1"/>
              <a:stCxn id="10" idx="0"/>
              <a:endCxn id="13" idx="1"/>
            </p:cNvCxnSpPr>
            <p:nvPr/>
          </p:nvCxnSpPr>
          <p:spPr bwMode="auto">
            <a:xfrm rot="-5400000" flipH="1" flipV="1">
              <a:off x="1118" y="2324"/>
              <a:ext cx="16" cy="781"/>
            </a:xfrm>
            <a:prstGeom prst="curvedConnector3">
              <a:avLst>
                <a:gd name="adj1" fmla="val -868750"/>
              </a:avLst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AutoShape 19">
              <a:extLst>
                <a:ext uri="{FF2B5EF4-FFF2-40B4-BE49-F238E27FC236}">
                  <a16:creationId xmlns:a16="http://schemas.microsoft.com/office/drawing/2014/main" id="{1B241A24-1A30-D445-BCE6-A3F2CA5CEE84}"/>
                </a:ext>
              </a:extLst>
            </p:cNvPr>
            <p:cNvCxnSpPr>
              <a:cxnSpLocks noChangeShapeType="1"/>
              <a:stCxn id="11" idx="5"/>
              <a:endCxn id="12" idx="0"/>
            </p:cNvCxnSpPr>
            <p:nvPr/>
          </p:nvCxnSpPr>
          <p:spPr bwMode="auto">
            <a:xfrm flipH="1">
              <a:off x="1245" y="2773"/>
              <a:ext cx="2" cy="33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343453043"/>
      </p:ext>
    </p:extLst>
  </p:cSld>
  <p:clrMapOvr>
    <a:masterClrMapping/>
  </p:clrMapOvr>
  <p:transition advTm="51516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4D1BB0-129E-7E4C-8006-1EF0B4D47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KDD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B8E094-F56C-F745-A573-209AD676D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Dong+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A74194-D642-594C-92E7-08D1881ED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1F0B3-128E-3D42-BCF2-70B165DD6E87}" type="slidenum">
              <a:rPr lang="en-US" altLang="en-US" smtClean="0"/>
              <a:pPr/>
              <a:t>28</a:t>
            </a:fld>
            <a:endParaRPr lang="en-US" altLang="en-US" dirty="0"/>
          </a:p>
        </p:txBody>
      </p:sp>
      <p:sp>
        <p:nvSpPr>
          <p:cNvPr id="1530882" name="Rectangle 2">
            <a:extLst>
              <a:ext uri="{FF2B5EF4-FFF2-40B4-BE49-F238E27FC236}">
                <a16:creationId xmlns:a16="http://schemas.microsoft.com/office/drawing/2014/main" id="{D8C5CB66-B40D-F04D-A994-C6465344432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lIns="91430" tIns="45715" rIns="91430" bIns="45715" anchor="t"/>
          <a:lstStyle/>
          <a:p>
            <a:r>
              <a:rPr lang="en-US" altLang="en-US"/>
              <a:t>(Simplified) PageRank algorithm</a:t>
            </a:r>
          </a:p>
        </p:txBody>
      </p:sp>
      <p:sp>
        <p:nvSpPr>
          <p:cNvPr id="1530883" name="Rectangle 3">
            <a:extLst>
              <a:ext uri="{FF2B5EF4-FFF2-40B4-BE49-F238E27FC236}">
                <a16:creationId xmlns:a16="http://schemas.microsoft.com/office/drawing/2014/main" id="{D331FF86-EC7C-2E40-8032-3445158AB6C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30" tIns="45715" rIns="91430" bIns="45715"/>
          <a:lstStyle/>
          <a:p>
            <a:r>
              <a:rPr lang="en-US" altLang="en-US"/>
              <a:t>In short: imagine a particle randomly moving along the edges</a:t>
            </a:r>
          </a:p>
          <a:p>
            <a:r>
              <a:rPr lang="en-US" altLang="en-US"/>
              <a:t>compute its steady-state probabilities (ssp)</a:t>
            </a:r>
          </a:p>
          <a:p>
            <a:endParaRPr lang="en-US" altLang="en-US"/>
          </a:p>
          <a:p>
            <a:pPr>
              <a:buFontTx/>
              <a:buNone/>
            </a:pPr>
            <a:r>
              <a:rPr lang="en-US" altLang="en-US"/>
              <a:t>Full version of algo:  with occasional random jumps</a:t>
            </a:r>
          </a:p>
          <a:p>
            <a:pPr>
              <a:buFontTx/>
              <a:buNone/>
            </a:pPr>
            <a:r>
              <a:rPr lang="en-US" altLang="en-US"/>
              <a:t>Why? To make the matrix irreducible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78F4744-C00D-C84C-B67F-1077A46E5B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0333" y="1295400"/>
            <a:ext cx="1170897" cy="1290376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7CB7FE89-AFC7-A743-BA09-6FBF4717F4DC}"/>
              </a:ext>
            </a:extLst>
          </p:cNvPr>
          <p:cNvGrpSpPr>
            <a:grpSpLocks/>
          </p:cNvGrpSpPr>
          <p:nvPr/>
        </p:nvGrpSpPr>
        <p:grpSpPr bwMode="auto">
          <a:xfrm>
            <a:off x="7612030" y="4676775"/>
            <a:ext cx="1219200" cy="914400"/>
            <a:chOff x="720" y="2676"/>
            <a:chExt cx="847" cy="540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8D0FF3C7-EFA1-FD42-9A69-19B29ED9F7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8" y="3036"/>
              <a:ext cx="101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AE71855-3628-4F41-BA7E-8BE01C2D49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5" y="2712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/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6D4822E6-887C-0C45-99C3-76B5AC9758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0" y="2676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/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7ED979B-ABCB-434F-BF98-15C5B30F50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4" y="3108"/>
              <a:ext cx="102" cy="108"/>
            </a:xfrm>
            <a:prstGeom prst="ellipse">
              <a:avLst/>
            </a:prstGeom>
            <a:solidFill>
              <a:schemeClr val="tx2"/>
            </a:solidFill>
            <a:ln w="15875">
              <a:solidFill>
                <a:schemeClr val="tx2"/>
              </a:solidFill>
              <a:round/>
              <a:headEnd type="none" w="sm" len="sm"/>
              <a:tailEnd/>
            </a:ln>
            <a:extLst/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B9961D17-BE86-3A49-A714-D0447DD17B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" y="2712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/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cxnSp>
          <p:nvCxnSpPr>
            <p:cNvPr id="14" name="AutoShape 13">
              <a:extLst>
                <a:ext uri="{FF2B5EF4-FFF2-40B4-BE49-F238E27FC236}">
                  <a16:creationId xmlns:a16="http://schemas.microsoft.com/office/drawing/2014/main" id="{36C4F112-A1F0-6C49-B05F-AA4DD616EEBD}"/>
                </a:ext>
              </a:extLst>
            </p:cNvPr>
            <p:cNvCxnSpPr>
              <a:cxnSpLocks noChangeShapeType="1"/>
              <a:stCxn id="11" idx="6"/>
              <a:endCxn id="10" idx="2"/>
            </p:cNvCxnSpPr>
            <p:nvPr/>
          </p:nvCxnSpPr>
          <p:spPr bwMode="auto">
            <a:xfrm>
              <a:off x="1266" y="2730"/>
              <a:ext cx="196" cy="3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14">
              <a:extLst>
                <a:ext uri="{FF2B5EF4-FFF2-40B4-BE49-F238E27FC236}">
                  <a16:creationId xmlns:a16="http://schemas.microsoft.com/office/drawing/2014/main" id="{744BDFE7-9596-3249-8977-2072D8673866}"/>
                </a:ext>
              </a:extLst>
            </p:cNvPr>
            <p:cNvCxnSpPr>
              <a:cxnSpLocks noChangeShapeType="1"/>
              <a:stCxn id="12" idx="6"/>
              <a:endCxn id="10" idx="3"/>
            </p:cNvCxnSpPr>
            <p:nvPr/>
          </p:nvCxnSpPr>
          <p:spPr bwMode="auto">
            <a:xfrm flipV="1">
              <a:off x="1300" y="2808"/>
              <a:ext cx="180" cy="354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AutoShape 15">
              <a:extLst>
                <a:ext uri="{FF2B5EF4-FFF2-40B4-BE49-F238E27FC236}">
                  <a16:creationId xmlns:a16="http://schemas.microsoft.com/office/drawing/2014/main" id="{53919774-3FAF-D74E-81F4-0F41B234E531}"/>
                </a:ext>
              </a:extLst>
            </p:cNvPr>
            <p:cNvCxnSpPr>
              <a:cxnSpLocks noChangeShapeType="1"/>
              <a:stCxn id="13" idx="6"/>
              <a:endCxn id="11" idx="2"/>
            </p:cNvCxnSpPr>
            <p:nvPr/>
          </p:nvCxnSpPr>
          <p:spPr bwMode="auto">
            <a:xfrm flipV="1">
              <a:off x="825" y="2730"/>
              <a:ext cx="332" cy="3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" name="AutoShape 16">
              <a:extLst>
                <a:ext uri="{FF2B5EF4-FFF2-40B4-BE49-F238E27FC236}">
                  <a16:creationId xmlns:a16="http://schemas.microsoft.com/office/drawing/2014/main" id="{77D47843-0ADB-5D48-A56F-7C96E2ACD23A}"/>
                </a:ext>
              </a:extLst>
            </p:cNvPr>
            <p:cNvCxnSpPr>
              <a:cxnSpLocks noChangeShapeType="1"/>
              <a:stCxn id="9" idx="7"/>
              <a:endCxn id="11" idx="3"/>
            </p:cNvCxnSpPr>
            <p:nvPr/>
          </p:nvCxnSpPr>
          <p:spPr bwMode="auto">
            <a:xfrm flipV="1">
              <a:off x="875" y="2772"/>
              <a:ext cx="300" cy="27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" name="AutoShape 17">
              <a:extLst>
                <a:ext uri="{FF2B5EF4-FFF2-40B4-BE49-F238E27FC236}">
                  <a16:creationId xmlns:a16="http://schemas.microsoft.com/office/drawing/2014/main" id="{C343CB8F-DE83-0F42-84FF-0F50F6211021}"/>
                </a:ext>
              </a:extLst>
            </p:cNvPr>
            <p:cNvCxnSpPr>
              <a:cxnSpLocks noChangeShapeType="1"/>
              <a:stCxn id="12" idx="2"/>
              <a:endCxn id="9" idx="6"/>
            </p:cNvCxnSpPr>
            <p:nvPr/>
          </p:nvCxnSpPr>
          <p:spPr bwMode="auto">
            <a:xfrm flipH="1" flipV="1">
              <a:off x="894" y="3090"/>
              <a:ext cx="295" cy="72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" name="AutoShape 18">
              <a:extLst>
                <a:ext uri="{FF2B5EF4-FFF2-40B4-BE49-F238E27FC236}">
                  <a16:creationId xmlns:a16="http://schemas.microsoft.com/office/drawing/2014/main" id="{AEA14D8E-02DC-574B-83BA-9F54685B6EF3}"/>
                </a:ext>
              </a:extLst>
            </p:cNvPr>
            <p:cNvCxnSpPr>
              <a:cxnSpLocks noChangeShapeType="1"/>
              <a:stCxn id="10" idx="0"/>
              <a:endCxn id="13" idx="1"/>
            </p:cNvCxnSpPr>
            <p:nvPr/>
          </p:nvCxnSpPr>
          <p:spPr bwMode="auto">
            <a:xfrm rot="-5400000" flipH="1" flipV="1">
              <a:off x="1118" y="2324"/>
              <a:ext cx="16" cy="781"/>
            </a:xfrm>
            <a:prstGeom prst="curvedConnector3">
              <a:avLst>
                <a:gd name="adj1" fmla="val -868750"/>
              </a:avLst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AutoShape 19">
              <a:extLst>
                <a:ext uri="{FF2B5EF4-FFF2-40B4-BE49-F238E27FC236}">
                  <a16:creationId xmlns:a16="http://schemas.microsoft.com/office/drawing/2014/main" id="{1B241A24-1A30-D445-BCE6-A3F2CA5CEE84}"/>
                </a:ext>
              </a:extLst>
            </p:cNvPr>
            <p:cNvCxnSpPr>
              <a:cxnSpLocks noChangeShapeType="1"/>
              <a:stCxn id="11" idx="5"/>
              <a:endCxn id="12" idx="0"/>
            </p:cNvCxnSpPr>
            <p:nvPr/>
          </p:nvCxnSpPr>
          <p:spPr bwMode="auto">
            <a:xfrm flipH="1">
              <a:off x="1245" y="2773"/>
              <a:ext cx="2" cy="33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0638C887-3871-E74C-9F07-E8702D7106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53094" y="5181736"/>
            <a:ext cx="258390" cy="392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041708"/>
      </p:ext>
    </p:extLst>
  </p:cSld>
  <p:clrMapOvr>
    <a:masterClrMapping/>
  </p:clrMapOvr>
  <p:transition advTm="51516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4D1BB0-129E-7E4C-8006-1EF0B4D47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KDD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B8E094-F56C-F745-A573-209AD676D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Dong+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A74194-D642-594C-92E7-08D1881ED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1F0B3-128E-3D42-BCF2-70B165DD6E87}" type="slidenum">
              <a:rPr lang="en-US" altLang="en-US" smtClean="0"/>
              <a:pPr/>
              <a:t>29</a:t>
            </a:fld>
            <a:endParaRPr lang="en-US" altLang="en-US" dirty="0"/>
          </a:p>
        </p:txBody>
      </p:sp>
      <p:sp>
        <p:nvSpPr>
          <p:cNvPr id="1530882" name="Rectangle 2">
            <a:extLst>
              <a:ext uri="{FF2B5EF4-FFF2-40B4-BE49-F238E27FC236}">
                <a16:creationId xmlns:a16="http://schemas.microsoft.com/office/drawing/2014/main" id="{D8C5CB66-B40D-F04D-A994-C6465344432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lIns="91430" tIns="45715" rIns="91430" bIns="45715" anchor="t"/>
          <a:lstStyle/>
          <a:p>
            <a:r>
              <a:rPr lang="en-US" altLang="en-US"/>
              <a:t>(Simplified) PageRank algorithm</a:t>
            </a:r>
          </a:p>
        </p:txBody>
      </p:sp>
      <p:sp>
        <p:nvSpPr>
          <p:cNvPr id="1530883" name="Rectangle 3">
            <a:extLst>
              <a:ext uri="{FF2B5EF4-FFF2-40B4-BE49-F238E27FC236}">
                <a16:creationId xmlns:a16="http://schemas.microsoft.com/office/drawing/2014/main" id="{D331FF86-EC7C-2E40-8032-3445158AB6C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 lIns="91430" tIns="45715" rIns="91430" bIns="45715"/>
          <a:lstStyle/>
          <a:p>
            <a:r>
              <a:rPr lang="en-US" altLang="en-US" dirty="0"/>
              <a:t>In short: imagine a particle randomly moving along the edges</a:t>
            </a:r>
          </a:p>
          <a:p>
            <a:r>
              <a:rPr lang="en-US" altLang="en-US" dirty="0"/>
              <a:t>compute its steady-state probabilities (</a:t>
            </a:r>
            <a:r>
              <a:rPr lang="en-US" altLang="en-US" dirty="0" err="1"/>
              <a:t>ssp</a:t>
            </a:r>
            <a:r>
              <a:rPr lang="en-US" altLang="en-US" dirty="0"/>
              <a:t>)</a:t>
            </a:r>
          </a:p>
          <a:p>
            <a:endParaRPr lang="en-US" altLang="en-US" dirty="0"/>
          </a:p>
          <a:p>
            <a:pPr>
              <a:buFontTx/>
              <a:buNone/>
            </a:pPr>
            <a:r>
              <a:rPr lang="en-US" altLang="en-US" b="1" dirty="0"/>
              <a:t>PageRank</a:t>
            </a:r>
            <a:r>
              <a:rPr lang="en-US" altLang="en-US" dirty="0"/>
              <a:t> = </a:t>
            </a:r>
            <a:r>
              <a:rPr lang="en-US" altLang="en-US" b="1" dirty="0"/>
              <a:t>PR</a:t>
            </a:r>
            <a:r>
              <a:rPr lang="en-US" altLang="en-US" dirty="0"/>
              <a:t> </a:t>
            </a:r>
          </a:p>
          <a:p>
            <a:pPr>
              <a:buFontTx/>
              <a:buNone/>
            </a:pPr>
            <a:r>
              <a:rPr lang="en-US" altLang="en-US" dirty="0"/>
              <a:t>= </a:t>
            </a:r>
            <a:r>
              <a:rPr lang="en-US" altLang="en-US" b="1" dirty="0"/>
              <a:t>Random Walk with Restarts </a:t>
            </a:r>
            <a:r>
              <a:rPr lang="en-US" altLang="en-US" dirty="0"/>
              <a:t>= </a:t>
            </a:r>
            <a:r>
              <a:rPr lang="en-US" altLang="en-US" b="1" dirty="0"/>
              <a:t>RWR</a:t>
            </a:r>
          </a:p>
          <a:p>
            <a:pPr>
              <a:buFontTx/>
              <a:buNone/>
            </a:pPr>
            <a:r>
              <a:rPr lang="en-US" altLang="en-US" dirty="0"/>
              <a:t>= </a:t>
            </a:r>
            <a:r>
              <a:rPr lang="en-US" altLang="en-US" b="1" dirty="0"/>
              <a:t>Random surfer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78F4744-C00D-C84C-B67F-1077A46E5B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0333" y="1295400"/>
            <a:ext cx="1170897" cy="1290376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7CB7FE89-AFC7-A743-BA09-6FBF4717F4DC}"/>
              </a:ext>
            </a:extLst>
          </p:cNvPr>
          <p:cNvGrpSpPr>
            <a:grpSpLocks/>
          </p:cNvGrpSpPr>
          <p:nvPr/>
        </p:nvGrpSpPr>
        <p:grpSpPr bwMode="auto">
          <a:xfrm>
            <a:off x="7612030" y="4676775"/>
            <a:ext cx="1219200" cy="914400"/>
            <a:chOff x="720" y="2676"/>
            <a:chExt cx="847" cy="540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8D0FF3C7-EFA1-FD42-9A69-19B29ED9F7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8" y="3036"/>
              <a:ext cx="101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AE71855-3628-4F41-BA7E-8BE01C2D49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5" y="2712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6D4822E6-887C-0C45-99C3-76B5AC9758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0" y="2676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7ED979B-ABCB-434F-BF98-15C5B30F50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4" y="3108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B9961D17-BE86-3A49-A714-D0447DD17B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" y="2712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cxnSp>
          <p:nvCxnSpPr>
            <p:cNvPr id="14" name="AutoShape 13">
              <a:extLst>
                <a:ext uri="{FF2B5EF4-FFF2-40B4-BE49-F238E27FC236}">
                  <a16:creationId xmlns:a16="http://schemas.microsoft.com/office/drawing/2014/main" id="{36C4F112-A1F0-6C49-B05F-AA4DD616EEBD}"/>
                </a:ext>
              </a:extLst>
            </p:cNvPr>
            <p:cNvCxnSpPr>
              <a:cxnSpLocks noChangeShapeType="1"/>
              <a:stCxn id="11" idx="6"/>
              <a:endCxn id="10" idx="2"/>
            </p:cNvCxnSpPr>
            <p:nvPr/>
          </p:nvCxnSpPr>
          <p:spPr bwMode="auto">
            <a:xfrm>
              <a:off x="1266" y="2730"/>
              <a:ext cx="196" cy="3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14">
              <a:extLst>
                <a:ext uri="{FF2B5EF4-FFF2-40B4-BE49-F238E27FC236}">
                  <a16:creationId xmlns:a16="http://schemas.microsoft.com/office/drawing/2014/main" id="{744BDFE7-9596-3249-8977-2072D8673866}"/>
                </a:ext>
              </a:extLst>
            </p:cNvPr>
            <p:cNvCxnSpPr>
              <a:cxnSpLocks noChangeShapeType="1"/>
              <a:stCxn id="12" idx="6"/>
              <a:endCxn id="10" idx="3"/>
            </p:cNvCxnSpPr>
            <p:nvPr/>
          </p:nvCxnSpPr>
          <p:spPr bwMode="auto">
            <a:xfrm flipV="1">
              <a:off x="1300" y="2808"/>
              <a:ext cx="180" cy="354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AutoShape 15">
              <a:extLst>
                <a:ext uri="{FF2B5EF4-FFF2-40B4-BE49-F238E27FC236}">
                  <a16:creationId xmlns:a16="http://schemas.microsoft.com/office/drawing/2014/main" id="{53919774-3FAF-D74E-81F4-0F41B234E531}"/>
                </a:ext>
              </a:extLst>
            </p:cNvPr>
            <p:cNvCxnSpPr>
              <a:cxnSpLocks noChangeShapeType="1"/>
              <a:stCxn id="13" idx="6"/>
              <a:endCxn id="11" idx="2"/>
            </p:cNvCxnSpPr>
            <p:nvPr/>
          </p:nvCxnSpPr>
          <p:spPr bwMode="auto">
            <a:xfrm flipV="1">
              <a:off x="825" y="2730"/>
              <a:ext cx="332" cy="3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" name="AutoShape 16">
              <a:extLst>
                <a:ext uri="{FF2B5EF4-FFF2-40B4-BE49-F238E27FC236}">
                  <a16:creationId xmlns:a16="http://schemas.microsoft.com/office/drawing/2014/main" id="{77D47843-0ADB-5D48-A56F-7C96E2ACD23A}"/>
                </a:ext>
              </a:extLst>
            </p:cNvPr>
            <p:cNvCxnSpPr>
              <a:cxnSpLocks noChangeShapeType="1"/>
              <a:stCxn id="9" idx="7"/>
              <a:endCxn id="11" idx="3"/>
            </p:cNvCxnSpPr>
            <p:nvPr/>
          </p:nvCxnSpPr>
          <p:spPr bwMode="auto">
            <a:xfrm flipV="1">
              <a:off x="875" y="2772"/>
              <a:ext cx="300" cy="27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" name="AutoShape 17">
              <a:extLst>
                <a:ext uri="{FF2B5EF4-FFF2-40B4-BE49-F238E27FC236}">
                  <a16:creationId xmlns:a16="http://schemas.microsoft.com/office/drawing/2014/main" id="{C343CB8F-DE83-0F42-84FF-0F50F6211021}"/>
                </a:ext>
              </a:extLst>
            </p:cNvPr>
            <p:cNvCxnSpPr>
              <a:cxnSpLocks noChangeShapeType="1"/>
              <a:stCxn id="12" idx="2"/>
              <a:endCxn id="9" idx="6"/>
            </p:cNvCxnSpPr>
            <p:nvPr/>
          </p:nvCxnSpPr>
          <p:spPr bwMode="auto">
            <a:xfrm flipH="1" flipV="1">
              <a:off x="894" y="3090"/>
              <a:ext cx="295" cy="72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" name="AutoShape 18">
              <a:extLst>
                <a:ext uri="{FF2B5EF4-FFF2-40B4-BE49-F238E27FC236}">
                  <a16:creationId xmlns:a16="http://schemas.microsoft.com/office/drawing/2014/main" id="{AEA14D8E-02DC-574B-83BA-9F54685B6EF3}"/>
                </a:ext>
              </a:extLst>
            </p:cNvPr>
            <p:cNvCxnSpPr>
              <a:cxnSpLocks noChangeShapeType="1"/>
              <a:stCxn id="10" idx="0"/>
              <a:endCxn id="13" idx="1"/>
            </p:cNvCxnSpPr>
            <p:nvPr/>
          </p:nvCxnSpPr>
          <p:spPr bwMode="auto">
            <a:xfrm rot="-5400000" flipH="1" flipV="1">
              <a:off x="1118" y="2324"/>
              <a:ext cx="16" cy="781"/>
            </a:xfrm>
            <a:prstGeom prst="curvedConnector3">
              <a:avLst>
                <a:gd name="adj1" fmla="val -868750"/>
              </a:avLst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AutoShape 19">
              <a:extLst>
                <a:ext uri="{FF2B5EF4-FFF2-40B4-BE49-F238E27FC236}">
                  <a16:creationId xmlns:a16="http://schemas.microsoft.com/office/drawing/2014/main" id="{1B241A24-1A30-D445-BCE6-A3F2CA5CEE84}"/>
                </a:ext>
              </a:extLst>
            </p:cNvPr>
            <p:cNvCxnSpPr>
              <a:cxnSpLocks noChangeShapeType="1"/>
              <a:stCxn id="11" idx="5"/>
              <a:endCxn id="12" idx="0"/>
            </p:cNvCxnSpPr>
            <p:nvPr/>
          </p:nvCxnSpPr>
          <p:spPr bwMode="auto">
            <a:xfrm flipH="1">
              <a:off x="1245" y="2773"/>
              <a:ext cx="2" cy="33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4046062905"/>
      </p:ext>
    </p:extLst>
  </p:cSld>
  <p:clrMapOvr>
    <a:masterClrMapping/>
  </p:clrMapOvr>
  <p:transition advTm="51516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Dong+</a:t>
            </a:r>
          </a:p>
        </p:txBody>
      </p:sp>
      <p:sp>
        <p:nvSpPr>
          <p:cNvPr id="2253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A9CF61F-D18B-5946-9F36-FA97BCA712E8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ea typeface="ＭＳ Ｐゴシック" charset="-128"/>
                <a:cs typeface="ＭＳ Ｐゴシック" charset="-128"/>
              </a:rPr>
              <a:t>Roadmap</a:t>
            </a:r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ＭＳ Ｐゴシック" charset="-128"/>
              <a:cs typeface="ＭＳ Ｐゴシック" charset="-128"/>
            </a:endParaRPr>
          </a:p>
          <a:p>
            <a:r>
              <a:rPr lang="en-US" dirty="0">
                <a:ea typeface="ＭＳ Ｐゴシック" charset="-128"/>
                <a:cs typeface="ＭＳ Ｐゴシック" charset="-128"/>
              </a:rPr>
              <a:t>Introduction – Motivation</a:t>
            </a:r>
          </a:p>
          <a:p>
            <a:r>
              <a:rPr lang="en-US" dirty="0">
                <a:ea typeface="ＭＳ Ｐゴシック" charset="-128"/>
                <a:cs typeface="ＭＳ Ｐゴシック" charset="-128"/>
              </a:rPr>
              <a:t>Part#1: Graphs</a:t>
            </a:r>
          </a:p>
          <a:p>
            <a:pPr lvl="1"/>
            <a:r>
              <a:rPr lang="en-US" dirty="0"/>
              <a:t>P1.1: properties/patterns in graphs</a:t>
            </a:r>
          </a:p>
          <a:p>
            <a:pPr lvl="1"/>
            <a:r>
              <a:rPr lang="en-US" dirty="0"/>
              <a:t>P1.2: node importance</a:t>
            </a:r>
          </a:p>
          <a:p>
            <a:pPr lvl="1"/>
            <a:r>
              <a:rPr lang="en-US" dirty="0"/>
              <a:t>P1.3: community detection</a:t>
            </a:r>
          </a:p>
          <a:p>
            <a:pPr lvl="1"/>
            <a:r>
              <a:rPr lang="en-US" dirty="0"/>
              <a:t>P1.4: fraud/anomaly detection</a:t>
            </a:r>
          </a:p>
          <a:p>
            <a:pPr lvl="1"/>
            <a:r>
              <a:rPr lang="en-US" dirty="0"/>
              <a:t>P1.5: belief propagation</a:t>
            </a:r>
          </a:p>
          <a:p>
            <a:pPr lvl="1"/>
            <a:endParaRPr lang="en-US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22535" name="Date Placeholder 7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KDD 2018</a:t>
            </a:r>
          </a:p>
        </p:txBody>
      </p:sp>
      <p:pic>
        <p:nvPicPr>
          <p:cNvPr id="8" name="Picture 7" descr="energygen-road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64300" y="603250"/>
            <a:ext cx="2457450" cy="12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06239163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Date Placeholder 3">
            <a:extLst>
              <a:ext uri="{FF2B5EF4-FFF2-40B4-BE49-F238E27FC236}">
                <a16:creationId xmlns:a16="http://schemas.microsoft.com/office/drawing/2014/main" id="{DEF5CDAF-9A9E-294C-AD7A-84226986C6A0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400"/>
              <a:t>KDD 2018</a:t>
            </a:r>
          </a:p>
        </p:txBody>
      </p:sp>
      <p:sp>
        <p:nvSpPr>
          <p:cNvPr id="107522" name="Footer Placeholder 4">
            <a:extLst>
              <a:ext uri="{FF2B5EF4-FFF2-40B4-BE49-F238E27FC236}">
                <a16:creationId xmlns:a16="http://schemas.microsoft.com/office/drawing/2014/main" id="{899C5139-D5AC-8642-9276-7280DD611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400"/>
              <a:t>Dong+</a:t>
            </a:r>
          </a:p>
        </p:txBody>
      </p:sp>
      <p:sp>
        <p:nvSpPr>
          <p:cNvPr id="107523" name="Slide Number Placeholder 5">
            <a:extLst>
              <a:ext uri="{FF2B5EF4-FFF2-40B4-BE49-F238E27FC236}">
                <a16:creationId xmlns:a16="http://schemas.microsoft.com/office/drawing/2014/main" id="{04CBB0BD-141B-D24B-A868-6A959BF4A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198CC4D7-6EC3-D941-B225-1C21A92E37F1}" type="slidenum">
              <a:rPr lang="en-US" altLang="en-US" sz="1400"/>
              <a:pPr/>
              <a:t>30</a:t>
            </a:fld>
            <a:endParaRPr lang="en-US" altLang="en-US" sz="1400"/>
          </a:p>
        </p:txBody>
      </p:sp>
      <p:sp>
        <p:nvSpPr>
          <p:cNvPr id="107524" name="Rectangle 2">
            <a:extLst>
              <a:ext uri="{FF2B5EF4-FFF2-40B4-BE49-F238E27FC236}">
                <a16:creationId xmlns:a16="http://schemas.microsoft.com/office/drawing/2014/main" id="{1E635130-468B-964F-A087-617D7480655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Full Algorithm</a:t>
            </a:r>
          </a:p>
        </p:txBody>
      </p:sp>
      <p:sp>
        <p:nvSpPr>
          <p:cNvPr id="107525" name="Rectangle 3">
            <a:extLst>
              <a:ext uri="{FF2B5EF4-FFF2-40B4-BE49-F238E27FC236}">
                <a16:creationId xmlns:a16="http://schemas.microsoft.com/office/drawing/2014/main" id="{7FD0EA46-86B4-0840-BF1A-A7C78E7459F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With probability </a:t>
            </a:r>
            <a:r>
              <a:rPr lang="en-US" altLang="en-US" i="1">
                <a:ea typeface="ＭＳ Ｐゴシック" panose="020B0600070205080204" pitchFamily="34" charset="-128"/>
              </a:rPr>
              <a:t>1-c</a:t>
            </a:r>
            <a:r>
              <a:rPr lang="en-US" altLang="en-US">
                <a:ea typeface="ＭＳ Ｐゴシック" panose="020B0600070205080204" pitchFamily="34" charset="-128"/>
              </a:rPr>
              <a:t>, fly-out to a random node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Then, we have</a:t>
            </a:r>
          </a:p>
          <a:p>
            <a:pPr lvl="1">
              <a:buFontTx/>
              <a:buNone/>
            </a:pPr>
            <a:r>
              <a:rPr lang="en-US" altLang="en-US" b="1">
                <a:ea typeface="ＭＳ Ｐゴシック" panose="020B0600070205080204" pitchFamily="34" charset="-128"/>
              </a:rPr>
              <a:t>p</a:t>
            </a:r>
            <a:r>
              <a:rPr lang="en-US" altLang="en-US">
                <a:ea typeface="ＭＳ Ｐゴシック" panose="020B0600070205080204" pitchFamily="34" charset="-128"/>
              </a:rPr>
              <a:t> = c </a:t>
            </a:r>
            <a:r>
              <a:rPr lang="en-US" altLang="en-US" b="1">
                <a:ea typeface="ＭＳ Ｐゴシック" panose="020B0600070205080204" pitchFamily="34" charset="-128"/>
              </a:rPr>
              <a:t>B</a:t>
            </a:r>
            <a:r>
              <a:rPr lang="en-US" altLang="en-US">
                <a:ea typeface="ＭＳ Ｐゴシック" panose="020B0600070205080204" pitchFamily="34" charset="-128"/>
              </a:rPr>
              <a:t> </a:t>
            </a:r>
            <a:r>
              <a:rPr lang="en-US" altLang="en-US" b="1">
                <a:ea typeface="ＭＳ Ｐゴシック" panose="020B0600070205080204" pitchFamily="34" charset="-128"/>
              </a:rPr>
              <a:t>p</a:t>
            </a:r>
            <a:r>
              <a:rPr lang="en-US" altLang="en-US">
                <a:ea typeface="ＭＳ Ｐゴシック" panose="020B0600070205080204" pitchFamily="34" charset="-128"/>
              </a:rPr>
              <a:t> + (1-c)/n </a:t>
            </a:r>
            <a:r>
              <a:rPr lang="en-US" altLang="en-US" b="1">
                <a:ea typeface="ＭＳ Ｐゴシック" panose="020B0600070205080204" pitchFamily="34" charset="-128"/>
              </a:rPr>
              <a:t>1 =&gt;</a:t>
            </a:r>
          </a:p>
          <a:p>
            <a:pPr lvl="1">
              <a:buFontTx/>
              <a:buNone/>
            </a:pPr>
            <a:r>
              <a:rPr lang="en-US" altLang="en-US" b="1">
                <a:ea typeface="ＭＳ Ｐゴシック" panose="020B0600070205080204" pitchFamily="34" charset="-128"/>
              </a:rPr>
              <a:t>p = </a:t>
            </a:r>
            <a:r>
              <a:rPr lang="en-US" altLang="en-US">
                <a:ea typeface="ＭＳ Ｐゴシック" panose="020B0600070205080204" pitchFamily="34" charset="-128"/>
              </a:rPr>
              <a:t>(1-c)/n </a:t>
            </a:r>
            <a:r>
              <a:rPr lang="en-US" altLang="en-US" b="1">
                <a:ea typeface="ＭＳ Ｐゴシック" panose="020B0600070205080204" pitchFamily="34" charset="-128"/>
              </a:rPr>
              <a:t> </a:t>
            </a:r>
            <a:r>
              <a:rPr lang="en-US" altLang="en-US">
                <a:ea typeface="ＭＳ Ｐゴシック" panose="020B0600070205080204" pitchFamily="34" charset="-128"/>
              </a:rPr>
              <a:t>[</a:t>
            </a:r>
            <a:r>
              <a:rPr lang="en-US" altLang="en-US" b="1">
                <a:ea typeface="ＭＳ Ｐゴシック" panose="020B0600070205080204" pitchFamily="34" charset="-128"/>
              </a:rPr>
              <a:t>I - </a:t>
            </a:r>
            <a:r>
              <a:rPr lang="en-US" altLang="en-US">
                <a:ea typeface="ＭＳ Ｐゴシック" panose="020B0600070205080204" pitchFamily="34" charset="-128"/>
              </a:rPr>
              <a:t>c</a:t>
            </a:r>
            <a:r>
              <a:rPr lang="en-US" altLang="en-US" b="1">
                <a:ea typeface="ＭＳ Ｐゴシック" panose="020B0600070205080204" pitchFamily="34" charset="-128"/>
              </a:rPr>
              <a:t> B] </a:t>
            </a:r>
            <a:r>
              <a:rPr lang="en-US" altLang="en-US" baseline="30000">
                <a:ea typeface="ＭＳ Ｐゴシック" panose="020B0600070205080204" pitchFamily="34" charset="-128"/>
              </a:rPr>
              <a:t>-1</a:t>
            </a:r>
            <a:r>
              <a:rPr lang="en-US" altLang="en-US" b="1">
                <a:ea typeface="ＭＳ Ｐゴシック" panose="020B0600070205080204" pitchFamily="34" charset="-128"/>
              </a:rPr>
              <a:t>  1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07526" name="Rectangle 4">
            <a:extLst>
              <a:ext uri="{FF2B5EF4-FFF2-40B4-BE49-F238E27FC236}">
                <a16:creationId xmlns:a16="http://schemas.microsoft.com/office/drawing/2014/main" id="{4FB59903-A4E1-1D4C-8387-980B2A68F7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5400" y="4724400"/>
            <a:ext cx="152400" cy="11430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 type="non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107527" name="Rectangle 5">
            <a:extLst>
              <a:ext uri="{FF2B5EF4-FFF2-40B4-BE49-F238E27FC236}">
                <a16:creationId xmlns:a16="http://schemas.microsoft.com/office/drawing/2014/main" id="{E44947C1-E613-7B49-9AEA-51A21E9038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1800" y="4724400"/>
            <a:ext cx="1143000" cy="1066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 type="non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107528" name="Rectangle 6">
            <a:extLst>
              <a:ext uri="{FF2B5EF4-FFF2-40B4-BE49-F238E27FC236}">
                <a16:creationId xmlns:a16="http://schemas.microsoft.com/office/drawing/2014/main" id="{B38ED498-68CC-8F49-A802-2A35BFC6CE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8200" y="4724400"/>
            <a:ext cx="152400" cy="11430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 type="non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grpSp>
        <p:nvGrpSpPr>
          <p:cNvPr id="107529" name="Group 7">
            <a:extLst>
              <a:ext uri="{FF2B5EF4-FFF2-40B4-BE49-F238E27FC236}">
                <a16:creationId xmlns:a16="http://schemas.microsoft.com/office/drawing/2014/main" id="{C73CE51D-AD62-BF43-B041-D906EA52370B}"/>
              </a:ext>
            </a:extLst>
          </p:cNvPr>
          <p:cNvGrpSpPr>
            <a:grpSpLocks/>
          </p:cNvGrpSpPr>
          <p:nvPr/>
        </p:nvGrpSpPr>
        <p:grpSpPr bwMode="auto">
          <a:xfrm>
            <a:off x="5943600" y="3124200"/>
            <a:ext cx="2514600" cy="1752600"/>
            <a:chOff x="720" y="2676"/>
            <a:chExt cx="847" cy="540"/>
          </a:xfrm>
        </p:grpSpPr>
        <p:sp>
          <p:nvSpPr>
            <p:cNvPr id="107530" name="Oval 8">
              <a:extLst>
                <a:ext uri="{FF2B5EF4-FFF2-40B4-BE49-F238E27FC236}">
                  <a16:creationId xmlns:a16="http://schemas.microsoft.com/office/drawing/2014/main" id="{8149231D-34F3-1A4E-B2F9-7F12C5ED91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8" y="3036"/>
              <a:ext cx="101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07531" name="Oval 9">
              <a:extLst>
                <a:ext uri="{FF2B5EF4-FFF2-40B4-BE49-F238E27FC236}">
                  <a16:creationId xmlns:a16="http://schemas.microsoft.com/office/drawing/2014/main" id="{1A170763-06F8-5F4D-8941-8FE2A1FA2E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5" y="2712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07532" name="Oval 10">
              <a:extLst>
                <a:ext uri="{FF2B5EF4-FFF2-40B4-BE49-F238E27FC236}">
                  <a16:creationId xmlns:a16="http://schemas.microsoft.com/office/drawing/2014/main" id="{84E299DF-5E13-1046-B144-20D4F8128E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0" y="2676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07533" name="Oval 11">
              <a:extLst>
                <a:ext uri="{FF2B5EF4-FFF2-40B4-BE49-F238E27FC236}">
                  <a16:creationId xmlns:a16="http://schemas.microsoft.com/office/drawing/2014/main" id="{8F2CB84F-2FE6-0B47-9C81-2742CF37BF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4" y="3108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07534" name="Oval 12">
              <a:extLst>
                <a:ext uri="{FF2B5EF4-FFF2-40B4-BE49-F238E27FC236}">
                  <a16:creationId xmlns:a16="http://schemas.microsoft.com/office/drawing/2014/main" id="{BBEE248D-D276-6B40-9484-03B09C6442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" y="2712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cxnSp>
          <p:nvCxnSpPr>
            <p:cNvPr id="107535" name="AutoShape 13">
              <a:extLst>
                <a:ext uri="{FF2B5EF4-FFF2-40B4-BE49-F238E27FC236}">
                  <a16:creationId xmlns:a16="http://schemas.microsoft.com/office/drawing/2014/main" id="{8319B648-A3F3-C043-86D1-A8A66A1D7AEB}"/>
                </a:ext>
              </a:extLst>
            </p:cNvPr>
            <p:cNvCxnSpPr>
              <a:cxnSpLocks noChangeShapeType="1"/>
              <a:stCxn id="107532" idx="6"/>
              <a:endCxn id="107531" idx="2"/>
            </p:cNvCxnSpPr>
            <p:nvPr/>
          </p:nvCxnSpPr>
          <p:spPr bwMode="auto">
            <a:xfrm>
              <a:off x="1266" y="2730"/>
              <a:ext cx="196" cy="3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7536" name="AutoShape 14">
              <a:extLst>
                <a:ext uri="{FF2B5EF4-FFF2-40B4-BE49-F238E27FC236}">
                  <a16:creationId xmlns:a16="http://schemas.microsoft.com/office/drawing/2014/main" id="{E81EB4EB-5FF4-C14C-B85A-61ABDC5D7378}"/>
                </a:ext>
              </a:extLst>
            </p:cNvPr>
            <p:cNvCxnSpPr>
              <a:cxnSpLocks noChangeShapeType="1"/>
              <a:stCxn id="107533" idx="6"/>
              <a:endCxn id="107531" idx="3"/>
            </p:cNvCxnSpPr>
            <p:nvPr/>
          </p:nvCxnSpPr>
          <p:spPr bwMode="auto">
            <a:xfrm flipV="1">
              <a:off x="1300" y="2808"/>
              <a:ext cx="180" cy="354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7537" name="AutoShape 15">
              <a:extLst>
                <a:ext uri="{FF2B5EF4-FFF2-40B4-BE49-F238E27FC236}">
                  <a16:creationId xmlns:a16="http://schemas.microsoft.com/office/drawing/2014/main" id="{89490905-0335-764C-BE42-058378A542AA}"/>
                </a:ext>
              </a:extLst>
            </p:cNvPr>
            <p:cNvCxnSpPr>
              <a:cxnSpLocks noChangeShapeType="1"/>
              <a:stCxn id="107534" idx="6"/>
              <a:endCxn id="107532" idx="2"/>
            </p:cNvCxnSpPr>
            <p:nvPr/>
          </p:nvCxnSpPr>
          <p:spPr bwMode="auto">
            <a:xfrm flipV="1">
              <a:off x="825" y="2730"/>
              <a:ext cx="332" cy="3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7538" name="AutoShape 16">
              <a:extLst>
                <a:ext uri="{FF2B5EF4-FFF2-40B4-BE49-F238E27FC236}">
                  <a16:creationId xmlns:a16="http://schemas.microsoft.com/office/drawing/2014/main" id="{D936131C-1244-0D45-9B38-C2F34F67B2D4}"/>
                </a:ext>
              </a:extLst>
            </p:cNvPr>
            <p:cNvCxnSpPr>
              <a:cxnSpLocks noChangeShapeType="1"/>
              <a:stCxn id="107530" idx="7"/>
              <a:endCxn id="107532" idx="3"/>
            </p:cNvCxnSpPr>
            <p:nvPr/>
          </p:nvCxnSpPr>
          <p:spPr bwMode="auto">
            <a:xfrm flipV="1">
              <a:off x="875" y="2772"/>
              <a:ext cx="300" cy="27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7539" name="AutoShape 17">
              <a:extLst>
                <a:ext uri="{FF2B5EF4-FFF2-40B4-BE49-F238E27FC236}">
                  <a16:creationId xmlns:a16="http://schemas.microsoft.com/office/drawing/2014/main" id="{9298D7F9-48C8-8644-BD1D-DE90CE1CDCE8}"/>
                </a:ext>
              </a:extLst>
            </p:cNvPr>
            <p:cNvCxnSpPr>
              <a:cxnSpLocks noChangeShapeType="1"/>
              <a:stCxn id="107533" idx="2"/>
              <a:endCxn id="107530" idx="6"/>
            </p:cNvCxnSpPr>
            <p:nvPr/>
          </p:nvCxnSpPr>
          <p:spPr bwMode="auto">
            <a:xfrm flipH="1" flipV="1">
              <a:off x="894" y="3090"/>
              <a:ext cx="295" cy="72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7540" name="AutoShape 18">
              <a:extLst>
                <a:ext uri="{FF2B5EF4-FFF2-40B4-BE49-F238E27FC236}">
                  <a16:creationId xmlns:a16="http://schemas.microsoft.com/office/drawing/2014/main" id="{266B3A3B-3F82-B746-B427-273CB2947A40}"/>
                </a:ext>
              </a:extLst>
            </p:cNvPr>
            <p:cNvCxnSpPr>
              <a:cxnSpLocks noChangeShapeType="1"/>
              <a:stCxn id="107531" idx="0"/>
              <a:endCxn id="107534" idx="1"/>
            </p:cNvCxnSpPr>
            <p:nvPr/>
          </p:nvCxnSpPr>
          <p:spPr bwMode="auto">
            <a:xfrm rot="-5400000" flipH="1" flipV="1">
              <a:off x="1118" y="2324"/>
              <a:ext cx="16" cy="781"/>
            </a:xfrm>
            <a:prstGeom prst="curvedConnector3">
              <a:avLst>
                <a:gd name="adj1" fmla="val -868750"/>
              </a:avLst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7541" name="AutoShape 19">
              <a:extLst>
                <a:ext uri="{FF2B5EF4-FFF2-40B4-BE49-F238E27FC236}">
                  <a16:creationId xmlns:a16="http://schemas.microsoft.com/office/drawing/2014/main" id="{375E4BF0-7DE4-4342-BECB-26AE68F7CB95}"/>
                </a:ext>
              </a:extLst>
            </p:cNvPr>
            <p:cNvCxnSpPr>
              <a:cxnSpLocks noChangeShapeType="1"/>
              <a:stCxn id="107532" idx="5"/>
              <a:endCxn id="107533" idx="0"/>
            </p:cNvCxnSpPr>
            <p:nvPr/>
          </p:nvCxnSpPr>
          <p:spPr bwMode="auto">
            <a:xfrm flipH="1">
              <a:off x="1245" y="2773"/>
              <a:ext cx="2" cy="33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40BC000E-426E-F048-8A73-FA7F7283F2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0333" y="1295400"/>
            <a:ext cx="1170897" cy="1290376"/>
          </a:xfrm>
          <a:prstGeom prst="rect">
            <a:avLst/>
          </a:prstGeom>
        </p:spPr>
      </p:pic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83A03477-8A3D-094B-A566-0250C747BBE0}"/>
              </a:ext>
            </a:extLst>
          </p:cNvPr>
          <p:cNvSpPr/>
          <p:nvPr/>
        </p:nvSpPr>
        <p:spPr bwMode="auto">
          <a:xfrm rot="908872">
            <a:off x="7074105" y="370586"/>
            <a:ext cx="1977553" cy="703384"/>
          </a:xfrm>
          <a:prstGeom prst="roundRect">
            <a:avLst/>
          </a:prstGeom>
          <a:solidFill>
            <a:schemeClr val="tx2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DETAILS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975548"/>
      </p:ext>
    </p:extLst>
  </p:cSld>
  <p:clrMapOvr>
    <a:masterClrMapping/>
  </p:clrMapOvr>
  <p:transition advTm="7778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Date Placeholder 3">
            <a:extLst>
              <a:ext uri="{FF2B5EF4-FFF2-40B4-BE49-F238E27FC236}">
                <a16:creationId xmlns:a16="http://schemas.microsoft.com/office/drawing/2014/main" id="{D04F48D9-0D15-5F44-B499-5E44ABE78FE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400"/>
              <a:t>KDD 2018</a:t>
            </a:r>
          </a:p>
        </p:txBody>
      </p:sp>
      <p:sp>
        <p:nvSpPr>
          <p:cNvPr id="109570" name="Footer Placeholder 4">
            <a:extLst>
              <a:ext uri="{FF2B5EF4-FFF2-40B4-BE49-F238E27FC236}">
                <a16:creationId xmlns:a16="http://schemas.microsoft.com/office/drawing/2014/main" id="{74B3C787-ECCB-2A4F-9558-77796BFFE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400"/>
              <a:t>Dong+</a:t>
            </a:r>
          </a:p>
        </p:txBody>
      </p:sp>
      <p:sp>
        <p:nvSpPr>
          <p:cNvPr id="109571" name="Slide Number Placeholder 5">
            <a:extLst>
              <a:ext uri="{FF2B5EF4-FFF2-40B4-BE49-F238E27FC236}">
                <a16:creationId xmlns:a16="http://schemas.microsoft.com/office/drawing/2014/main" id="{4E77DFE3-9C31-2542-A811-1D141F20E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5EC8D018-D970-9B44-A251-113D2BE20CE3}" type="slidenum">
              <a:rPr lang="en-US" altLang="en-US" sz="1400"/>
              <a:pPr/>
              <a:t>31</a:t>
            </a:fld>
            <a:endParaRPr lang="en-US" altLang="en-US" sz="1400"/>
          </a:p>
        </p:txBody>
      </p:sp>
      <p:sp>
        <p:nvSpPr>
          <p:cNvPr id="109572" name="Rectangle 2">
            <a:extLst>
              <a:ext uri="{FF2B5EF4-FFF2-40B4-BE49-F238E27FC236}">
                <a16:creationId xmlns:a16="http://schemas.microsoft.com/office/drawing/2014/main" id="{6DE1AED8-F2A9-7146-A1D7-35084D8AB48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Full Algorithm</a:t>
            </a:r>
          </a:p>
        </p:txBody>
      </p:sp>
      <p:sp>
        <p:nvSpPr>
          <p:cNvPr id="109573" name="Rectangle 3">
            <a:extLst>
              <a:ext uri="{FF2B5EF4-FFF2-40B4-BE49-F238E27FC236}">
                <a16:creationId xmlns:a16="http://schemas.microsoft.com/office/drawing/2014/main" id="{65754C47-6A54-C240-BEDC-EF15D238870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With probability </a:t>
            </a:r>
            <a:r>
              <a:rPr lang="en-US" altLang="en-US" i="1">
                <a:ea typeface="ＭＳ Ｐゴシック" panose="020B0600070205080204" pitchFamily="34" charset="-128"/>
              </a:rPr>
              <a:t>1-c</a:t>
            </a:r>
            <a:r>
              <a:rPr lang="en-US" altLang="en-US">
                <a:ea typeface="ＭＳ Ｐゴシック" panose="020B0600070205080204" pitchFamily="34" charset="-128"/>
              </a:rPr>
              <a:t>, fly-out to a random node</a:t>
            </a:r>
          </a:p>
          <a:p>
            <a:r>
              <a:rPr lang="en-US" altLang="en-US">
                <a:ea typeface="ＭＳ Ｐゴシック" panose="020B0600070205080204" pitchFamily="34" charset="-128"/>
              </a:rPr>
              <a:t>Then, we have</a:t>
            </a:r>
          </a:p>
          <a:p>
            <a:pPr lvl="1">
              <a:buFontTx/>
              <a:buNone/>
            </a:pPr>
            <a:r>
              <a:rPr lang="en-US" altLang="en-US" b="1">
                <a:ea typeface="ＭＳ Ｐゴシック" panose="020B0600070205080204" pitchFamily="34" charset="-128"/>
              </a:rPr>
              <a:t>p</a:t>
            </a:r>
            <a:r>
              <a:rPr lang="en-US" altLang="en-US">
                <a:ea typeface="ＭＳ Ｐゴシック" panose="020B0600070205080204" pitchFamily="34" charset="-128"/>
              </a:rPr>
              <a:t> = c </a:t>
            </a:r>
            <a:r>
              <a:rPr lang="en-US" altLang="en-US" b="1">
                <a:ea typeface="ＭＳ Ｐゴシック" panose="020B0600070205080204" pitchFamily="34" charset="-128"/>
              </a:rPr>
              <a:t>B</a:t>
            </a:r>
            <a:r>
              <a:rPr lang="en-US" altLang="en-US">
                <a:ea typeface="ＭＳ Ｐゴシック" panose="020B0600070205080204" pitchFamily="34" charset="-128"/>
              </a:rPr>
              <a:t> </a:t>
            </a:r>
            <a:r>
              <a:rPr lang="en-US" altLang="en-US" b="1">
                <a:ea typeface="ＭＳ Ｐゴシック" panose="020B0600070205080204" pitchFamily="34" charset="-128"/>
              </a:rPr>
              <a:t>p</a:t>
            </a:r>
            <a:r>
              <a:rPr lang="en-US" altLang="en-US">
                <a:ea typeface="ＭＳ Ｐゴシック" panose="020B0600070205080204" pitchFamily="34" charset="-128"/>
              </a:rPr>
              <a:t> + (1-c)/n </a:t>
            </a:r>
            <a:r>
              <a:rPr lang="en-US" altLang="en-US" b="1">
                <a:ea typeface="ＭＳ Ｐゴシック" panose="020B0600070205080204" pitchFamily="34" charset="-128"/>
              </a:rPr>
              <a:t>1 =&gt;</a:t>
            </a:r>
          </a:p>
          <a:p>
            <a:pPr lvl="1">
              <a:buFontTx/>
              <a:buNone/>
            </a:pPr>
            <a:r>
              <a:rPr lang="en-US" altLang="en-US" b="1">
                <a:ea typeface="ＭＳ Ｐゴシック" panose="020B0600070205080204" pitchFamily="34" charset="-128"/>
              </a:rPr>
              <a:t>p = </a:t>
            </a:r>
            <a:r>
              <a:rPr lang="en-US" altLang="en-US">
                <a:ea typeface="ＭＳ Ｐゴシック" panose="020B0600070205080204" pitchFamily="34" charset="-128"/>
              </a:rPr>
              <a:t>(1-c)/n </a:t>
            </a:r>
            <a:r>
              <a:rPr lang="en-US" altLang="en-US" b="1">
                <a:ea typeface="ＭＳ Ｐゴシック" panose="020B0600070205080204" pitchFamily="34" charset="-128"/>
              </a:rPr>
              <a:t> </a:t>
            </a:r>
            <a:r>
              <a:rPr lang="en-US" altLang="en-US">
                <a:ea typeface="ＭＳ Ｐゴシック" panose="020B0600070205080204" pitchFamily="34" charset="-128"/>
              </a:rPr>
              <a:t>[</a:t>
            </a:r>
            <a:r>
              <a:rPr lang="en-US" altLang="en-US" b="1">
                <a:ea typeface="ＭＳ Ｐゴシック" panose="020B0600070205080204" pitchFamily="34" charset="-128"/>
              </a:rPr>
              <a:t>I - </a:t>
            </a:r>
            <a:r>
              <a:rPr lang="en-US" altLang="en-US">
                <a:ea typeface="ＭＳ Ｐゴシック" panose="020B0600070205080204" pitchFamily="34" charset="-128"/>
              </a:rPr>
              <a:t>c</a:t>
            </a:r>
            <a:r>
              <a:rPr lang="en-US" altLang="en-US" b="1">
                <a:ea typeface="ＭＳ Ｐゴシック" panose="020B0600070205080204" pitchFamily="34" charset="-128"/>
              </a:rPr>
              <a:t> B] </a:t>
            </a:r>
            <a:r>
              <a:rPr lang="en-US" altLang="en-US" baseline="30000">
                <a:ea typeface="ＭＳ Ｐゴシック" panose="020B0600070205080204" pitchFamily="34" charset="-128"/>
              </a:rPr>
              <a:t>-1</a:t>
            </a:r>
            <a:r>
              <a:rPr lang="en-US" altLang="en-US" b="1">
                <a:ea typeface="ＭＳ Ｐゴシック" panose="020B0600070205080204" pitchFamily="34" charset="-128"/>
              </a:rPr>
              <a:t>  1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109574" name="Rectangle 4">
            <a:extLst>
              <a:ext uri="{FF2B5EF4-FFF2-40B4-BE49-F238E27FC236}">
                <a16:creationId xmlns:a16="http://schemas.microsoft.com/office/drawing/2014/main" id="{B0B6D11E-F64D-BC46-A168-7394A6639D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5400" y="4724400"/>
            <a:ext cx="152400" cy="11430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 type="non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109575" name="Rectangle 5">
            <a:extLst>
              <a:ext uri="{FF2B5EF4-FFF2-40B4-BE49-F238E27FC236}">
                <a16:creationId xmlns:a16="http://schemas.microsoft.com/office/drawing/2014/main" id="{575E0D68-BC20-EC4A-9B9C-B08B4A354D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1800" y="4724400"/>
            <a:ext cx="1143000" cy="1066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 type="non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109576" name="Rectangle 6">
            <a:extLst>
              <a:ext uri="{FF2B5EF4-FFF2-40B4-BE49-F238E27FC236}">
                <a16:creationId xmlns:a16="http://schemas.microsoft.com/office/drawing/2014/main" id="{DEDA3671-9CEF-754F-A049-8970D9F5C3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8200" y="4724400"/>
            <a:ext cx="152400" cy="1143000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 type="non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grpSp>
        <p:nvGrpSpPr>
          <p:cNvPr id="109577" name="Group 7">
            <a:extLst>
              <a:ext uri="{FF2B5EF4-FFF2-40B4-BE49-F238E27FC236}">
                <a16:creationId xmlns:a16="http://schemas.microsoft.com/office/drawing/2014/main" id="{AD054A62-6E14-3E44-9201-BB0B52988B24}"/>
              </a:ext>
            </a:extLst>
          </p:cNvPr>
          <p:cNvGrpSpPr>
            <a:grpSpLocks/>
          </p:cNvGrpSpPr>
          <p:nvPr/>
        </p:nvGrpSpPr>
        <p:grpSpPr bwMode="auto">
          <a:xfrm>
            <a:off x="7620000" y="2895600"/>
            <a:ext cx="1219200" cy="914400"/>
            <a:chOff x="720" y="2676"/>
            <a:chExt cx="847" cy="540"/>
          </a:xfrm>
        </p:grpSpPr>
        <p:sp>
          <p:nvSpPr>
            <p:cNvPr id="109581" name="Oval 8">
              <a:extLst>
                <a:ext uri="{FF2B5EF4-FFF2-40B4-BE49-F238E27FC236}">
                  <a16:creationId xmlns:a16="http://schemas.microsoft.com/office/drawing/2014/main" id="{ADF24CC6-02E2-0741-9538-29EFD4FFAA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8" y="3036"/>
              <a:ext cx="101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09582" name="Oval 9">
              <a:extLst>
                <a:ext uri="{FF2B5EF4-FFF2-40B4-BE49-F238E27FC236}">
                  <a16:creationId xmlns:a16="http://schemas.microsoft.com/office/drawing/2014/main" id="{84C85B06-F8DA-7A4A-BE84-33A2E60416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5" y="2712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09583" name="Oval 10">
              <a:extLst>
                <a:ext uri="{FF2B5EF4-FFF2-40B4-BE49-F238E27FC236}">
                  <a16:creationId xmlns:a16="http://schemas.microsoft.com/office/drawing/2014/main" id="{5999ABB1-B7BC-AA43-A1B5-C00D3B9957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0" y="2676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09584" name="Oval 11">
              <a:extLst>
                <a:ext uri="{FF2B5EF4-FFF2-40B4-BE49-F238E27FC236}">
                  <a16:creationId xmlns:a16="http://schemas.microsoft.com/office/drawing/2014/main" id="{608C92A2-FDE1-194D-BD1A-89660C6A62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4" y="3108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09585" name="Oval 12">
              <a:extLst>
                <a:ext uri="{FF2B5EF4-FFF2-40B4-BE49-F238E27FC236}">
                  <a16:creationId xmlns:a16="http://schemas.microsoft.com/office/drawing/2014/main" id="{907E37EC-7582-D443-97E5-5238AD954E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" y="2712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cxnSp>
          <p:nvCxnSpPr>
            <p:cNvPr id="109586" name="AutoShape 13">
              <a:extLst>
                <a:ext uri="{FF2B5EF4-FFF2-40B4-BE49-F238E27FC236}">
                  <a16:creationId xmlns:a16="http://schemas.microsoft.com/office/drawing/2014/main" id="{A1C53C2E-2449-8E42-9B55-E10066450C3D}"/>
                </a:ext>
              </a:extLst>
            </p:cNvPr>
            <p:cNvCxnSpPr>
              <a:cxnSpLocks noChangeShapeType="1"/>
              <a:stCxn id="109583" idx="6"/>
              <a:endCxn id="109582" idx="2"/>
            </p:cNvCxnSpPr>
            <p:nvPr/>
          </p:nvCxnSpPr>
          <p:spPr bwMode="auto">
            <a:xfrm>
              <a:off x="1266" y="2730"/>
              <a:ext cx="196" cy="3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9587" name="AutoShape 14">
              <a:extLst>
                <a:ext uri="{FF2B5EF4-FFF2-40B4-BE49-F238E27FC236}">
                  <a16:creationId xmlns:a16="http://schemas.microsoft.com/office/drawing/2014/main" id="{CDC0F086-9BCE-DB4A-B5F7-12F76E246889}"/>
                </a:ext>
              </a:extLst>
            </p:cNvPr>
            <p:cNvCxnSpPr>
              <a:cxnSpLocks noChangeShapeType="1"/>
              <a:stCxn id="109584" idx="6"/>
              <a:endCxn id="109582" idx="3"/>
            </p:cNvCxnSpPr>
            <p:nvPr/>
          </p:nvCxnSpPr>
          <p:spPr bwMode="auto">
            <a:xfrm flipV="1">
              <a:off x="1300" y="2808"/>
              <a:ext cx="180" cy="354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9588" name="AutoShape 15">
              <a:extLst>
                <a:ext uri="{FF2B5EF4-FFF2-40B4-BE49-F238E27FC236}">
                  <a16:creationId xmlns:a16="http://schemas.microsoft.com/office/drawing/2014/main" id="{8DAF39AB-FED4-8941-B6A6-5F99AF769006}"/>
                </a:ext>
              </a:extLst>
            </p:cNvPr>
            <p:cNvCxnSpPr>
              <a:cxnSpLocks noChangeShapeType="1"/>
              <a:stCxn id="109585" idx="6"/>
              <a:endCxn id="109583" idx="2"/>
            </p:cNvCxnSpPr>
            <p:nvPr/>
          </p:nvCxnSpPr>
          <p:spPr bwMode="auto">
            <a:xfrm flipV="1">
              <a:off x="825" y="2730"/>
              <a:ext cx="332" cy="3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9589" name="AutoShape 16">
              <a:extLst>
                <a:ext uri="{FF2B5EF4-FFF2-40B4-BE49-F238E27FC236}">
                  <a16:creationId xmlns:a16="http://schemas.microsoft.com/office/drawing/2014/main" id="{B37EE7FA-DA19-D442-9AE6-068E95BFB6D4}"/>
                </a:ext>
              </a:extLst>
            </p:cNvPr>
            <p:cNvCxnSpPr>
              <a:cxnSpLocks noChangeShapeType="1"/>
              <a:stCxn id="109581" idx="7"/>
              <a:endCxn id="109583" idx="3"/>
            </p:cNvCxnSpPr>
            <p:nvPr/>
          </p:nvCxnSpPr>
          <p:spPr bwMode="auto">
            <a:xfrm flipV="1">
              <a:off x="875" y="2772"/>
              <a:ext cx="300" cy="27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9590" name="AutoShape 17">
              <a:extLst>
                <a:ext uri="{FF2B5EF4-FFF2-40B4-BE49-F238E27FC236}">
                  <a16:creationId xmlns:a16="http://schemas.microsoft.com/office/drawing/2014/main" id="{67F1F9CA-E40F-E64D-BC11-4D9D7F98A408}"/>
                </a:ext>
              </a:extLst>
            </p:cNvPr>
            <p:cNvCxnSpPr>
              <a:cxnSpLocks noChangeShapeType="1"/>
              <a:stCxn id="109584" idx="2"/>
              <a:endCxn id="109581" idx="6"/>
            </p:cNvCxnSpPr>
            <p:nvPr/>
          </p:nvCxnSpPr>
          <p:spPr bwMode="auto">
            <a:xfrm flipH="1" flipV="1">
              <a:off x="894" y="3090"/>
              <a:ext cx="295" cy="72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9591" name="AutoShape 18">
              <a:extLst>
                <a:ext uri="{FF2B5EF4-FFF2-40B4-BE49-F238E27FC236}">
                  <a16:creationId xmlns:a16="http://schemas.microsoft.com/office/drawing/2014/main" id="{FE4CD5D9-26F3-3F45-8039-0A556BE7B016}"/>
                </a:ext>
              </a:extLst>
            </p:cNvPr>
            <p:cNvCxnSpPr>
              <a:cxnSpLocks noChangeShapeType="1"/>
              <a:stCxn id="109582" idx="0"/>
              <a:endCxn id="109585" idx="1"/>
            </p:cNvCxnSpPr>
            <p:nvPr/>
          </p:nvCxnSpPr>
          <p:spPr bwMode="auto">
            <a:xfrm rot="-5400000" flipH="1" flipV="1">
              <a:off x="1118" y="2324"/>
              <a:ext cx="16" cy="781"/>
            </a:xfrm>
            <a:prstGeom prst="curvedConnector3">
              <a:avLst>
                <a:gd name="adj1" fmla="val -868750"/>
              </a:avLst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9592" name="AutoShape 19">
              <a:extLst>
                <a:ext uri="{FF2B5EF4-FFF2-40B4-BE49-F238E27FC236}">
                  <a16:creationId xmlns:a16="http://schemas.microsoft.com/office/drawing/2014/main" id="{85720F92-3885-C247-A52D-9C65B0656373}"/>
                </a:ext>
              </a:extLst>
            </p:cNvPr>
            <p:cNvCxnSpPr>
              <a:cxnSpLocks noChangeShapeType="1"/>
              <a:stCxn id="109583" idx="5"/>
              <a:endCxn id="109584" idx="0"/>
            </p:cNvCxnSpPr>
            <p:nvPr/>
          </p:nvCxnSpPr>
          <p:spPr bwMode="auto">
            <a:xfrm flipH="1">
              <a:off x="1245" y="2773"/>
              <a:ext cx="2" cy="33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pic>
        <p:nvPicPr>
          <p:cNvPr id="109578" name="Picture 24" descr="latex-image-1.pdf">
            <a:extLst>
              <a:ext uri="{FF2B5EF4-FFF2-40B4-BE49-F238E27FC236}">
                <a16:creationId xmlns:a16="http://schemas.microsoft.com/office/drawing/2014/main" id="{A6C001D7-12FC-3646-8975-CA278E501F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4900" y="4165600"/>
            <a:ext cx="1168400" cy="195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9579" name="Straight Connector 27">
            <a:extLst>
              <a:ext uri="{FF2B5EF4-FFF2-40B4-BE49-F238E27FC236}">
                <a16:creationId xmlns:a16="http://schemas.microsoft.com/office/drawing/2014/main" id="{F3226030-74C1-684E-BCEA-7352C6B5D632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029200" y="4267200"/>
            <a:ext cx="914400" cy="381000"/>
          </a:xfrm>
          <a:prstGeom prst="line">
            <a:avLst/>
          </a:prstGeom>
          <a:noFill/>
          <a:ln w="3175">
            <a:solidFill>
              <a:schemeClr val="tx2"/>
            </a:solidFill>
            <a:round/>
            <a:headEnd type="none" w="sm" len="sm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9580" name="Straight Connector 29">
            <a:extLst>
              <a:ext uri="{FF2B5EF4-FFF2-40B4-BE49-F238E27FC236}">
                <a16:creationId xmlns:a16="http://schemas.microsoft.com/office/drawing/2014/main" id="{E4918C63-5455-2847-90A3-B5DAC8BB1AA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953000" y="5943600"/>
            <a:ext cx="990600" cy="152400"/>
          </a:xfrm>
          <a:prstGeom prst="line">
            <a:avLst/>
          </a:prstGeom>
          <a:noFill/>
          <a:ln w="3175">
            <a:solidFill>
              <a:schemeClr val="tx2"/>
            </a:solidFill>
            <a:round/>
            <a:headEnd type="none" w="sm" len="sm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6" name="Picture 25">
            <a:extLst>
              <a:ext uri="{FF2B5EF4-FFF2-40B4-BE49-F238E27FC236}">
                <a16:creationId xmlns:a16="http://schemas.microsoft.com/office/drawing/2014/main" id="{7F1A222A-F16F-F544-B4CC-FE40A06CED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0333" y="1295400"/>
            <a:ext cx="1170897" cy="1290376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D2D7E952-838A-0A44-B172-CA907D5562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13969" y="3575821"/>
            <a:ext cx="258390" cy="392158"/>
          </a:xfrm>
          <a:prstGeom prst="rect">
            <a:avLst/>
          </a:prstGeom>
        </p:spPr>
      </p:pic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36643CC0-6813-6045-968B-F1821EF853C4}"/>
              </a:ext>
            </a:extLst>
          </p:cNvPr>
          <p:cNvSpPr/>
          <p:nvPr/>
        </p:nvSpPr>
        <p:spPr bwMode="auto">
          <a:xfrm rot="908872">
            <a:off x="7074105" y="370586"/>
            <a:ext cx="1977553" cy="703384"/>
          </a:xfrm>
          <a:prstGeom prst="roundRect">
            <a:avLst/>
          </a:prstGeom>
          <a:solidFill>
            <a:schemeClr val="tx2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DETAILS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343086"/>
      </p:ext>
    </p:extLst>
  </p:cSld>
  <p:clrMapOvr>
    <a:masterClrMapping/>
  </p:clrMapOvr>
  <p:transition advTm="7778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Date Placeholder 3">
            <a:extLst>
              <a:ext uri="{FF2B5EF4-FFF2-40B4-BE49-F238E27FC236}">
                <a16:creationId xmlns:a16="http://schemas.microsoft.com/office/drawing/2014/main" id="{D04F48D9-0D15-5F44-B499-5E44ABE78FE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400"/>
              <a:t>KDD 2018</a:t>
            </a:r>
          </a:p>
        </p:txBody>
      </p:sp>
      <p:sp>
        <p:nvSpPr>
          <p:cNvPr id="109570" name="Footer Placeholder 4">
            <a:extLst>
              <a:ext uri="{FF2B5EF4-FFF2-40B4-BE49-F238E27FC236}">
                <a16:creationId xmlns:a16="http://schemas.microsoft.com/office/drawing/2014/main" id="{74B3C787-ECCB-2A4F-9558-77796BFFE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400"/>
              <a:t>Dong+</a:t>
            </a:r>
          </a:p>
        </p:txBody>
      </p:sp>
      <p:sp>
        <p:nvSpPr>
          <p:cNvPr id="109571" name="Slide Number Placeholder 5">
            <a:extLst>
              <a:ext uri="{FF2B5EF4-FFF2-40B4-BE49-F238E27FC236}">
                <a16:creationId xmlns:a16="http://schemas.microsoft.com/office/drawing/2014/main" id="{4E77DFE3-9C31-2542-A811-1D141F20E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5EC8D018-D970-9B44-A251-113D2BE20CE3}" type="slidenum">
              <a:rPr lang="en-US" altLang="en-US" sz="1400"/>
              <a:pPr/>
              <a:t>32</a:t>
            </a:fld>
            <a:endParaRPr lang="en-US" altLang="en-US" sz="1400"/>
          </a:p>
        </p:txBody>
      </p:sp>
      <p:sp>
        <p:nvSpPr>
          <p:cNvPr id="109572" name="Rectangle 2">
            <a:extLst>
              <a:ext uri="{FF2B5EF4-FFF2-40B4-BE49-F238E27FC236}">
                <a16:creationId xmlns:a16="http://schemas.microsoft.com/office/drawing/2014/main" id="{6DE1AED8-F2A9-7146-A1D7-35084D8AB48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Notice:</a:t>
            </a:r>
          </a:p>
        </p:txBody>
      </p:sp>
      <p:sp>
        <p:nvSpPr>
          <p:cNvPr id="109573" name="Rectangle 3">
            <a:extLst>
              <a:ext uri="{FF2B5EF4-FFF2-40B4-BE49-F238E27FC236}">
                <a16:creationId xmlns:a16="http://schemas.microsoft.com/office/drawing/2014/main" id="{65754C47-6A54-C240-BEDC-EF15D238870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 err="1">
                <a:ea typeface="ＭＳ Ｐゴシック" panose="020B0600070205080204" pitchFamily="34" charset="-128"/>
              </a:rPr>
              <a:t>pageRank</a:t>
            </a:r>
            <a:r>
              <a:rPr lang="en-US" altLang="en-US" dirty="0">
                <a:ea typeface="ＭＳ Ｐゴシック" panose="020B0600070205080204" pitchFamily="34" charset="-128"/>
              </a:rPr>
              <a:t> ~ in-degree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(and HITS, SALSA, also: ~ in-degree)</a:t>
            </a:r>
          </a:p>
        </p:txBody>
      </p:sp>
      <p:grpSp>
        <p:nvGrpSpPr>
          <p:cNvPr id="109577" name="Group 7">
            <a:extLst>
              <a:ext uri="{FF2B5EF4-FFF2-40B4-BE49-F238E27FC236}">
                <a16:creationId xmlns:a16="http://schemas.microsoft.com/office/drawing/2014/main" id="{AD054A62-6E14-3E44-9201-BB0B52988B24}"/>
              </a:ext>
            </a:extLst>
          </p:cNvPr>
          <p:cNvGrpSpPr>
            <a:grpSpLocks/>
          </p:cNvGrpSpPr>
          <p:nvPr/>
        </p:nvGrpSpPr>
        <p:grpSpPr bwMode="auto">
          <a:xfrm>
            <a:off x="7620000" y="2895600"/>
            <a:ext cx="1219200" cy="914400"/>
            <a:chOff x="720" y="2676"/>
            <a:chExt cx="847" cy="540"/>
          </a:xfrm>
        </p:grpSpPr>
        <p:sp>
          <p:nvSpPr>
            <p:cNvPr id="109581" name="Oval 8">
              <a:extLst>
                <a:ext uri="{FF2B5EF4-FFF2-40B4-BE49-F238E27FC236}">
                  <a16:creationId xmlns:a16="http://schemas.microsoft.com/office/drawing/2014/main" id="{ADF24CC6-02E2-0741-9538-29EFD4FFAA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8" y="3036"/>
              <a:ext cx="101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09582" name="Oval 9">
              <a:extLst>
                <a:ext uri="{FF2B5EF4-FFF2-40B4-BE49-F238E27FC236}">
                  <a16:creationId xmlns:a16="http://schemas.microsoft.com/office/drawing/2014/main" id="{84C85B06-F8DA-7A4A-BE84-33A2E60416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5" y="2712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09583" name="Oval 10">
              <a:extLst>
                <a:ext uri="{FF2B5EF4-FFF2-40B4-BE49-F238E27FC236}">
                  <a16:creationId xmlns:a16="http://schemas.microsoft.com/office/drawing/2014/main" id="{5999ABB1-B7BC-AA43-A1B5-C00D3B9957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0" y="2676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09584" name="Oval 11">
              <a:extLst>
                <a:ext uri="{FF2B5EF4-FFF2-40B4-BE49-F238E27FC236}">
                  <a16:creationId xmlns:a16="http://schemas.microsoft.com/office/drawing/2014/main" id="{608C92A2-FDE1-194D-BD1A-89660C6A62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4" y="3108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09585" name="Oval 12">
              <a:extLst>
                <a:ext uri="{FF2B5EF4-FFF2-40B4-BE49-F238E27FC236}">
                  <a16:creationId xmlns:a16="http://schemas.microsoft.com/office/drawing/2014/main" id="{907E37EC-7582-D443-97E5-5238AD954E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" y="2712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cxnSp>
          <p:nvCxnSpPr>
            <p:cNvPr id="109586" name="AutoShape 13">
              <a:extLst>
                <a:ext uri="{FF2B5EF4-FFF2-40B4-BE49-F238E27FC236}">
                  <a16:creationId xmlns:a16="http://schemas.microsoft.com/office/drawing/2014/main" id="{A1C53C2E-2449-8E42-9B55-E10066450C3D}"/>
                </a:ext>
              </a:extLst>
            </p:cNvPr>
            <p:cNvCxnSpPr>
              <a:cxnSpLocks noChangeShapeType="1"/>
              <a:stCxn id="109583" idx="6"/>
              <a:endCxn id="109582" idx="2"/>
            </p:cNvCxnSpPr>
            <p:nvPr/>
          </p:nvCxnSpPr>
          <p:spPr bwMode="auto">
            <a:xfrm>
              <a:off x="1266" y="2730"/>
              <a:ext cx="196" cy="3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9587" name="AutoShape 14">
              <a:extLst>
                <a:ext uri="{FF2B5EF4-FFF2-40B4-BE49-F238E27FC236}">
                  <a16:creationId xmlns:a16="http://schemas.microsoft.com/office/drawing/2014/main" id="{CDC0F086-9BCE-DB4A-B5F7-12F76E246889}"/>
                </a:ext>
              </a:extLst>
            </p:cNvPr>
            <p:cNvCxnSpPr>
              <a:cxnSpLocks noChangeShapeType="1"/>
              <a:stCxn id="109584" idx="6"/>
              <a:endCxn id="109582" idx="3"/>
            </p:cNvCxnSpPr>
            <p:nvPr/>
          </p:nvCxnSpPr>
          <p:spPr bwMode="auto">
            <a:xfrm flipV="1">
              <a:off x="1300" y="2808"/>
              <a:ext cx="180" cy="354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9588" name="AutoShape 15">
              <a:extLst>
                <a:ext uri="{FF2B5EF4-FFF2-40B4-BE49-F238E27FC236}">
                  <a16:creationId xmlns:a16="http://schemas.microsoft.com/office/drawing/2014/main" id="{8DAF39AB-FED4-8941-B6A6-5F99AF769006}"/>
                </a:ext>
              </a:extLst>
            </p:cNvPr>
            <p:cNvCxnSpPr>
              <a:cxnSpLocks noChangeShapeType="1"/>
              <a:stCxn id="109585" idx="6"/>
              <a:endCxn id="109583" idx="2"/>
            </p:cNvCxnSpPr>
            <p:nvPr/>
          </p:nvCxnSpPr>
          <p:spPr bwMode="auto">
            <a:xfrm flipV="1">
              <a:off x="825" y="2730"/>
              <a:ext cx="332" cy="3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9589" name="AutoShape 16">
              <a:extLst>
                <a:ext uri="{FF2B5EF4-FFF2-40B4-BE49-F238E27FC236}">
                  <a16:creationId xmlns:a16="http://schemas.microsoft.com/office/drawing/2014/main" id="{B37EE7FA-DA19-D442-9AE6-068E95BFB6D4}"/>
                </a:ext>
              </a:extLst>
            </p:cNvPr>
            <p:cNvCxnSpPr>
              <a:cxnSpLocks noChangeShapeType="1"/>
              <a:stCxn id="109581" idx="7"/>
              <a:endCxn id="109583" idx="3"/>
            </p:cNvCxnSpPr>
            <p:nvPr/>
          </p:nvCxnSpPr>
          <p:spPr bwMode="auto">
            <a:xfrm flipV="1">
              <a:off x="875" y="2772"/>
              <a:ext cx="300" cy="27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9590" name="AutoShape 17">
              <a:extLst>
                <a:ext uri="{FF2B5EF4-FFF2-40B4-BE49-F238E27FC236}">
                  <a16:creationId xmlns:a16="http://schemas.microsoft.com/office/drawing/2014/main" id="{67F1F9CA-E40F-E64D-BC11-4D9D7F98A408}"/>
                </a:ext>
              </a:extLst>
            </p:cNvPr>
            <p:cNvCxnSpPr>
              <a:cxnSpLocks noChangeShapeType="1"/>
              <a:stCxn id="109584" idx="2"/>
              <a:endCxn id="109581" idx="6"/>
            </p:cNvCxnSpPr>
            <p:nvPr/>
          </p:nvCxnSpPr>
          <p:spPr bwMode="auto">
            <a:xfrm flipH="1" flipV="1">
              <a:off x="894" y="3090"/>
              <a:ext cx="295" cy="72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9591" name="AutoShape 18">
              <a:extLst>
                <a:ext uri="{FF2B5EF4-FFF2-40B4-BE49-F238E27FC236}">
                  <a16:creationId xmlns:a16="http://schemas.microsoft.com/office/drawing/2014/main" id="{FE4CD5D9-26F3-3F45-8039-0A556BE7B016}"/>
                </a:ext>
              </a:extLst>
            </p:cNvPr>
            <p:cNvCxnSpPr>
              <a:cxnSpLocks noChangeShapeType="1"/>
              <a:stCxn id="109582" idx="0"/>
              <a:endCxn id="109585" idx="1"/>
            </p:cNvCxnSpPr>
            <p:nvPr/>
          </p:nvCxnSpPr>
          <p:spPr bwMode="auto">
            <a:xfrm rot="-5400000" flipH="1" flipV="1">
              <a:off x="1118" y="2324"/>
              <a:ext cx="16" cy="781"/>
            </a:xfrm>
            <a:prstGeom prst="curvedConnector3">
              <a:avLst>
                <a:gd name="adj1" fmla="val -868750"/>
              </a:avLst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9592" name="AutoShape 19">
              <a:extLst>
                <a:ext uri="{FF2B5EF4-FFF2-40B4-BE49-F238E27FC236}">
                  <a16:creationId xmlns:a16="http://schemas.microsoft.com/office/drawing/2014/main" id="{85720F92-3885-C247-A52D-9C65B0656373}"/>
                </a:ext>
              </a:extLst>
            </p:cNvPr>
            <p:cNvCxnSpPr>
              <a:cxnSpLocks noChangeShapeType="1"/>
              <a:stCxn id="109583" idx="5"/>
              <a:endCxn id="109584" idx="0"/>
            </p:cNvCxnSpPr>
            <p:nvPr/>
          </p:nvCxnSpPr>
          <p:spPr bwMode="auto">
            <a:xfrm flipH="1">
              <a:off x="1245" y="2773"/>
              <a:ext cx="2" cy="33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1996005997"/>
      </p:ext>
    </p:extLst>
  </p:cSld>
  <p:clrMapOvr>
    <a:masterClrMapping/>
  </p:clrMapOvr>
  <p:transition advTm="7778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Dong+</a:t>
            </a:r>
          </a:p>
        </p:txBody>
      </p:sp>
      <p:sp>
        <p:nvSpPr>
          <p:cNvPr id="2253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A9CF61F-D18B-5946-9F36-FA97BCA712E8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ea typeface="ＭＳ Ｐゴシック" charset="-128"/>
                <a:cs typeface="ＭＳ Ｐゴシック" charset="-128"/>
              </a:rPr>
              <a:t>Roadmap</a:t>
            </a:r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4648200"/>
          </a:xfrm>
        </p:spPr>
        <p:txBody>
          <a:bodyPr/>
          <a:lstStyle/>
          <a:p>
            <a:endParaRPr lang="en-US" dirty="0">
              <a:ea typeface="ＭＳ Ｐゴシック" charset="-128"/>
              <a:cs typeface="ＭＳ Ｐゴシック" charset="-128"/>
            </a:endParaRPr>
          </a:p>
          <a:p>
            <a:r>
              <a:rPr lang="en-US" dirty="0">
                <a:ea typeface="ＭＳ Ｐゴシック" charset="-128"/>
                <a:cs typeface="ＭＳ Ｐゴシック" charset="-128"/>
              </a:rPr>
              <a:t>Introduction – Motivation</a:t>
            </a:r>
          </a:p>
          <a:p>
            <a:r>
              <a:rPr lang="en-US" dirty="0">
                <a:ea typeface="ＭＳ Ｐゴシック" charset="-128"/>
                <a:cs typeface="ＭＳ Ｐゴシック" charset="-128"/>
              </a:rPr>
              <a:t>Part#1: Graphs</a:t>
            </a:r>
          </a:p>
          <a:p>
            <a:pPr lvl="1"/>
            <a:r>
              <a:rPr lang="en-US" dirty="0"/>
              <a:t>P1.1: properties/patterns in graphs</a:t>
            </a:r>
          </a:p>
          <a:p>
            <a:pPr lvl="1"/>
            <a:r>
              <a:rPr lang="en-US" dirty="0"/>
              <a:t>P1.2: node importance</a:t>
            </a:r>
          </a:p>
          <a:p>
            <a:pPr lvl="2"/>
            <a:r>
              <a:rPr lang="en-US" dirty="0">
                <a:ea typeface="ＭＳ Ｐゴシック" charset="-128"/>
                <a:cs typeface="ＭＳ Ｐゴシック" charset="-128"/>
              </a:rPr>
              <a:t>PageRank and </a:t>
            </a:r>
            <a:r>
              <a:rPr lang="en-US" b="1" dirty="0">
                <a:ea typeface="ＭＳ Ｐゴシック" charset="-128"/>
                <a:cs typeface="ＭＳ Ｐゴシック" charset="-128"/>
              </a:rPr>
              <a:t>Personalized PR</a:t>
            </a:r>
          </a:p>
          <a:p>
            <a:pPr lvl="2"/>
            <a:r>
              <a:rPr lang="en-US" dirty="0">
                <a:ea typeface="ＭＳ Ｐゴシック" charset="-128"/>
                <a:cs typeface="ＭＳ Ｐゴシック" charset="-128"/>
              </a:rPr>
              <a:t>HITS</a:t>
            </a:r>
          </a:p>
          <a:p>
            <a:pPr lvl="2"/>
            <a:r>
              <a:rPr lang="en-US" dirty="0">
                <a:ea typeface="ＭＳ Ｐゴシック" charset="-128"/>
                <a:cs typeface="ＭＳ Ｐゴシック" charset="-128"/>
              </a:rPr>
              <a:t>SALSA</a:t>
            </a:r>
          </a:p>
        </p:txBody>
      </p:sp>
      <p:sp>
        <p:nvSpPr>
          <p:cNvPr id="22535" name="Date Placeholder 7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KDD 2018</a:t>
            </a:r>
          </a:p>
        </p:txBody>
      </p:sp>
      <p:pic>
        <p:nvPicPr>
          <p:cNvPr id="8" name="Picture 7" descr="energygen-road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64300" y="603250"/>
            <a:ext cx="2457450" cy="12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0iterations">
            <a:extLst>
              <a:ext uri="{FF2B5EF4-FFF2-40B4-BE49-F238E27FC236}">
                <a16:creationId xmlns:a16="http://schemas.microsoft.com/office/drawing/2014/main" id="{A4AE82FC-D4C0-F441-9FCA-FA89D23A3C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84711" y="3513561"/>
            <a:ext cx="840014" cy="92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F0CD0F81-3D38-DC47-9407-8B1B9B0F7815}"/>
              </a:ext>
            </a:extLst>
          </p:cNvPr>
          <p:cNvGrpSpPr/>
          <p:nvPr/>
        </p:nvGrpSpPr>
        <p:grpSpPr>
          <a:xfrm>
            <a:off x="7510462" y="3518460"/>
            <a:ext cx="496887" cy="657039"/>
            <a:chOff x="7510462" y="2908860"/>
            <a:chExt cx="496887" cy="657039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163E2BB4-CBCB-6244-A0AA-F7721DCA8D91}"/>
                </a:ext>
              </a:extLst>
            </p:cNvPr>
            <p:cNvSpPr/>
            <p:nvPr/>
          </p:nvSpPr>
          <p:spPr bwMode="auto">
            <a:xfrm>
              <a:off x="7718401" y="2908860"/>
              <a:ext cx="76200" cy="64217"/>
            </a:xfrm>
            <a:prstGeom prst="ellips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D49753BE-604E-4945-92AF-A0415945A0DC}"/>
                </a:ext>
              </a:extLst>
            </p:cNvPr>
            <p:cNvSpPr/>
            <p:nvPr/>
          </p:nvSpPr>
          <p:spPr bwMode="auto">
            <a:xfrm>
              <a:off x="7510462" y="3158066"/>
              <a:ext cx="76200" cy="64217"/>
            </a:xfrm>
            <a:prstGeom prst="ellips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6806626-3686-7449-ACEA-8765FDF99D15}"/>
                </a:ext>
              </a:extLst>
            </p:cNvPr>
            <p:cNvSpPr/>
            <p:nvPr/>
          </p:nvSpPr>
          <p:spPr bwMode="auto">
            <a:xfrm>
              <a:off x="7931149" y="3158065"/>
              <a:ext cx="76200" cy="64217"/>
            </a:xfrm>
            <a:prstGeom prst="ellips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491C489D-945F-804F-8FA8-73B05063315D}"/>
                </a:ext>
              </a:extLst>
            </p:cNvPr>
            <p:cNvSpPr/>
            <p:nvPr/>
          </p:nvSpPr>
          <p:spPr bwMode="auto">
            <a:xfrm>
              <a:off x="7510462" y="3501682"/>
              <a:ext cx="76200" cy="64217"/>
            </a:xfrm>
            <a:prstGeom prst="ellips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08A58D44-D9B4-CE4E-A1E4-A5FADDDD905D}"/>
                </a:ext>
              </a:extLst>
            </p:cNvPr>
            <p:cNvSpPr/>
            <p:nvPr/>
          </p:nvSpPr>
          <p:spPr bwMode="auto">
            <a:xfrm>
              <a:off x="7931149" y="3501682"/>
              <a:ext cx="76200" cy="64217"/>
            </a:xfrm>
            <a:prstGeom prst="ellips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477FA0AC-71C9-574A-9086-8D2067BEB43D}"/>
                </a:ext>
              </a:extLst>
            </p:cNvPr>
            <p:cNvCxnSpPr>
              <a:stCxn id="2" idx="7"/>
              <a:endCxn id="11" idx="3"/>
            </p:cNvCxnSpPr>
            <p:nvPr/>
          </p:nvCxnSpPr>
          <p:spPr bwMode="auto">
            <a:xfrm>
              <a:off x="7783442" y="2918264"/>
              <a:ext cx="158866" cy="294614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D459DAE3-CEEB-C345-AB49-512D40D7CC0D}"/>
                </a:ext>
              </a:extLst>
            </p:cNvPr>
            <p:cNvCxnSpPr>
              <a:stCxn id="2" idx="5"/>
              <a:endCxn id="13" idx="1"/>
            </p:cNvCxnSpPr>
            <p:nvPr/>
          </p:nvCxnSpPr>
          <p:spPr bwMode="auto">
            <a:xfrm>
              <a:off x="7783442" y="2963673"/>
              <a:ext cx="158866" cy="547413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1CF04C14-C68F-A14A-BB98-D943DB74C9AD}"/>
                </a:ext>
              </a:extLst>
            </p:cNvPr>
            <p:cNvCxnSpPr>
              <a:stCxn id="2" idx="3"/>
              <a:endCxn id="12" idx="7"/>
            </p:cNvCxnSpPr>
            <p:nvPr/>
          </p:nvCxnSpPr>
          <p:spPr bwMode="auto">
            <a:xfrm flipH="1">
              <a:off x="7575503" y="2963673"/>
              <a:ext cx="154057" cy="547413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99C4995D-BC43-4C4C-86EE-D70205C41A47}"/>
                </a:ext>
              </a:extLst>
            </p:cNvPr>
            <p:cNvCxnSpPr>
              <a:stCxn id="2" idx="1"/>
              <a:endCxn id="10" idx="5"/>
            </p:cNvCxnSpPr>
            <p:nvPr/>
          </p:nvCxnSpPr>
          <p:spPr bwMode="auto">
            <a:xfrm flipH="1">
              <a:off x="7575503" y="2918264"/>
              <a:ext cx="154057" cy="294615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</p:cxnSp>
      </p:grpSp>
      <p:sp>
        <p:nvSpPr>
          <p:cNvPr id="22528" name="TextBox 22527">
            <a:extLst>
              <a:ext uri="{FF2B5EF4-FFF2-40B4-BE49-F238E27FC236}">
                <a16:creationId xmlns:a16="http://schemas.microsoft.com/office/drawing/2014/main" id="{46294C53-F847-CB4D-A584-8ABD3A05159D}"/>
              </a:ext>
            </a:extLst>
          </p:cNvPr>
          <p:cNvSpPr txBox="1"/>
          <p:nvPr/>
        </p:nvSpPr>
        <p:spPr>
          <a:xfrm>
            <a:off x="6726256" y="3035421"/>
            <a:ext cx="37061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?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48841FC0-3D20-3E4C-AAB6-0923C7A3359F}"/>
              </a:ext>
            </a:extLst>
          </p:cNvPr>
          <p:cNvSpPr/>
          <p:nvPr/>
        </p:nvSpPr>
        <p:spPr bwMode="auto">
          <a:xfrm>
            <a:off x="7652531" y="3421626"/>
            <a:ext cx="210344" cy="253545"/>
          </a:xfrm>
          <a:prstGeom prst="ellipse">
            <a:avLst/>
          </a:prstGeom>
          <a:noFill/>
          <a:ln w="25400" cap="flat" cmpd="sng" algn="ctr">
            <a:solidFill>
              <a:schemeClr val="tx2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ight Arrow 37">
            <a:extLst>
              <a:ext uri="{FF2B5EF4-FFF2-40B4-BE49-F238E27FC236}">
                <a16:creationId xmlns:a16="http://schemas.microsoft.com/office/drawing/2014/main" id="{B124F827-4340-314B-909B-ED4E7BD88D25}"/>
              </a:ext>
            </a:extLst>
          </p:cNvPr>
          <p:cNvSpPr/>
          <p:nvPr/>
        </p:nvSpPr>
        <p:spPr bwMode="auto">
          <a:xfrm>
            <a:off x="353961" y="4297166"/>
            <a:ext cx="412955" cy="252428"/>
          </a:xfrm>
          <a:prstGeom prst="rightArrow">
            <a:avLst/>
          </a:prstGeom>
          <a:solidFill>
            <a:schemeClr val="tx2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CBE975C5-9F51-8F48-9E7F-E1B14542D9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93049" y="2010492"/>
            <a:ext cx="1194619" cy="1042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037730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5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57F3CC9D-E573-8E44-990C-489CE0BAC1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KDD 2018</a:t>
            </a:r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BE290654-1CBB-DC49-ADEC-5DCEBD86B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Dong+</a:t>
            </a:r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A4372B42-36AF-0942-BC49-2FDE1C8A6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3ABF6-3720-DB46-BB41-0FA391018AC7}" type="slidenum">
              <a:rPr lang="en-US" altLang="en-US" smtClean="0"/>
              <a:pPr/>
              <a:t>34</a:t>
            </a:fld>
            <a:endParaRPr lang="en-US" altLang="en-US" dirty="0"/>
          </a:p>
        </p:txBody>
      </p:sp>
      <p:sp>
        <p:nvSpPr>
          <p:cNvPr id="1465346" name="Rectangle 2">
            <a:extLst>
              <a:ext uri="{FF2B5EF4-FFF2-40B4-BE49-F238E27FC236}">
                <a16:creationId xmlns:a16="http://schemas.microsoft.com/office/drawing/2014/main" id="{BC2C2DE7-B129-5F46-B4D9-29C4DFA1EF8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/>
              <a:t>Node importance - Motivation:</a:t>
            </a:r>
          </a:p>
        </p:txBody>
      </p:sp>
      <p:sp>
        <p:nvSpPr>
          <p:cNvPr id="1465347" name="Rectangle 3">
            <a:extLst>
              <a:ext uri="{FF2B5EF4-FFF2-40B4-BE49-F238E27FC236}">
                <a16:creationId xmlns:a16="http://schemas.microsoft.com/office/drawing/2014/main" id="{126EFB48-F11D-AB4D-8878-F0FA9CF8185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Given a graph (</a:t>
            </a:r>
            <a:r>
              <a:rPr lang="en-US" altLang="en-US" dirty="0" err="1"/>
              <a:t>eg.</a:t>
            </a:r>
            <a:r>
              <a:rPr lang="en-US" altLang="en-US" dirty="0"/>
              <a:t>, web pages containing the desirable query word)</a:t>
            </a:r>
          </a:p>
          <a:p>
            <a:r>
              <a:rPr lang="en-US" altLang="en-US" dirty="0"/>
              <a:t>Q1: Which node is the most important?</a:t>
            </a:r>
          </a:p>
          <a:p>
            <a:pPr lvl="1"/>
            <a:endParaRPr lang="en-US" altLang="en-US" dirty="0"/>
          </a:p>
          <a:p>
            <a:r>
              <a:rPr lang="en-US" altLang="en-US" dirty="0"/>
              <a:t>Q2: How close is node ‘A’ to node ‘B’?</a:t>
            </a:r>
          </a:p>
          <a:p>
            <a:pPr lvl="1"/>
            <a:endParaRPr lang="en-US" altLang="en-US" dirty="0"/>
          </a:p>
        </p:txBody>
      </p:sp>
      <p:sp>
        <p:nvSpPr>
          <p:cNvPr id="1465348" name="Oval 4">
            <a:extLst>
              <a:ext uri="{FF2B5EF4-FFF2-40B4-BE49-F238E27FC236}">
                <a16:creationId xmlns:a16="http://schemas.microsoft.com/office/drawing/2014/main" id="{455930DA-204F-574D-B3B6-6C085CAB6F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0" y="5715000"/>
            <a:ext cx="228600" cy="2286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65349" name="Oval 5">
            <a:extLst>
              <a:ext uri="{FF2B5EF4-FFF2-40B4-BE49-F238E27FC236}">
                <a16:creationId xmlns:a16="http://schemas.microsoft.com/office/drawing/2014/main" id="{0F23DDD8-4FC2-774B-AAA4-37C6F833EA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3400" y="5029200"/>
            <a:ext cx="228600" cy="2286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65350" name="Oval 6">
            <a:extLst>
              <a:ext uri="{FF2B5EF4-FFF2-40B4-BE49-F238E27FC236}">
                <a16:creationId xmlns:a16="http://schemas.microsoft.com/office/drawing/2014/main" id="{D8C546D6-B3C0-1449-94DE-0B14437CCE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7600" y="4953000"/>
            <a:ext cx="228600" cy="2286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65351" name="Oval 7">
            <a:extLst>
              <a:ext uri="{FF2B5EF4-FFF2-40B4-BE49-F238E27FC236}">
                <a16:creationId xmlns:a16="http://schemas.microsoft.com/office/drawing/2014/main" id="{11F56F9E-6010-2047-A909-4A50D6B343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4400" y="5867400"/>
            <a:ext cx="228600" cy="2286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65352" name="Oval 8">
            <a:extLst>
              <a:ext uri="{FF2B5EF4-FFF2-40B4-BE49-F238E27FC236}">
                <a16:creationId xmlns:a16="http://schemas.microsoft.com/office/drawing/2014/main" id="{B9ADC43F-D378-1F4E-9798-64781E7769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4876800"/>
            <a:ext cx="228600" cy="2286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65353" name="Oval 9">
            <a:extLst>
              <a:ext uri="{FF2B5EF4-FFF2-40B4-BE49-F238E27FC236}">
                <a16:creationId xmlns:a16="http://schemas.microsoft.com/office/drawing/2014/main" id="{F53FD387-0F1C-1043-A10D-CEBD005F9C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3800" y="5867400"/>
            <a:ext cx="228600" cy="2286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65354" name="Oval 10">
            <a:extLst>
              <a:ext uri="{FF2B5EF4-FFF2-40B4-BE49-F238E27FC236}">
                <a16:creationId xmlns:a16="http://schemas.microsoft.com/office/drawing/2014/main" id="{DE0369D7-001D-0D4D-A5CA-2B8C56CDC9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7000" y="5029200"/>
            <a:ext cx="228600" cy="2286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465355" name="AutoShape 11">
            <a:extLst>
              <a:ext uri="{FF2B5EF4-FFF2-40B4-BE49-F238E27FC236}">
                <a16:creationId xmlns:a16="http://schemas.microsoft.com/office/drawing/2014/main" id="{AD4FA846-A6CD-1B40-88F0-4488A21F85B6}"/>
              </a:ext>
            </a:extLst>
          </p:cNvPr>
          <p:cNvCxnSpPr>
            <a:cxnSpLocks noChangeShapeType="1"/>
            <a:stCxn id="1465350" idx="6"/>
            <a:endCxn id="1465349" idx="2"/>
          </p:cNvCxnSpPr>
          <p:nvPr/>
        </p:nvCxnSpPr>
        <p:spPr bwMode="auto">
          <a:xfrm>
            <a:off x="3894138" y="5067300"/>
            <a:ext cx="441325" cy="7620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65356" name="AutoShape 12">
            <a:extLst>
              <a:ext uri="{FF2B5EF4-FFF2-40B4-BE49-F238E27FC236}">
                <a16:creationId xmlns:a16="http://schemas.microsoft.com/office/drawing/2014/main" id="{97701CB5-98E2-7644-AB9C-632225661510}"/>
              </a:ext>
            </a:extLst>
          </p:cNvPr>
          <p:cNvCxnSpPr>
            <a:cxnSpLocks noChangeShapeType="1"/>
            <a:stCxn id="1465353" idx="6"/>
            <a:endCxn id="1465349" idx="3"/>
          </p:cNvCxnSpPr>
          <p:nvPr/>
        </p:nvCxnSpPr>
        <p:spPr bwMode="auto">
          <a:xfrm flipV="1">
            <a:off x="3970338" y="5232400"/>
            <a:ext cx="406400" cy="74930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65357" name="AutoShape 13">
            <a:extLst>
              <a:ext uri="{FF2B5EF4-FFF2-40B4-BE49-F238E27FC236}">
                <a16:creationId xmlns:a16="http://schemas.microsoft.com/office/drawing/2014/main" id="{022B7A07-E291-974E-92C9-983C8A6C1F53}"/>
              </a:ext>
            </a:extLst>
          </p:cNvPr>
          <p:cNvCxnSpPr>
            <a:cxnSpLocks noChangeShapeType="1"/>
            <a:stCxn id="1465353" idx="6"/>
            <a:endCxn id="1465351" idx="2"/>
          </p:cNvCxnSpPr>
          <p:nvPr/>
        </p:nvCxnSpPr>
        <p:spPr bwMode="auto">
          <a:xfrm>
            <a:off x="3970338" y="5981700"/>
            <a:ext cx="746125" cy="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65358" name="AutoShape 14">
            <a:extLst>
              <a:ext uri="{FF2B5EF4-FFF2-40B4-BE49-F238E27FC236}">
                <a16:creationId xmlns:a16="http://schemas.microsoft.com/office/drawing/2014/main" id="{4326116A-8FA5-D241-953B-DEA1BB56DDC7}"/>
              </a:ext>
            </a:extLst>
          </p:cNvPr>
          <p:cNvCxnSpPr>
            <a:cxnSpLocks noChangeShapeType="1"/>
            <a:stCxn id="1465349" idx="6"/>
            <a:endCxn id="1465352" idx="2"/>
          </p:cNvCxnSpPr>
          <p:nvPr/>
        </p:nvCxnSpPr>
        <p:spPr bwMode="auto">
          <a:xfrm flipV="1">
            <a:off x="4579938" y="4991100"/>
            <a:ext cx="441325" cy="15240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65359" name="AutoShape 15">
            <a:extLst>
              <a:ext uri="{FF2B5EF4-FFF2-40B4-BE49-F238E27FC236}">
                <a16:creationId xmlns:a16="http://schemas.microsoft.com/office/drawing/2014/main" id="{3597CC40-68E1-4347-917D-7B9F6D211652}"/>
              </a:ext>
            </a:extLst>
          </p:cNvPr>
          <p:cNvCxnSpPr>
            <a:cxnSpLocks noChangeShapeType="1"/>
            <a:stCxn id="1465354" idx="6"/>
            <a:endCxn id="1465350" idx="2"/>
          </p:cNvCxnSpPr>
          <p:nvPr/>
        </p:nvCxnSpPr>
        <p:spPr bwMode="auto">
          <a:xfrm flipV="1">
            <a:off x="2903538" y="5067300"/>
            <a:ext cx="746125" cy="7620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65360" name="AutoShape 16">
            <a:extLst>
              <a:ext uri="{FF2B5EF4-FFF2-40B4-BE49-F238E27FC236}">
                <a16:creationId xmlns:a16="http://schemas.microsoft.com/office/drawing/2014/main" id="{BE15E083-2DEB-F545-B7D1-DB4428AAB3C7}"/>
              </a:ext>
            </a:extLst>
          </p:cNvPr>
          <p:cNvCxnSpPr>
            <a:cxnSpLocks noChangeShapeType="1"/>
            <a:stCxn id="1465348" idx="7"/>
            <a:endCxn id="1465350" idx="3"/>
          </p:cNvCxnSpPr>
          <p:nvPr/>
        </p:nvCxnSpPr>
        <p:spPr bwMode="auto">
          <a:xfrm flipV="1">
            <a:off x="3014663" y="5156200"/>
            <a:ext cx="676275" cy="58420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1A22EDF4-A247-6742-B147-499FDB2073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0890" y="609600"/>
            <a:ext cx="1194619" cy="1014897"/>
          </a:xfrm>
          <a:prstGeom prst="rect">
            <a:avLst/>
          </a:prstGeom>
        </p:spPr>
      </p:pic>
      <p:sp>
        <p:nvSpPr>
          <p:cNvPr id="2" name="Right Arrow 1">
            <a:extLst>
              <a:ext uri="{FF2B5EF4-FFF2-40B4-BE49-F238E27FC236}">
                <a16:creationId xmlns:a16="http://schemas.microsoft.com/office/drawing/2014/main" id="{F792A01C-C17C-AC40-AE00-B28BD2C13C02}"/>
              </a:ext>
            </a:extLst>
          </p:cNvPr>
          <p:cNvSpPr/>
          <p:nvPr/>
        </p:nvSpPr>
        <p:spPr bwMode="auto">
          <a:xfrm>
            <a:off x="149629" y="3815542"/>
            <a:ext cx="536171" cy="290945"/>
          </a:xfrm>
          <a:prstGeom prst="rightArrow">
            <a:avLst/>
          </a:prstGeom>
          <a:solidFill>
            <a:schemeClr val="tx2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AutoShape 12">
            <a:extLst>
              <a:ext uri="{FF2B5EF4-FFF2-40B4-BE49-F238E27FC236}">
                <a16:creationId xmlns:a16="http://schemas.microsoft.com/office/drawing/2014/main" id="{669F56B9-C6FE-AA49-8076-30DDC27F0873}"/>
              </a:ext>
            </a:extLst>
          </p:cNvPr>
          <p:cNvCxnSpPr>
            <a:cxnSpLocks noChangeShapeType="1"/>
            <a:stCxn id="1465353" idx="0"/>
            <a:endCxn id="1465350" idx="4"/>
          </p:cNvCxnSpPr>
          <p:nvPr/>
        </p:nvCxnSpPr>
        <p:spPr bwMode="auto">
          <a:xfrm flipH="1" flipV="1">
            <a:off x="3771900" y="5181600"/>
            <a:ext cx="76200" cy="68580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9836797D-128A-4940-BF92-DD5922B17010}"/>
              </a:ext>
            </a:extLst>
          </p:cNvPr>
          <p:cNvSpPr txBox="1"/>
          <p:nvPr/>
        </p:nvSpPr>
        <p:spPr>
          <a:xfrm>
            <a:off x="3546978" y="4485958"/>
            <a:ext cx="40748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CE852BA-E07B-0C43-9A8B-20FFC3D9EDED}"/>
              </a:ext>
            </a:extLst>
          </p:cNvPr>
          <p:cNvSpPr txBox="1"/>
          <p:nvPr/>
        </p:nvSpPr>
        <p:spPr>
          <a:xfrm>
            <a:off x="3385048" y="5795653"/>
            <a:ext cx="40748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644231821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A893A8-37A9-8D46-A26B-FFC28F941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Personalized P.R.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212C42-8E51-B648-B88F-B5EE154868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3328988"/>
            <a:ext cx="7772400" cy="276701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Taher H. </a:t>
            </a:r>
            <a:r>
              <a:rPr lang="en-US" dirty="0" err="1"/>
              <a:t>Haveliwala</a:t>
            </a:r>
            <a:r>
              <a:rPr lang="en-US" dirty="0"/>
              <a:t>. 2002. </a:t>
            </a:r>
            <a:r>
              <a:rPr lang="en-US" i="1" dirty="0"/>
              <a:t>Topic-sensitive PageRank.</a:t>
            </a:r>
            <a:r>
              <a:rPr lang="en-US" dirty="0"/>
              <a:t> (WWW '02). 517-526. </a:t>
            </a:r>
            <a:r>
              <a:rPr lang="en-US" dirty="0">
                <a:hlinkClick r:id="rId2"/>
              </a:rPr>
              <a:t>http://</a:t>
            </a:r>
            <a:r>
              <a:rPr lang="en-US" dirty="0" err="1">
                <a:hlinkClick r:id="rId2"/>
              </a:rPr>
              <a:t>dx.doi.org</a:t>
            </a:r>
            <a:r>
              <a:rPr lang="en-US" dirty="0">
                <a:hlinkClick r:id="rId2"/>
              </a:rPr>
              <a:t>/10.1145/511446.511513 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5F47C5-DF9A-8944-8B19-B1B2F0B14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A73F2A-1BC3-AE49-895A-391148F29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Dong+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07DB26-FC13-CB40-AD7B-88D2DBC7C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B43987-7F84-BB4A-8611-CDF75B6A737D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120061"/>
      </p:ext>
    </p:extLst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A893A8-37A9-8D46-A26B-FFC28F941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Personalized P.R.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212C42-8E51-B648-B88F-B5EE154868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6236" y="1815639"/>
            <a:ext cx="7772400" cy="368081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Taher H. </a:t>
            </a:r>
            <a:r>
              <a:rPr lang="en-US" dirty="0" err="1"/>
              <a:t>Haveliwala</a:t>
            </a:r>
            <a:r>
              <a:rPr lang="en-US" dirty="0"/>
              <a:t>. 2002. </a:t>
            </a:r>
            <a:r>
              <a:rPr lang="en-US" i="1" dirty="0"/>
              <a:t>Topic-sensitive PageRank.</a:t>
            </a:r>
            <a:r>
              <a:rPr lang="en-US" dirty="0"/>
              <a:t> (WWW '02). 517-526. </a:t>
            </a:r>
            <a:r>
              <a:rPr lang="en-US" dirty="0">
                <a:hlinkClick r:id="rId2"/>
              </a:rPr>
              <a:t>http://dx.doi.org/10.1145/511446.511513 </a:t>
            </a:r>
            <a:endParaRPr lang="en-US" dirty="0" smtClean="0"/>
          </a:p>
          <a:p>
            <a:pPr marL="0" indent="0">
              <a:spcBef>
                <a:spcPts val="1200"/>
              </a:spcBef>
              <a:buNone/>
            </a:pPr>
            <a:r>
              <a:rPr lang="en-US" altLang="en-US" dirty="0" smtClean="0">
                <a:latin typeface="Times New Roman" panose="02020603050405020304" pitchFamily="18" charset="0"/>
              </a:rPr>
              <a:t>Page L., </a:t>
            </a:r>
            <a:r>
              <a:rPr lang="en-US" altLang="en-US" dirty="0" err="1" smtClean="0">
                <a:latin typeface="Times New Roman" panose="02020603050405020304" pitchFamily="18" charset="0"/>
              </a:rPr>
              <a:t>Brin</a:t>
            </a:r>
            <a:r>
              <a:rPr lang="en-US" altLang="en-US" dirty="0" smtClean="0">
                <a:latin typeface="Times New Roman" panose="02020603050405020304" pitchFamily="18" charset="0"/>
              </a:rPr>
              <a:t> S., </a:t>
            </a:r>
            <a:r>
              <a:rPr lang="en-US" altLang="en-US" dirty="0" err="1" smtClean="0">
                <a:latin typeface="Times New Roman" panose="02020603050405020304" pitchFamily="18" charset="0"/>
              </a:rPr>
              <a:t>Motwani</a:t>
            </a:r>
            <a:r>
              <a:rPr lang="en-US" altLang="en-US" dirty="0" smtClean="0">
                <a:latin typeface="Times New Roman" panose="02020603050405020304" pitchFamily="18" charset="0"/>
              </a:rPr>
              <a:t> R., </a:t>
            </a:r>
            <a:r>
              <a:rPr lang="en-US" altLang="en-US" dirty="0">
                <a:latin typeface="Times New Roman" panose="02020603050405020304" pitchFamily="18" charset="0"/>
              </a:rPr>
              <a:t>and </a:t>
            </a:r>
            <a:r>
              <a:rPr lang="en-US" altLang="en-US" dirty="0" err="1">
                <a:latin typeface="Times New Roman" panose="02020603050405020304" pitchFamily="18" charset="0"/>
              </a:rPr>
              <a:t>Winograd</a:t>
            </a:r>
            <a:r>
              <a:rPr lang="en-US" altLang="en-US" dirty="0">
                <a:latin typeface="Times New Roman" panose="02020603050405020304" pitchFamily="18" charset="0"/>
              </a:rPr>
              <a:t> </a:t>
            </a:r>
            <a:r>
              <a:rPr lang="en-US" altLang="en-US" dirty="0" smtClean="0">
                <a:latin typeface="Times New Roman" panose="02020603050405020304" pitchFamily="18" charset="0"/>
              </a:rPr>
              <a:t>T. (1999</a:t>
            </a:r>
            <a:r>
              <a:rPr lang="en-US" altLang="en-US" dirty="0">
                <a:latin typeface="Times New Roman" panose="02020603050405020304" pitchFamily="18" charset="0"/>
              </a:rPr>
              <a:t>). </a:t>
            </a:r>
            <a:r>
              <a:rPr lang="en-US" altLang="en-US" i="1" dirty="0">
                <a:latin typeface="Times New Roman" panose="02020603050405020304" pitchFamily="18" charset="0"/>
              </a:rPr>
              <a:t>The PageRank citation ranking: Bringing order to the web</a:t>
            </a:r>
            <a:r>
              <a:rPr lang="en-US" altLang="en-US" dirty="0">
                <a:latin typeface="Times New Roman" panose="02020603050405020304" pitchFamily="18" charset="0"/>
              </a:rPr>
              <a:t>. Technical Report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5F47C5-DF9A-8944-8B19-B1B2F0B14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A73F2A-1BC3-AE49-895A-391148F29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Dong+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07DB26-FC13-CB40-AD7B-88D2DBC7C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B43987-7F84-BB4A-8611-CDF75B6A737D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515996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Date Placeholder 3">
            <a:extLst>
              <a:ext uri="{FF2B5EF4-FFF2-40B4-BE49-F238E27FC236}">
                <a16:creationId xmlns:a16="http://schemas.microsoft.com/office/drawing/2014/main" id="{D04F48D9-0D15-5F44-B499-5E44ABE78FE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400"/>
              <a:t>KDD 2018</a:t>
            </a:r>
          </a:p>
        </p:txBody>
      </p:sp>
      <p:sp>
        <p:nvSpPr>
          <p:cNvPr id="109570" name="Footer Placeholder 4">
            <a:extLst>
              <a:ext uri="{FF2B5EF4-FFF2-40B4-BE49-F238E27FC236}">
                <a16:creationId xmlns:a16="http://schemas.microsoft.com/office/drawing/2014/main" id="{74B3C787-ECCB-2A4F-9558-77796BFFE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400"/>
              <a:t>Dong+</a:t>
            </a:r>
          </a:p>
        </p:txBody>
      </p:sp>
      <p:sp>
        <p:nvSpPr>
          <p:cNvPr id="109571" name="Slide Number Placeholder 5">
            <a:extLst>
              <a:ext uri="{FF2B5EF4-FFF2-40B4-BE49-F238E27FC236}">
                <a16:creationId xmlns:a16="http://schemas.microsoft.com/office/drawing/2014/main" id="{4E77DFE3-9C31-2542-A811-1D141F20E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5EC8D018-D970-9B44-A251-113D2BE20CE3}" type="slidenum">
              <a:rPr lang="en-US" altLang="en-US" sz="1400"/>
              <a:pPr/>
              <a:t>37</a:t>
            </a:fld>
            <a:endParaRPr lang="en-US" altLang="en-US" sz="1400"/>
          </a:p>
        </p:txBody>
      </p:sp>
      <p:sp>
        <p:nvSpPr>
          <p:cNvPr id="109572" name="Rectangle 2">
            <a:extLst>
              <a:ext uri="{FF2B5EF4-FFF2-40B4-BE49-F238E27FC236}">
                <a16:creationId xmlns:a16="http://schemas.microsoft.com/office/drawing/2014/main" id="{6DE1AED8-F2A9-7146-A1D7-35084D8AB48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Extension: Personalized P.R.</a:t>
            </a:r>
          </a:p>
        </p:txBody>
      </p:sp>
      <p:sp>
        <p:nvSpPr>
          <p:cNvPr id="109573" name="Rectangle 3">
            <a:extLst>
              <a:ext uri="{FF2B5EF4-FFF2-40B4-BE49-F238E27FC236}">
                <a16:creationId xmlns:a16="http://schemas.microsoft.com/office/drawing/2014/main" id="{65754C47-6A54-C240-BEDC-EF15D238870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How close is ‘4’ to ‘2’?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(or: if I like page/node ‘2’, what else would you </a:t>
            </a:r>
            <a:r>
              <a:rPr lang="en-US" altLang="en-US" dirty="0">
                <a:solidFill>
                  <a:schemeClr val="tx2"/>
                </a:solidFill>
                <a:ea typeface="ＭＳ Ｐゴシック" panose="020B0600070205080204" pitchFamily="34" charset="-128"/>
              </a:rPr>
              <a:t>recommend</a:t>
            </a:r>
            <a:r>
              <a:rPr lang="en-US" altLang="en-US" dirty="0">
                <a:ea typeface="ＭＳ Ｐゴシック" panose="020B0600070205080204" pitchFamily="34" charset="-128"/>
              </a:rPr>
              <a:t>?)</a:t>
            </a:r>
          </a:p>
        </p:txBody>
      </p:sp>
      <p:grpSp>
        <p:nvGrpSpPr>
          <p:cNvPr id="20" name="Group 4">
            <a:extLst>
              <a:ext uri="{FF2B5EF4-FFF2-40B4-BE49-F238E27FC236}">
                <a16:creationId xmlns:a16="http://schemas.microsoft.com/office/drawing/2014/main" id="{929FF76E-FE21-2F48-BFD6-CD725CD1F81F}"/>
              </a:ext>
            </a:extLst>
          </p:cNvPr>
          <p:cNvGrpSpPr>
            <a:grpSpLocks/>
          </p:cNvGrpSpPr>
          <p:nvPr/>
        </p:nvGrpSpPr>
        <p:grpSpPr bwMode="auto">
          <a:xfrm>
            <a:off x="2686050" y="3771900"/>
            <a:ext cx="2571750" cy="1966913"/>
            <a:chOff x="432" y="2400"/>
            <a:chExt cx="1620" cy="1239"/>
          </a:xfrm>
        </p:grpSpPr>
        <p:grpSp>
          <p:nvGrpSpPr>
            <p:cNvPr id="21" name="Group 5">
              <a:extLst>
                <a:ext uri="{FF2B5EF4-FFF2-40B4-BE49-F238E27FC236}">
                  <a16:creationId xmlns:a16="http://schemas.microsoft.com/office/drawing/2014/main" id="{70424A47-C868-1A4D-B765-32998566F29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2" y="2448"/>
              <a:ext cx="1584" cy="1104"/>
              <a:chOff x="720" y="2676"/>
              <a:chExt cx="847" cy="540"/>
            </a:xfrm>
          </p:grpSpPr>
          <p:sp>
            <p:nvSpPr>
              <p:cNvPr id="27" name="Oval 6">
                <a:extLst>
                  <a:ext uri="{FF2B5EF4-FFF2-40B4-BE49-F238E27FC236}">
                    <a16:creationId xmlns:a16="http://schemas.microsoft.com/office/drawing/2014/main" id="{9B598D48-F193-5F43-97E3-B7855EC390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8" y="3036"/>
                <a:ext cx="101" cy="108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48794" tIns="74398" rIns="148794" bIns="74398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8" name="Oval 7">
                <a:extLst>
                  <a:ext uri="{FF2B5EF4-FFF2-40B4-BE49-F238E27FC236}">
                    <a16:creationId xmlns:a16="http://schemas.microsoft.com/office/drawing/2014/main" id="{88EE4935-6884-4045-B011-09C0AE975B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5" y="2712"/>
                <a:ext cx="102" cy="108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48794" tIns="74398" rIns="148794" bIns="74398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9" name="Oval 8">
                <a:extLst>
                  <a:ext uri="{FF2B5EF4-FFF2-40B4-BE49-F238E27FC236}">
                    <a16:creationId xmlns:a16="http://schemas.microsoft.com/office/drawing/2014/main" id="{EE945175-233F-5D40-B8E9-820698CA6D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0" y="2676"/>
                <a:ext cx="102" cy="108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48794" tIns="74398" rIns="148794" bIns="74398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0" name="Oval 9">
                <a:extLst>
                  <a:ext uri="{FF2B5EF4-FFF2-40B4-BE49-F238E27FC236}">
                    <a16:creationId xmlns:a16="http://schemas.microsoft.com/office/drawing/2014/main" id="{672A0D63-C884-064D-B982-70F6FFB265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4" y="3108"/>
                <a:ext cx="102" cy="108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48794" tIns="74398" rIns="148794" bIns="74398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1" name="Oval 10">
                <a:extLst>
                  <a:ext uri="{FF2B5EF4-FFF2-40B4-BE49-F238E27FC236}">
                    <a16:creationId xmlns:a16="http://schemas.microsoft.com/office/drawing/2014/main" id="{3AD97497-6137-C242-B6A7-93AE03C293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0" y="2712"/>
                <a:ext cx="102" cy="108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48794" tIns="74398" rIns="148794" bIns="74398" anchor="ctr">
                <a:spAutoFit/>
              </a:bodyPr>
              <a:lstStyle/>
              <a:p>
                <a:endParaRPr lang="en-US"/>
              </a:p>
            </p:txBody>
          </p:sp>
          <p:cxnSp>
            <p:nvCxnSpPr>
              <p:cNvPr id="32" name="AutoShape 11">
                <a:extLst>
                  <a:ext uri="{FF2B5EF4-FFF2-40B4-BE49-F238E27FC236}">
                    <a16:creationId xmlns:a16="http://schemas.microsoft.com/office/drawing/2014/main" id="{9EFB363D-640A-9E48-9BE3-8D4EA9C68BD9}"/>
                  </a:ext>
                </a:extLst>
              </p:cNvPr>
              <p:cNvCxnSpPr>
                <a:cxnSpLocks noChangeShapeType="1"/>
                <a:stCxn id="29" idx="6"/>
                <a:endCxn id="28" idx="2"/>
              </p:cNvCxnSpPr>
              <p:nvPr/>
            </p:nvCxnSpPr>
            <p:spPr bwMode="auto">
              <a:xfrm>
                <a:off x="1266" y="2730"/>
                <a:ext cx="196" cy="36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3" name="AutoShape 12">
                <a:extLst>
                  <a:ext uri="{FF2B5EF4-FFF2-40B4-BE49-F238E27FC236}">
                    <a16:creationId xmlns:a16="http://schemas.microsoft.com/office/drawing/2014/main" id="{C6ED4193-A032-494A-BCFE-54EB08712B61}"/>
                  </a:ext>
                </a:extLst>
              </p:cNvPr>
              <p:cNvCxnSpPr>
                <a:cxnSpLocks noChangeShapeType="1"/>
                <a:stCxn id="30" idx="6"/>
                <a:endCxn id="28" idx="3"/>
              </p:cNvCxnSpPr>
              <p:nvPr/>
            </p:nvCxnSpPr>
            <p:spPr bwMode="auto">
              <a:xfrm flipV="1">
                <a:off x="1300" y="2808"/>
                <a:ext cx="180" cy="354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4" name="AutoShape 13">
                <a:extLst>
                  <a:ext uri="{FF2B5EF4-FFF2-40B4-BE49-F238E27FC236}">
                    <a16:creationId xmlns:a16="http://schemas.microsoft.com/office/drawing/2014/main" id="{559FDF69-6E75-374B-8F77-DC3D8FA6A19E}"/>
                  </a:ext>
                </a:extLst>
              </p:cNvPr>
              <p:cNvCxnSpPr>
                <a:cxnSpLocks noChangeShapeType="1"/>
                <a:stCxn id="31" idx="6"/>
                <a:endCxn id="29" idx="2"/>
              </p:cNvCxnSpPr>
              <p:nvPr/>
            </p:nvCxnSpPr>
            <p:spPr bwMode="auto">
              <a:xfrm flipV="1">
                <a:off x="825" y="2730"/>
                <a:ext cx="332" cy="36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4">
                <a:extLst>
                  <a:ext uri="{FF2B5EF4-FFF2-40B4-BE49-F238E27FC236}">
                    <a16:creationId xmlns:a16="http://schemas.microsoft.com/office/drawing/2014/main" id="{757CE96A-6783-3947-924A-AA9F7471264A}"/>
                  </a:ext>
                </a:extLst>
              </p:cNvPr>
              <p:cNvCxnSpPr>
                <a:cxnSpLocks noChangeShapeType="1"/>
                <a:stCxn id="27" idx="7"/>
                <a:endCxn id="29" idx="3"/>
              </p:cNvCxnSpPr>
              <p:nvPr/>
            </p:nvCxnSpPr>
            <p:spPr bwMode="auto">
              <a:xfrm flipV="1">
                <a:off x="875" y="2772"/>
                <a:ext cx="300" cy="276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">
                <a:extLst>
                  <a:ext uri="{FF2B5EF4-FFF2-40B4-BE49-F238E27FC236}">
                    <a16:creationId xmlns:a16="http://schemas.microsoft.com/office/drawing/2014/main" id="{7C19255B-7A89-434B-B66E-3BE934413FB2}"/>
                  </a:ext>
                </a:extLst>
              </p:cNvPr>
              <p:cNvCxnSpPr>
                <a:cxnSpLocks noChangeShapeType="1"/>
                <a:stCxn id="30" idx="2"/>
                <a:endCxn id="27" idx="6"/>
              </p:cNvCxnSpPr>
              <p:nvPr/>
            </p:nvCxnSpPr>
            <p:spPr bwMode="auto">
              <a:xfrm flipH="1" flipV="1">
                <a:off x="894" y="3090"/>
                <a:ext cx="295" cy="72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6">
                <a:extLst>
                  <a:ext uri="{FF2B5EF4-FFF2-40B4-BE49-F238E27FC236}">
                    <a16:creationId xmlns:a16="http://schemas.microsoft.com/office/drawing/2014/main" id="{F036E902-F916-094B-81DC-142A983F8721}"/>
                  </a:ext>
                </a:extLst>
              </p:cNvPr>
              <p:cNvCxnSpPr>
                <a:cxnSpLocks noChangeShapeType="1"/>
                <a:stCxn id="28" idx="0"/>
                <a:endCxn id="31" idx="1"/>
              </p:cNvCxnSpPr>
              <p:nvPr/>
            </p:nvCxnSpPr>
            <p:spPr bwMode="auto">
              <a:xfrm rot="16200000" flipH="1" flipV="1">
                <a:off x="1118" y="2324"/>
                <a:ext cx="16" cy="781"/>
              </a:xfrm>
              <a:prstGeom prst="curvedConnector3">
                <a:avLst>
                  <a:gd name="adj1" fmla="val -868750"/>
                </a:avLst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7">
                <a:extLst>
                  <a:ext uri="{FF2B5EF4-FFF2-40B4-BE49-F238E27FC236}">
                    <a16:creationId xmlns:a16="http://schemas.microsoft.com/office/drawing/2014/main" id="{AA9EC1B8-F328-EE4C-B8C4-7F67D56E1506}"/>
                  </a:ext>
                </a:extLst>
              </p:cNvPr>
              <p:cNvCxnSpPr>
                <a:cxnSpLocks noChangeShapeType="1"/>
                <a:stCxn id="29" idx="5"/>
                <a:endCxn id="30" idx="0"/>
              </p:cNvCxnSpPr>
              <p:nvPr/>
            </p:nvCxnSpPr>
            <p:spPr bwMode="auto">
              <a:xfrm flipH="1">
                <a:off x="1245" y="2773"/>
                <a:ext cx="2" cy="330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22" name="Text Box 18">
              <a:extLst>
                <a:ext uri="{FF2B5EF4-FFF2-40B4-BE49-F238E27FC236}">
                  <a16:creationId xmlns:a16="http://schemas.microsoft.com/office/drawing/2014/main" id="{A3EDFC3A-9002-E64A-8201-11E61E5B11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2" y="2496"/>
              <a:ext cx="22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 type="none" w="sm" len="sm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34971" tIns="67486" rIns="134971" bIns="67486" anchor="ctr">
              <a:spAutoFit/>
            </a:bodyPr>
            <a:lstStyle/>
            <a:p>
              <a:pPr eaLnBrk="0" hangingPunct="0"/>
              <a:r>
                <a:rPr kumimoji="0" lang="en-US" altLang="en-US" sz="2800"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23" name="Text Box 19">
              <a:extLst>
                <a:ext uri="{FF2B5EF4-FFF2-40B4-BE49-F238E27FC236}">
                  <a16:creationId xmlns:a16="http://schemas.microsoft.com/office/drawing/2014/main" id="{C4E65F0A-F68F-B44E-B299-0705CD4634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48" y="2400"/>
              <a:ext cx="22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 type="none" w="sm" len="sm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34971" tIns="67486" rIns="134971" bIns="67486" anchor="ctr">
              <a:spAutoFit/>
            </a:bodyPr>
            <a:lstStyle/>
            <a:p>
              <a:pPr eaLnBrk="0" hangingPunct="0"/>
              <a:r>
                <a:rPr kumimoji="0" lang="en-US" altLang="en-US" sz="2800"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24" name="Text Box 20">
              <a:extLst>
                <a:ext uri="{FF2B5EF4-FFF2-40B4-BE49-F238E27FC236}">
                  <a16:creationId xmlns:a16="http://schemas.microsoft.com/office/drawing/2014/main" id="{CA74EED5-1C91-8640-A119-07DE0CE644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24" y="2496"/>
              <a:ext cx="22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 type="none" w="sm" len="sm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34971" tIns="67486" rIns="134971" bIns="67486" anchor="ctr">
              <a:spAutoFit/>
            </a:bodyPr>
            <a:lstStyle/>
            <a:p>
              <a:pPr eaLnBrk="0" hangingPunct="0"/>
              <a:r>
                <a:rPr kumimoji="0" lang="en-US" altLang="en-US" sz="2800"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5" name="Text Box 21">
              <a:extLst>
                <a:ext uri="{FF2B5EF4-FFF2-40B4-BE49-F238E27FC236}">
                  <a16:creationId xmlns:a16="http://schemas.microsoft.com/office/drawing/2014/main" id="{AF4B7C8B-FCD3-864D-88CF-757DBCB9DE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8" y="3149"/>
              <a:ext cx="22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 type="none" w="sm" len="sm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34971" tIns="67486" rIns="134971" bIns="67486" anchor="ctr">
              <a:spAutoFit/>
            </a:bodyPr>
            <a:lstStyle/>
            <a:p>
              <a:pPr eaLnBrk="0" hangingPunct="0"/>
              <a:r>
                <a:rPr kumimoji="0" lang="en-US" altLang="en-US" sz="2800"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26" name="Text Box 22">
              <a:extLst>
                <a:ext uri="{FF2B5EF4-FFF2-40B4-BE49-F238E27FC236}">
                  <a16:creationId xmlns:a16="http://schemas.microsoft.com/office/drawing/2014/main" id="{5ABB1886-DD1F-6540-995B-09B4EFA8B9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96" y="3312"/>
              <a:ext cx="22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 type="none" w="sm" len="sm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34971" tIns="67486" rIns="134971" bIns="67486" anchor="ctr">
              <a:spAutoFit/>
            </a:bodyPr>
            <a:lstStyle/>
            <a:p>
              <a:pPr eaLnBrk="0" hangingPunct="0"/>
              <a:r>
                <a:rPr kumimoji="0" lang="en-US" altLang="en-US" sz="2800">
                  <a:latin typeface="Times New Roman" panose="02020603050405020304" pitchFamily="18" charset="0"/>
                </a:rPr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47057451"/>
      </p:ext>
    </p:extLst>
  </p:cSld>
  <p:clrMapOvr>
    <a:masterClrMapping/>
  </p:clrMapOvr>
  <p:transition advTm="77781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Date Placeholder 3">
            <a:extLst>
              <a:ext uri="{FF2B5EF4-FFF2-40B4-BE49-F238E27FC236}">
                <a16:creationId xmlns:a16="http://schemas.microsoft.com/office/drawing/2014/main" id="{D04F48D9-0D15-5F44-B499-5E44ABE78FE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400"/>
              <a:t>KDD 2018</a:t>
            </a:r>
          </a:p>
        </p:txBody>
      </p:sp>
      <p:sp>
        <p:nvSpPr>
          <p:cNvPr id="109570" name="Footer Placeholder 4">
            <a:extLst>
              <a:ext uri="{FF2B5EF4-FFF2-40B4-BE49-F238E27FC236}">
                <a16:creationId xmlns:a16="http://schemas.microsoft.com/office/drawing/2014/main" id="{74B3C787-ECCB-2A4F-9558-77796BFFE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400"/>
              <a:t>Dong+</a:t>
            </a:r>
          </a:p>
        </p:txBody>
      </p:sp>
      <p:sp>
        <p:nvSpPr>
          <p:cNvPr id="109571" name="Slide Number Placeholder 5">
            <a:extLst>
              <a:ext uri="{FF2B5EF4-FFF2-40B4-BE49-F238E27FC236}">
                <a16:creationId xmlns:a16="http://schemas.microsoft.com/office/drawing/2014/main" id="{4E77DFE3-9C31-2542-A811-1D141F20E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5EC8D018-D970-9B44-A251-113D2BE20CE3}" type="slidenum">
              <a:rPr lang="en-US" altLang="en-US" sz="1400"/>
              <a:pPr/>
              <a:t>38</a:t>
            </a:fld>
            <a:endParaRPr lang="en-US" altLang="en-US" sz="1400"/>
          </a:p>
        </p:txBody>
      </p:sp>
      <p:sp>
        <p:nvSpPr>
          <p:cNvPr id="109572" name="Rectangle 2">
            <a:extLst>
              <a:ext uri="{FF2B5EF4-FFF2-40B4-BE49-F238E27FC236}">
                <a16:creationId xmlns:a16="http://schemas.microsoft.com/office/drawing/2014/main" id="{6DE1AED8-F2A9-7146-A1D7-35084D8AB48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Extension: Personalized P.R.</a:t>
            </a:r>
          </a:p>
        </p:txBody>
      </p:sp>
      <p:sp>
        <p:nvSpPr>
          <p:cNvPr id="109573" name="Rectangle 3">
            <a:extLst>
              <a:ext uri="{FF2B5EF4-FFF2-40B4-BE49-F238E27FC236}">
                <a16:creationId xmlns:a16="http://schemas.microsoft.com/office/drawing/2014/main" id="{65754C47-6A54-C240-BEDC-EF15D238870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How close is ‘4’ to ‘2’?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(or: if I like page/node ‘2’, what else would you </a:t>
            </a:r>
            <a:r>
              <a:rPr lang="en-US" altLang="en-US" dirty="0">
                <a:solidFill>
                  <a:schemeClr val="tx2"/>
                </a:solidFill>
                <a:ea typeface="ＭＳ Ｐゴシック" panose="020B0600070205080204" pitchFamily="34" charset="-128"/>
              </a:rPr>
              <a:t>recommend</a:t>
            </a:r>
            <a:r>
              <a:rPr lang="en-US" altLang="en-US" dirty="0">
                <a:ea typeface="ＭＳ Ｐゴシック" panose="020B0600070205080204" pitchFamily="34" charset="-128"/>
              </a:rPr>
              <a:t>?)</a:t>
            </a:r>
          </a:p>
        </p:txBody>
      </p:sp>
      <p:grpSp>
        <p:nvGrpSpPr>
          <p:cNvPr id="20" name="Group 4">
            <a:extLst>
              <a:ext uri="{FF2B5EF4-FFF2-40B4-BE49-F238E27FC236}">
                <a16:creationId xmlns:a16="http://schemas.microsoft.com/office/drawing/2014/main" id="{929FF76E-FE21-2F48-BFD6-CD725CD1F81F}"/>
              </a:ext>
            </a:extLst>
          </p:cNvPr>
          <p:cNvGrpSpPr>
            <a:grpSpLocks/>
          </p:cNvGrpSpPr>
          <p:nvPr/>
        </p:nvGrpSpPr>
        <p:grpSpPr bwMode="auto">
          <a:xfrm>
            <a:off x="2686050" y="3771900"/>
            <a:ext cx="2571750" cy="1966913"/>
            <a:chOff x="432" y="2400"/>
            <a:chExt cx="1620" cy="1239"/>
          </a:xfrm>
        </p:grpSpPr>
        <p:grpSp>
          <p:nvGrpSpPr>
            <p:cNvPr id="21" name="Group 5">
              <a:extLst>
                <a:ext uri="{FF2B5EF4-FFF2-40B4-BE49-F238E27FC236}">
                  <a16:creationId xmlns:a16="http://schemas.microsoft.com/office/drawing/2014/main" id="{70424A47-C868-1A4D-B765-32998566F29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2" y="2448"/>
              <a:ext cx="1584" cy="1104"/>
              <a:chOff x="720" y="2676"/>
              <a:chExt cx="847" cy="540"/>
            </a:xfrm>
          </p:grpSpPr>
          <p:sp>
            <p:nvSpPr>
              <p:cNvPr id="27" name="Oval 6">
                <a:extLst>
                  <a:ext uri="{FF2B5EF4-FFF2-40B4-BE49-F238E27FC236}">
                    <a16:creationId xmlns:a16="http://schemas.microsoft.com/office/drawing/2014/main" id="{9B598D48-F193-5F43-97E3-B7855EC390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8" y="3036"/>
                <a:ext cx="101" cy="108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48794" tIns="74398" rIns="148794" bIns="74398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8" name="Oval 7">
                <a:extLst>
                  <a:ext uri="{FF2B5EF4-FFF2-40B4-BE49-F238E27FC236}">
                    <a16:creationId xmlns:a16="http://schemas.microsoft.com/office/drawing/2014/main" id="{88EE4935-6884-4045-B011-09C0AE975B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5" y="2712"/>
                <a:ext cx="102" cy="108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48794" tIns="74398" rIns="148794" bIns="74398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9" name="Oval 8">
                <a:extLst>
                  <a:ext uri="{FF2B5EF4-FFF2-40B4-BE49-F238E27FC236}">
                    <a16:creationId xmlns:a16="http://schemas.microsoft.com/office/drawing/2014/main" id="{EE945175-233F-5D40-B8E9-820698CA6D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0" y="2676"/>
                <a:ext cx="102" cy="108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48794" tIns="74398" rIns="148794" bIns="74398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0" name="Oval 9">
                <a:extLst>
                  <a:ext uri="{FF2B5EF4-FFF2-40B4-BE49-F238E27FC236}">
                    <a16:creationId xmlns:a16="http://schemas.microsoft.com/office/drawing/2014/main" id="{672A0D63-C884-064D-B982-70F6FFB265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4" y="3108"/>
                <a:ext cx="102" cy="108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48794" tIns="74398" rIns="148794" bIns="74398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1" name="Oval 10">
                <a:extLst>
                  <a:ext uri="{FF2B5EF4-FFF2-40B4-BE49-F238E27FC236}">
                    <a16:creationId xmlns:a16="http://schemas.microsoft.com/office/drawing/2014/main" id="{3AD97497-6137-C242-B6A7-93AE03C293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0" y="2712"/>
                <a:ext cx="102" cy="108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48794" tIns="74398" rIns="148794" bIns="74398" anchor="ctr">
                <a:spAutoFit/>
              </a:bodyPr>
              <a:lstStyle/>
              <a:p>
                <a:endParaRPr lang="en-US"/>
              </a:p>
            </p:txBody>
          </p:sp>
          <p:cxnSp>
            <p:nvCxnSpPr>
              <p:cNvPr id="32" name="AutoShape 11">
                <a:extLst>
                  <a:ext uri="{FF2B5EF4-FFF2-40B4-BE49-F238E27FC236}">
                    <a16:creationId xmlns:a16="http://schemas.microsoft.com/office/drawing/2014/main" id="{9EFB363D-640A-9E48-9BE3-8D4EA9C68BD9}"/>
                  </a:ext>
                </a:extLst>
              </p:cNvPr>
              <p:cNvCxnSpPr>
                <a:cxnSpLocks noChangeShapeType="1"/>
                <a:stCxn id="29" idx="6"/>
                <a:endCxn id="28" idx="2"/>
              </p:cNvCxnSpPr>
              <p:nvPr/>
            </p:nvCxnSpPr>
            <p:spPr bwMode="auto">
              <a:xfrm>
                <a:off x="1266" y="2730"/>
                <a:ext cx="196" cy="36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3" name="AutoShape 12">
                <a:extLst>
                  <a:ext uri="{FF2B5EF4-FFF2-40B4-BE49-F238E27FC236}">
                    <a16:creationId xmlns:a16="http://schemas.microsoft.com/office/drawing/2014/main" id="{C6ED4193-A032-494A-BCFE-54EB08712B61}"/>
                  </a:ext>
                </a:extLst>
              </p:cNvPr>
              <p:cNvCxnSpPr>
                <a:cxnSpLocks noChangeShapeType="1"/>
                <a:stCxn id="30" idx="6"/>
                <a:endCxn id="28" idx="3"/>
              </p:cNvCxnSpPr>
              <p:nvPr/>
            </p:nvCxnSpPr>
            <p:spPr bwMode="auto">
              <a:xfrm flipV="1">
                <a:off x="1300" y="2808"/>
                <a:ext cx="180" cy="354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4" name="AutoShape 13">
                <a:extLst>
                  <a:ext uri="{FF2B5EF4-FFF2-40B4-BE49-F238E27FC236}">
                    <a16:creationId xmlns:a16="http://schemas.microsoft.com/office/drawing/2014/main" id="{559FDF69-6E75-374B-8F77-DC3D8FA6A19E}"/>
                  </a:ext>
                </a:extLst>
              </p:cNvPr>
              <p:cNvCxnSpPr>
                <a:cxnSpLocks noChangeShapeType="1"/>
                <a:stCxn id="31" idx="6"/>
                <a:endCxn id="29" idx="2"/>
              </p:cNvCxnSpPr>
              <p:nvPr/>
            </p:nvCxnSpPr>
            <p:spPr bwMode="auto">
              <a:xfrm flipV="1">
                <a:off x="825" y="2730"/>
                <a:ext cx="332" cy="36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4">
                <a:extLst>
                  <a:ext uri="{FF2B5EF4-FFF2-40B4-BE49-F238E27FC236}">
                    <a16:creationId xmlns:a16="http://schemas.microsoft.com/office/drawing/2014/main" id="{757CE96A-6783-3947-924A-AA9F7471264A}"/>
                  </a:ext>
                </a:extLst>
              </p:cNvPr>
              <p:cNvCxnSpPr>
                <a:cxnSpLocks noChangeShapeType="1"/>
                <a:stCxn id="27" idx="7"/>
                <a:endCxn id="29" idx="3"/>
              </p:cNvCxnSpPr>
              <p:nvPr/>
            </p:nvCxnSpPr>
            <p:spPr bwMode="auto">
              <a:xfrm flipV="1">
                <a:off x="875" y="2772"/>
                <a:ext cx="300" cy="276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">
                <a:extLst>
                  <a:ext uri="{FF2B5EF4-FFF2-40B4-BE49-F238E27FC236}">
                    <a16:creationId xmlns:a16="http://schemas.microsoft.com/office/drawing/2014/main" id="{7C19255B-7A89-434B-B66E-3BE934413FB2}"/>
                  </a:ext>
                </a:extLst>
              </p:cNvPr>
              <p:cNvCxnSpPr>
                <a:cxnSpLocks noChangeShapeType="1"/>
                <a:stCxn id="30" idx="2"/>
                <a:endCxn id="27" idx="6"/>
              </p:cNvCxnSpPr>
              <p:nvPr/>
            </p:nvCxnSpPr>
            <p:spPr bwMode="auto">
              <a:xfrm flipH="1" flipV="1">
                <a:off x="894" y="3090"/>
                <a:ext cx="295" cy="72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6">
                <a:extLst>
                  <a:ext uri="{FF2B5EF4-FFF2-40B4-BE49-F238E27FC236}">
                    <a16:creationId xmlns:a16="http://schemas.microsoft.com/office/drawing/2014/main" id="{F036E902-F916-094B-81DC-142A983F8721}"/>
                  </a:ext>
                </a:extLst>
              </p:cNvPr>
              <p:cNvCxnSpPr>
                <a:cxnSpLocks noChangeShapeType="1"/>
                <a:stCxn id="28" idx="0"/>
                <a:endCxn id="31" idx="1"/>
              </p:cNvCxnSpPr>
              <p:nvPr/>
            </p:nvCxnSpPr>
            <p:spPr bwMode="auto">
              <a:xfrm rot="16200000" flipH="1" flipV="1">
                <a:off x="1118" y="2324"/>
                <a:ext cx="16" cy="781"/>
              </a:xfrm>
              <a:prstGeom prst="curvedConnector3">
                <a:avLst>
                  <a:gd name="adj1" fmla="val -868750"/>
                </a:avLst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7">
                <a:extLst>
                  <a:ext uri="{FF2B5EF4-FFF2-40B4-BE49-F238E27FC236}">
                    <a16:creationId xmlns:a16="http://schemas.microsoft.com/office/drawing/2014/main" id="{AA9EC1B8-F328-EE4C-B8C4-7F67D56E1506}"/>
                  </a:ext>
                </a:extLst>
              </p:cNvPr>
              <p:cNvCxnSpPr>
                <a:cxnSpLocks noChangeShapeType="1"/>
                <a:stCxn id="29" idx="5"/>
                <a:endCxn id="30" idx="0"/>
              </p:cNvCxnSpPr>
              <p:nvPr/>
            </p:nvCxnSpPr>
            <p:spPr bwMode="auto">
              <a:xfrm flipH="1">
                <a:off x="1245" y="2773"/>
                <a:ext cx="2" cy="330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22" name="Text Box 18">
              <a:extLst>
                <a:ext uri="{FF2B5EF4-FFF2-40B4-BE49-F238E27FC236}">
                  <a16:creationId xmlns:a16="http://schemas.microsoft.com/office/drawing/2014/main" id="{A3EDFC3A-9002-E64A-8201-11E61E5B11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2" y="2496"/>
              <a:ext cx="22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 type="none" w="sm" len="sm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34971" tIns="67486" rIns="134971" bIns="67486" anchor="ctr">
              <a:spAutoFit/>
            </a:bodyPr>
            <a:lstStyle/>
            <a:p>
              <a:pPr eaLnBrk="0" hangingPunct="0"/>
              <a:r>
                <a:rPr kumimoji="0" lang="en-US" altLang="en-US" sz="2800"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23" name="Text Box 19">
              <a:extLst>
                <a:ext uri="{FF2B5EF4-FFF2-40B4-BE49-F238E27FC236}">
                  <a16:creationId xmlns:a16="http://schemas.microsoft.com/office/drawing/2014/main" id="{C4E65F0A-F68F-B44E-B299-0705CD4634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48" y="2400"/>
              <a:ext cx="22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 type="none" w="sm" len="sm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34971" tIns="67486" rIns="134971" bIns="67486" anchor="ctr">
              <a:spAutoFit/>
            </a:bodyPr>
            <a:lstStyle/>
            <a:p>
              <a:pPr eaLnBrk="0" hangingPunct="0"/>
              <a:r>
                <a:rPr kumimoji="0" lang="en-US" altLang="en-US" sz="2800"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24" name="Text Box 20">
              <a:extLst>
                <a:ext uri="{FF2B5EF4-FFF2-40B4-BE49-F238E27FC236}">
                  <a16:creationId xmlns:a16="http://schemas.microsoft.com/office/drawing/2014/main" id="{CA74EED5-1C91-8640-A119-07DE0CE644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24" y="2496"/>
              <a:ext cx="22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 type="none" w="sm" len="sm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34971" tIns="67486" rIns="134971" bIns="67486" anchor="ctr">
              <a:spAutoFit/>
            </a:bodyPr>
            <a:lstStyle/>
            <a:p>
              <a:pPr eaLnBrk="0" hangingPunct="0"/>
              <a:r>
                <a:rPr kumimoji="0" lang="en-US" altLang="en-US" sz="2800"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5" name="Text Box 21">
              <a:extLst>
                <a:ext uri="{FF2B5EF4-FFF2-40B4-BE49-F238E27FC236}">
                  <a16:creationId xmlns:a16="http://schemas.microsoft.com/office/drawing/2014/main" id="{AF4B7C8B-FCD3-864D-88CF-757DBCB9DE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8" y="3149"/>
              <a:ext cx="22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 type="none" w="sm" len="sm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34971" tIns="67486" rIns="134971" bIns="67486" anchor="ctr">
              <a:spAutoFit/>
            </a:bodyPr>
            <a:lstStyle/>
            <a:p>
              <a:pPr eaLnBrk="0" hangingPunct="0"/>
              <a:r>
                <a:rPr kumimoji="0" lang="en-US" altLang="en-US" sz="2800"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26" name="Text Box 22">
              <a:extLst>
                <a:ext uri="{FF2B5EF4-FFF2-40B4-BE49-F238E27FC236}">
                  <a16:creationId xmlns:a16="http://schemas.microsoft.com/office/drawing/2014/main" id="{5ABB1886-DD1F-6540-995B-09B4EFA8B9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96" y="3312"/>
              <a:ext cx="22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 type="none" w="sm" len="sm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34971" tIns="67486" rIns="134971" bIns="67486" anchor="ctr">
              <a:spAutoFit/>
            </a:bodyPr>
            <a:lstStyle/>
            <a:p>
              <a:pPr eaLnBrk="0" hangingPunct="0"/>
              <a:r>
                <a:rPr kumimoji="0" lang="en-US" altLang="en-US" sz="2800">
                  <a:latin typeface="Times New Roman" panose="02020603050405020304" pitchFamily="18" charset="0"/>
                </a:rPr>
                <a:t>5</a:t>
              </a:r>
            </a:p>
          </p:txBody>
        </p:sp>
      </p:grpSp>
      <p:sp>
        <p:nvSpPr>
          <p:cNvPr id="2" name="Freeform 1">
            <a:extLst>
              <a:ext uri="{FF2B5EF4-FFF2-40B4-BE49-F238E27FC236}">
                <a16:creationId xmlns:a16="http://schemas.microsoft.com/office/drawing/2014/main" id="{B8050568-8450-6646-979D-834BE5685551}"/>
              </a:ext>
            </a:extLst>
          </p:cNvPr>
          <p:cNvSpPr/>
          <p:nvPr/>
        </p:nvSpPr>
        <p:spPr bwMode="auto">
          <a:xfrm>
            <a:off x="3199863" y="4162425"/>
            <a:ext cx="1381662" cy="1695450"/>
          </a:xfrm>
          <a:custGeom>
            <a:avLst/>
            <a:gdLst>
              <a:gd name="connsiteX0" fmla="*/ 1248312 w 1381662"/>
              <a:gd name="connsiteY0" fmla="*/ 0 h 1695450"/>
              <a:gd name="connsiteX1" fmla="*/ 1257837 w 1381662"/>
              <a:gd name="connsiteY1" fmla="*/ 95250 h 1695450"/>
              <a:gd name="connsiteX2" fmla="*/ 1286412 w 1381662"/>
              <a:gd name="connsiteY2" fmla="*/ 542925 h 1695450"/>
              <a:gd name="connsiteX3" fmla="*/ 1295937 w 1381662"/>
              <a:gd name="connsiteY3" fmla="*/ 828675 h 1695450"/>
              <a:gd name="connsiteX4" fmla="*/ 1305462 w 1381662"/>
              <a:gd name="connsiteY4" fmla="*/ 876300 h 1695450"/>
              <a:gd name="connsiteX5" fmla="*/ 1314987 w 1381662"/>
              <a:gd name="connsiteY5" fmla="*/ 942975 h 1695450"/>
              <a:gd name="connsiteX6" fmla="*/ 1324512 w 1381662"/>
              <a:gd name="connsiteY6" fmla="*/ 990600 h 1695450"/>
              <a:gd name="connsiteX7" fmla="*/ 1334037 w 1381662"/>
              <a:gd name="connsiteY7" fmla="*/ 1066800 h 1695450"/>
              <a:gd name="connsiteX8" fmla="*/ 1343562 w 1381662"/>
              <a:gd name="connsiteY8" fmla="*/ 1133475 h 1695450"/>
              <a:gd name="connsiteX9" fmla="*/ 1362612 w 1381662"/>
              <a:gd name="connsiteY9" fmla="*/ 1219200 h 1695450"/>
              <a:gd name="connsiteX10" fmla="*/ 1381662 w 1381662"/>
              <a:gd name="connsiteY10" fmla="*/ 1362075 h 1695450"/>
              <a:gd name="connsiteX11" fmla="*/ 1372137 w 1381662"/>
              <a:gd name="connsiteY11" fmla="*/ 1581150 h 1695450"/>
              <a:gd name="connsiteX12" fmla="*/ 1353087 w 1381662"/>
              <a:gd name="connsiteY12" fmla="*/ 1638300 h 1695450"/>
              <a:gd name="connsiteX13" fmla="*/ 1276887 w 1381662"/>
              <a:gd name="connsiteY13" fmla="*/ 1685925 h 1695450"/>
              <a:gd name="connsiteX14" fmla="*/ 1248312 w 1381662"/>
              <a:gd name="connsiteY14" fmla="*/ 1695450 h 1695450"/>
              <a:gd name="connsiteX15" fmla="*/ 1162587 w 1381662"/>
              <a:gd name="connsiteY15" fmla="*/ 1676400 h 1695450"/>
              <a:gd name="connsiteX16" fmla="*/ 1134012 w 1381662"/>
              <a:gd name="connsiteY16" fmla="*/ 1657350 h 1695450"/>
              <a:gd name="connsiteX17" fmla="*/ 1086387 w 1381662"/>
              <a:gd name="connsiteY17" fmla="*/ 1647825 h 1695450"/>
              <a:gd name="connsiteX18" fmla="*/ 1029237 w 1381662"/>
              <a:gd name="connsiteY18" fmla="*/ 1628775 h 1695450"/>
              <a:gd name="connsiteX19" fmla="*/ 924462 w 1381662"/>
              <a:gd name="connsiteY19" fmla="*/ 1581150 h 1695450"/>
              <a:gd name="connsiteX20" fmla="*/ 895887 w 1381662"/>
              <a:gd name="connsiteY20" fmla="*/ 1562100 h 1695450"/>
              <a:gd name="connsiteX21" fmla="*/ 867312 w 1381662"/>
              <a:gd name="connsiteY21" fmla="*/ 1552575 h 1695450"/>
              <a:gd name="connsiteX22" fmla="*/ 838737 w 1381662"/>
              <a:gd name="connsiteY22" fmla="*/ 1533525 h 1695450"/>
              <a:gd name="connsiteX23" fmla="*/ 781587 w 1381662"/>
              <a:gd name="connsiteY23" fmla="*/ 1514475 h 1695450"/>
              <a:gd name="connsiteX24" fmla="*/ 753012 w 1381662"/>
              <a:gd name="connsiteY24" fmla="*/ 1495425 h 1695450"/>
              <a:gd name="connsiteX25" fmla="*/ 714912 w 1381662"/>
              <a:gd name="connsiteY25" fmla="*/ 1485900 h 1695450"/>
              <a:gd name="connsiteX26" fmla="*/ 676812 w 1381662"/>
              <a:gd name="connsiteY26" fmla="*/ 1466850 h 1695450"/>
              <a:gd name="connsiteX27" fmla="*/ 648237 w 1381662"/>
              <a:gd name="connsiteY27" fmla="*/ 1457325 h 1695450"/>
              <a:gd name="connsiteX28" fmla="*/ 619662 w 1381662"/>
              <a:gd name="connsiteY28" fmla="*/ 1438275 h 1695450"/>
              <a:gd name="connsiteX29" fmla="*/ 543462 w 1381662"/>
              <a:gd name="connsiteY29" fmla="*/ 1419225 h 1695450"/>
              <a:gd name="connsiteX30" fmla="*/ 514887 w 1381662"/>
              <a:gd name="connsiteY30" fmla="*/ 1409700 h 1695450"/>
              <a:gd name="connsiteX31" fmla="*/ 410112 w 1381662"/>
              <a:gd name="connsiteY31" fmla="*/ 1381125 h 1695450"/>
              <a:gd name="connsiteX32" fmla="*/ 372012 w 1381662"/>
              <a:gd name="connsiteY32" fmla="*/ 1362075 h 1695450"/>
              <a:gd name="connsiteX33" fmla="*/ 267237 w 1381662"/>
              <a:gd name="connsiteY33" fmla="*/ 1323975 h 1695450"/>
              <a:gd name="connsiteX34" fmla="*/ 238662 w 1381662"/>
              <a:gd name="connsiteY34" fmla="*/ 1314450 h 1695450"/>
              <a:gd name="connsiteX35" fmla="*/ 171987 w 1381662"/>
              <a:gd name="connsiteY35" fmla="*/ 1295400 h 1695450"/>
              <a:gd name="connsiteX36" fmla="*/ 143412 w 1381662"/>
              <a:gd name="connsiteY36" fmla="*/ 1276350 h 1695450"/>
              <a:gd name="connsiteX37" fmla="*/ 86262 w 1381662"/>
              <a:gd name="connsiteY37" fmla="*/ 1257300 h 1695450"/>
              <a:gd name="connsiteX38" fmla="*/ 57687 w 1381662"/>
              <a:gd name="connsiteY38" fmla="*/ 1247775 h 1695450"/>
              <a:gd name="connsiteX39" fmla="*/ 537 w 1381662"/>
              <a:gd name="connsiteY39" fmla="*/ 1219200 h 1695450"/>
              <a:gd name="connsiteX40" fmla="*/ 10062 w 1381662"/>
              <a:gd name="connsiteY40" fmla="*/ 1219200 h 1695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1381662" h="1695450">
                <a:moveTo>
                  <a:pt x="1248312" y="0"/>
                </a:moveTo>
                <a:cubicBezTo>
                  <a:pt x="1251487" y="31750"/>
                  <a:pt x="1254948" y="63473"/>
                  <a:pt x="1257837" y="95250"/>
                </a:cubicBezTo>
                <a:cubicBezTo>
                  <a:pt x="1271374" y="244157"/>
                  <a:pt x="1280436" y="393534"/>
                  <a:pt x="1286412" y="542925"/>
                </a:cubicBezTo>
                <a:cubicBezTo>
                  <a:pt x="1290221" y="638152"/>
                  <a:pt x="1290500" y="733527"/>
                  <a:pt x="1295937" y="828675"/>
                </a:cubicBezTo>
                <a:cubicBezTo>
                  <a:pt x="1296861" y="844838"/>
                  <a:pt x="1302800" y="860331"/>
                  <a:pt x="1305462" y="876300"/>
                </a:cubicBezTo>
                <a:cubicBezTo>
                  <a:pt x="1309153" y="898445"/>
                  <a:pt x="1311296" y="920830"/>
                  <a:pt x="1314987" y="942975"/>
                </a:cubicBezTo>
                <a:cubicBezTo>
                  <a:pt x="1317649" y="958944"/>
                  <a:pt x="1322050" y="974599"/>
                  <a:pt x="1324512" y="990600"/>
                </a:cubicBezTo>
                <a:cubicBezTo>
                  <a:pt x="1328404" y="1015900"/>
                  <a:pt x="1330654" y="1041427"/>
                  <a:pt x="1334037" y="1066800"/>
                </a:cubicBezTo>
                <a:cubicBezTo>
                  <a:pt x="1337004" y="1089054"/>
                  <a:pt x="1340148" y="1111285"/>
                  <a:pt x="1343562" y="1133475"/>
                </a:cubicBezTo>
                <a:cubicBezTo>
                  <a:pt x="1374496" y="1334543"/>
                  <a:pt x="1336708" y="1102632"/>
                  <a:pt x="1362612" y="1219200"/>
                </a:cubicBezTo>
                <a:cubicBezTo>
                  <a:pt x="1372113" y="1261955"/>
                  <a:pt x="1377076" y="1320804"/>
                  <a:pt x="1381662" y="1362075"/>
                </a:cubicBezTo>
                <a:cubicBezTo>
                  <a:pt x="1378487" y="1435100"/>
                  <a:pt x="1379658" y="1508444"/>
                  <a:pt x="1372137" y="1581150"/>
                </a:cubicBezTo>
                <a:cubicBezTo>
                  <a:pt x="1370071" y="1601124"/>
                  <a:pt x="1364226" y="1621592"/>
                  <a:pt x="1353087" y="1638300"/>
                </a:cubicBezTo>
                <a:cubicBezTo>
                  <a:pt x="1322898" y="1683583"/>
                  <a:pt x="1344897" y="1663255"/>
                  <a:pt x="1276887" y="1685925"/>
                </a:cubicBezTo>
                <a:lnTo>
                  <a:pt x="1248312" y="1695450"/>
                </a:lnTo>
                <a:cubicBezTo>
                  <a:pt x="1239836" y="1693755"/>
                  <a:pt x="1174357" y="1681444"/>
                  <a:pt x="1162587" y="1676400"/>
                </a:cubicBezTo>
                <a:cubicBezTo>
                  <a:pt x="1152065" y="1671891"/>
                  <a:pt x="1144731" y="1661370"/>
                  <a:pt x="1134012" y="1657350"/>
                </a:cubicBezTo>
                <a:cubicBezTo>
                  <a:pt x="1118853" y="1651666"/>
                  <a:pt x="1102006" y="1652085"/>
                  <a:pt x="1086387" y="1647825"/>
                </a:cubicBezTo>
                <a:cubicBezTo>
                  <a:pt x="1067014" y="1642541"/>
                  <a:pt x="1047979" y="1635983"/>
                  <a:pt x="1029237" y="1628775"/>
                </a:cubicBezTo>
                <a:cubicBezTo>
                  <a:pt x="1007160" y="1620284"/>
                  <a:pt x="950337" y="1595936"/>
                  <a:pt x="924462" y="1581150"/>
                </a:cubicBezTo>
                <a:cubicBezTo>
                  <a:pt x="914523" y="1575470"/>
                  <a:pt x="906126" y="1567220"/>
                  <a:pt x="895887" y="1562100"/>
                </a:cubicBezTo>
                <a:cubicBezTo>
                  <a:pt x="886907" y="1557610"/>
                  <a:pt x="876292" y="1557065"/>
                  <a:pt x="867312" y="1552575"/>
                </a:cubicBezTo>
                <a:cubicBezTo>
                  <a:pt x="857073" y="1547455"/>
                  <a:pt x="849198" y="1538174"/>
                  <a:pt x="838737" y="1533525"/>
                </a:cubicBezTo>
                <a:cubicBezTo>
                  <a:pt x="820387" y="1525370"/>
                  <a:pt x="798295" y="1525614"/>
                  <a:pt x="781587" y="1514475"/>
                </a:cubicBezTo>
                <a:cubicBezTo>
                  <a:pt x="772062" y="1508125"/>
                  <a:pt x="763534" y="1499934"/>
                  <a:pt x="753012" y="1495425"/>
                </a:cubicBezTo>
                <a:cubicBezTo>
                  <a:pt x="740980" y="1490268"/>
                  <a:pt x="727169" y="1490497"/>
                  <a:pt x="714912" y="1485900"/>
                </a:cubicBezTo>
                <a:cubicBezTo>
                  <a:pt x="701617" y="1480914"/>
                  <a:pt x="689863" y="1472443"/>
                  <a:pt x="676812" y="1466850"/>
                </a:cubicBezTo>
                <a:cubicBezTo>
                  <a:pt x="667584" y="1462895"/>
                  <a:pt x="657217" y="1461815"/>
                  <a:pt x="648237" y="1457325"/>
                </a:cubicBezTo>
                <a:cubicBezTo>
                  <a:pt x="637998" y="1452205"/>
                  <a:pt x="630420" y="1442187"/>
                  <a:pt x="619662" y="1438275"/>
                </a:cubicBezTo>
                <a:cubicBezTo>
                  <a:pt x="595057" y="1429328"/>
                  <a:pt x="568300" y="1427504"/>
                  <a:pt x="543462" y="1419225"/>
                </a:cubicBezTo>
                <a:cubicBezTo>
                  <a:pt x="533937" y="1416050"/>
                  <a:pt x="524573" y="1412342"/>
                  <a:pt x="514887" y="1409700"/>
                </a:cubicBezTo>
                <a:cubicBezTo>
                  <a:pt x="501532" y="1406058"/>
                  <a:pt x="435690" y="1392087"/>
                  <a:pt x="410112" y="1381125"/>
                </a:cubicBezTo>
                <a:cubicBezTo>
                  <a:pt x="397061" y="1375532"/>
                  <a:pt x="384987" y="1367842"/>
                  <a:pt x="372012" y="1362075"/>
                </a:cubicBezTo>
                <a:cubicBezTo>
                  <a:pt x="332250" y="1344403"/>
                  <a:pt x="309476" y="1338055"/>
                  <a:pt x="267237" y="1323975"/>
                </a:cubicBezTo>
                <a:cubicBezTo>
                  <a:pt x="257712" y="1320800"/>
                  <a:pt x="248402" y="1316885"/>
                  <a:pt x="238662" y="1314450"/>
                </a:cubicBezTo>
                <a:cubicBezTo>
                  <a:pt x="226455" y="1311398"/>
                  <a:pt x="185652" y="1302232"/>
                  <a:pt x="171987" y="1295400"/>
                </a:cubicBezTo>
                <a:cubicBezTo>
                  <a:pt x="161748" y="1290280"/>
                  <a:pt x="153873" y="1280999"/>
                  <a:pt x="143412" y="1276350"/>
                </a:cubicBezTo>
                <a:cubicBezTo>
                  <a:pt x="125062" y="1268195"/>
                  <a:pt x="105312" y="1263650"/>
                  <a:pt x="86262" y="1257300"/>
                </a:cubicBezTo>
                <a:cubicBezTo>
                  <a:pt x="76737" y="1254125"/>
                  <a:pt x="66041" y="1253344"/>
                  <a:pt x="57687" y="1247775"/>
                </a:cubicBezTo>
                <a:cubicBezTo>
                  <a:pt x="-24205" y="1193180"/>
                  <a:pt x="79407" y="1258635"/>
                  <a:pt x="537" y="1219200"/>
                </a:cubicBezTo>
                <a:cubicBezTo>
                  <a:pt x="-2303" y="1217780"/>
                  <a:pt x="6887" y="1219200"/>
                  <a:pt x="10062" y="1219200"/>
                </a:cubicBezTo>
              </a:path>
            </a:pathLst>
          </a:custGeom>
          <a:noFill/>
          <a:ln w="25400" cap="flat" cmpd="sng" algn="ctr">
            <a:solidFill>
              <a:schemeClr val="tx2"/>
            </a:solidFill>
            <a:prstDash val="solid"/>
            <a:round/>
            <a:headEnd type="none" w="sm" len="sm"/>
            <a:tailEnd type="triangl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131510"/>
      </p:ext>
    </p:extLst>
  </p:cSld>
  <p:clrMapOvr>
    <a:masterClrMapping/>
  </p:clrMapOvr>
  <p:transition advTm="77781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Date Placeholder 3">
            <a:extLst>
              <a:ext uri="{FF2B5EF4-FFF2-40B4-BE49-F238E27FC236}">
                <a16:creationId xmlns:a16="http://schemas.microsoft.com/office/drawing/2014/main" id="{D04F48D9-0D15-5F44-B499-5E44ABE78FE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400"/>
              <a:t>KDD 2018</a:t>
            </a:r>
          </a:p>
        </p:txBody>
      </p:sp>
      <p:sp>
        <p:nvSpPr>
          <p:cNvPr id="109570" name="Footer Placeholder 4">
            <a:extLst>
              <a:ext uri="{FF2B5EF4-FFF2-40B4-BE49-F238E27FC236}">
                <a16:creationId xmlns:a16="http://schemas.microsoft.com/office/drawing/2014/main" id="{74B3C787-ECCB-2A4F-9558-77796BFFE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400"/>
              <a:t>Dong+</a:t>
            </a:r>
          </a:p>
        </p:txBody>
      </p:sp>
      <p:sp>
        <p:nvSpPr>
          <p:cNvPr id="109571" name="Slide Number Placeholder 5">
            <a:extLst>
              <a:ext uri="{FF2B5EF4-FFF2-40B4-BE49-F238E27FC236}">
                <a16:creationId xmlns:a16="http://schemas.microsoft.com/office/drawing/2014/main" id="{4E77DFE3-9C31-2542-A811-1D141F20E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5EC8D018-D970-9B44-A251-113D2BE20CE3}" type="slidenum">
              <a:rPr lang="en-US" altLang="en-US" sz="1400"/>
              <a:pPr/>
              <a:t>39</a:t>
            </a:fld>
            <a:endParaRPr lang="en-US" altLang="en-US" sz="1400"/>
          </a:p>
        </p:txBody>
      </p:sp>
      <p:sp>
        <p:nvSpPr>
          <p:cNvPr id="109572" name="Rectangle 2">
            <a:extLst>
              <a:ext uri="{FF2B5EF4-FFF2-40B4-BE49-F238E27FC236}">
                <a16:creationId xmlns:a16="http://schemas.microsoft.com/office/drawing/2014/main" id="{6DE1AED8-F2A9-7146-A1D7-35084D8AB48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Extension: Personalized P.R.</a:t>
            </a:r>
          </a:p>
        </p:txBody>
      </p:sp>
      <p:sp>
        <p:nvSpPr>
          <p:cNvPr id="109573" name="Rectangle 3">
            <a:extLst>
              <a:ext uri="{FF2B5EF4-FFF2-40B4-BE49-F238E27FC236}">
                <a16:creationId xmlns:a16="http://schemas.microsoft.com/office/drawing/2014/main" id="{65754C47-6A54-C240-BEDC-EF15D238870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How close is ‘4’ to ‘2’?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(or: if I like page/node ‘2’, what else would you </a:t>
            </a:r>
            <a:r>
              <a:rPr lang="en-US" altLang="en-US" dirty="0">
                <a:solidFill>
                  <a:schemeClr val="tx2"/>
                </a:solidFill>
                <a:ea typeface="ＭＳ Ｐゴシック" panose="020B0600070205080204" pitchFamily="34" charset="-128"/>
              </a:rPr>
              <a:t>recommend</a:t>
            </a:r>
            <a:r>
              <a:rPr lang="en-US" altLang="en-US" dirty="0">
                <a:ea typeface="ＭＳ Ｐゴシック" panose="020B0600070205080204" pitchFamily="34" charset="-128"/>
              </a:rPr>
              <a:t>?)</a:t>
            </a:r>
          </a:p>
        </p:txBody>
      </p:sp>
      <p:grpSp>
        <p:nvGrpSpPr>
          <p:cNvPr id="20" name="Group 4">
            <a:extLst>
              <a:ext uri="{FF2B5EF4-FFF2-40B4-BE49-F238E27FC236}">
                <a16:creationId xmlns:a16="http://schemas.microsoft.com/office/drawing/2014/main" id="{929FF76E-FE21-2F48-BFD6-CD725CD1F81F}"/>
              </a:ext>
            </a:extLst>
          </p:cNvPr>
          <p:cNvGrpSpPr>
            <a:grpSpLocks/>
          </p:cNvGrpSpPr>
          <p:nvPr/>
        </p:nvGrpSpPr>
        <p:grpSpPr bwMode="auto">
          <a:xfrm>
            <a:off x="2686050" y="3771900"/>
            <a:ext cx="2571750" cy="1966913"/>
            <a:chOff x="432" y="2400"/>
            <a:chExt cx="1620" cy="1239"/>
          </a:xfrm>
        </p:grpSpPr>
        <p:grpSp>
          <p:nvGrpSpPr>
            <p:cNvPr id="21" name="Group 5">
              <a:extLst>
                <a:ext uri="{FF2B5EF4-FFF2-40B4-BE49-F238E27FC236}">
                  <a16:creationId xmlns:a16="http://schemas.microsoft.com/office/drawing/2014/main" id="{70424A47-C868-1A4D-B765-32998566F29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2" y="2448"/>
              <a:ext cx="1584" cy="1104"/>
              <a:chOff x="720" y="2676"/>
              <a:chExt cx="847" cy="540"/>
            </a:xfrm>
          </p:grpSpPr>
          <p:sp>
            <p:nvSpPr>
              <p:cNvPr id="27" name="Oval 6">
                <a:extLst>
                  <a:ext uri="{FF2B5EF4-FFF2-40B4-BE49-F238E27FC236}">
                    <a16:creationId xmlns:a16="http://schemas.microsoft.com/office/drawing/2014/main" id="{9B598D48-F193-5F43-97E3-B7855EC390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8" y="3036"/>
                <a:ext cx="101" cy="108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48794" tIns="74398" rIns="148794" bIns="74398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8" name="Oval 7">
                <a:extLst>
                  <a:ext uri="{FF2B5EF4-FFF2-40B4-BE49-F238E27FC236}">
                    <a16:creationId xmlns:a16="http://schemas.microsoft.com/office/drawing/2014/main" id="{88EE4935-6884-4045-B011-09C0AE975B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5" y="2712"/>
                <a:ext cx="102" cy="108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48794" tIns="74398" rIns="148794" bIns="74398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9" name="Oval 8">
                <a:extLst>
                  <a:ext uri="{FF2B5EF4-FFF2-40B4-BE49-F238E27FC236}">
                    <a16:creationId xmlns:a16="http://schemas.microsoft.com/office/drawing/2014/main" id="{EE945175-233F-5D40-B8E9-820698CA6D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0" y="2676"/>
                <a:ext cx="102" cy="108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48794" tIns="74398" rIns="148794" bIns="74398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0" name="Oval 9">
                <a:extLst>
                  <a:ext uri="{FF2B5EF4-FFF2-40B4-BE49-F238E27FC236}">
                    <a16:creationId xmlns:a16="http://schemas.microsoft.com/office/drawing/2014/main" id="{672A0D63-C884-064D-B982-70F6FFB265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4" y="3108"/>
                <a:ext cx="102" cy="108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48794" tIns="74398" rIns="148794" bIns="74398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1" name="Oval 10">
                <a:extLst>
                  <a:ext uri="{FF2B5EF4-FFF2-40B4-BE49-F238E27FC236}">
                    <a16:creationId xmlns:a16="http://schemas.microsoft.com/office/drawing/2014/main" id="{3AD97497-6137-C242-B6A7-93AE03C293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0" y="2712"/>
                <a:ext cx="102" cy="108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48794" tIns="74398" rIns="148794" bIns="74398" anchor="ctr">
                <a:spAutoFit/>
              </a:bodyPr>
              <a:lstStyle/>
              <a:p>
                <a:endParaRPr lang="en-US"/>
              </a:p>
            </p:txBody>
          </p:sp>
          <p:cxnSp>
            <p:nvCxnSpPr>
              <p:cNvPr id="32" name="AutoShape 11">
                <a:extLst>
                  <a:ext uri="{FF2B5EF4-FFF2-40B4-BE49-F238E27FC236}">
                    <a16:creationId xmlns:a16="http://schemas.microsoft.com/office/drawing/2014/main" id="{9EFB363D-640A-9E48-9BE3-8D4EA9C68BD9}"/>
                  </a:ext>
                </a:extLst>
              </p:cNvPr>
              <p:cNvCxnSpPr>
                <a:cxnSpLocks noChangeShapeType="1"/>
                <a:stCxn id="29" idx="6"/>
                <a:endCxn id="28" idx="2"/>
              </p:cNvCxnSpPr>
              <p:nvPr/>
            </p:nvCxnSpPr>
            <p:spPr bwMode="auto">
              <a:xfrm>
                <a:off x="1266" y="2730"/>
                <a:ext cx="196" cy="36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3" name="AutoShape 12">
                <a:extLst>
                  <a:ext uri="{FF2B5EF4-FFF2-40B4-BE49-F238E27FC236}">
                    <a16:creationId xmlns:a16="http://schemas.microsoft.com/office/drawing/2014/main" id="{C6ED4193-A032-494A-BCFE-54EB08712B61}"/>
                  </a:ext>
                </a:extLst>
              </p:cNvPr>
              <p:cNvCxnSpPr>
                <a:cxnSpLocks noChangeShapeType="1"/>
                <a:stCxn id="30" idx="6"/>
                <a:endCxn id="28" idx="3"/>
              </p:cNvCxnSpPr>
              <p:nvPr/>
            </p:nvCxnSpPr>
            <p:spPr bwMode="auto">
              <a:xfrm flipV="1">
                <a:off x="1300" y="2808"/>
                <a:ext cx="180" cy="354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4" name="AutoShape 13">
                <a:extLst>
                  <a:ext uri="{FF2B5EF4-FFF2-40B4-BE49-F238E27FC236}">
                    <a16:creationId xmlns:a16="http://schemas.microsoft.com/office/drawing/2014/main" id="{559FDF69-6E75-374B-8F77-DC3D8FA6A19E}"/>
                  </a:ext>
                </a:extLst>
              </p:cNvPr>
              <p:cNvCxnSpPr>
                <a:cxnSpLocks noChangeShapeType="1"/>
                <a:stCxn id="31" idx="6"/>
                <a:endCxn id="29" idx="2"/>
              </p:cNvCxnSpPr>
              <p:nvPr/>
            </p:nvCxnSpPr>
            <p:spPr bwMode="auto">
              <a:xfrm flipV="1">
                <a:off x="825" y="2730"/>
                <a:ext cx="332" cy="36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4">
                <a:extLst>
                  <a:ext uri="{FF2B5EF4-FFF2-40B4-BE49-F238E27FC236}">
                    <a16:creationId xmlns:a16="http://schemas.microsoft.com/office/drawing/2014/main" id="{757CE96A-6783-3947-924A-AA9F7471264A}"/>
                  </a:ext>
                </a:extLst>
              </p:cNvPr>
              <p:cNvCxnSpPr>
                <a:cxnSpLocks noChangeShapeType="1"/>
                <a:stCxn id="27" idx="7"/>
                <a:endCxn id="29" idx="3"/>
              </p:cNvCxnSpPr>
              <p:nvPr/>
            </p:nvCxnSpPr>
            <p:spPr bwMode="auto">
              <a:xfrm flipV="1">
                <a:off x="875" y="2772"/>
                <a:ext cx="300" cy="276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">
                <a:extLst>
                  <a:ext uri="{FF2B5EF4-FFF2-40B4-BE49-F238E27FC236}">
                    <a16:creationId xmlns:a16="http://schemas.microsoft.com/office/drawing/2014/main" id="{7C19255B-7A89-434B-B66E-3BE934413FB2}"/>
                  </a:ext>
                </a:extLst>
              </p:cNvPr>
              <p:cNvCxnSpPr>
                <a:cxnSpLocks noChangeShapeType="1"/>
                <a:stCxn id="30" idx="2"/>
                <a:endCxn id="27" idx="6"/>
              </p:cNvCxnSpPr>
              <p:nvPr/>
            </p:nvCxnSpPr>
            <p:spPr bwMode="auto">
              <a:xfrm flipH="1" flipV="1">
                <a:off x="894" y="3090"/>
                <a:ext cx="295" cy="72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6">
                <a:extLst>
                  <a:ext uri="{FF2B5EF4-FFF2-40B4-BE49-F238E27FC236}">
                    <a16:creationId xmlns:a16="http://schemas.microsoft.com/office/drawing/2014/main" id="{F036E902-F916-094B-81DC-142A983F8721}"/>
                  </a:ext>
                </a:extLst>
              </p:cNvPr>
              <p:cNvCxnSpPr>
                <a:cxnSpLocks noChangeShapeType="1"/>
                <a:stCxn id="28" idx="0"/>
                <a:endCxn id="31" idx="1"/>
              </p:cNvCxnSpPr>
              <p:nvPr/>
            </p:nvCxnSpPr>
            <p:spPr bwMode="auto">
              <a:xfrm rot="16200000" flipH="1" flipV="1">
                <a:off x="1118" y="2324"/>
                <a:ext cx="16" cy="781"/>
              </a:xfrm>
              <a:prstGeom prst="curvedConnector3">
                <a:avLst>
                  <a:gd name="adj1" fmla="val -868750"/>
                </a:avLst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7">
                <a:extLst>
                  <a:ext uri="{FF2B5EF4-FFF2-40B4-BE49-F238E27FC236}">
                    <a16:creationId xmlns:a16="http://schemas.microsoft.com/office/drawing/2014/main" id="{AA9EC1B8-F328-EE4C-B8C4-7F67D56E1506}"/>
                  </a:ext>
                </a:extLst>
              </p:cNvPr>
              <p:cNvCxnSpPr>
                <a:cxnSpLocks noChangeShapeType="1"/>
                <a:stCxn id="29" idx="5"/>
                <a:endCxn id="30" idx="0"/>
              </p:cNvCxnSpPr>
              <p:nvPr/>
            </p:nvCxnSpPr>
            <p:spPr bwMode="auto">
              <a:xfrm flipH="1">
                <a:off x="1245" y="2773"/>
                <a:ext cx="2" cy="330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22" name="Text Box 18">
              <a:extLst>
                <a:ext uri="{FF2B5EF4-FFF2-40B4-BE49-F238E27FC236}">
                  <a16:creationId xmlns:a16="http://schemas.microsoft.com/office/drawing/2014/main" id="{A3EDFC3A-9002-E64A-8201-11E61E5B11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2" y="2496"/>
              <a:ext cx="22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 type="none" w="sm" len="sm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34971" tIns="67486" rIns="134971" bIns="67486" anchor="ctr">
              <a:spAutoFit/>
            </a:bodyPr>
            <a:lstStyle/>
            <a:p>
              <a:pPr eaLnBrk="0" hangingPunct="0"/>
              <a:r>
                <a:rPr kumimoji="0" lang="en-US" altLang="en-US" sz="2800"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23" name="Text Box 19">
              <a:extLst>
                <a:ext uri="{FF2B5EF4-FFF2-40B4-BE49-F238E27FC236}">
                  <a16:creationId xmlns:a16="http://schemas.microsoft.com/office/drawing/2014/main" id="{C4E65F0A-F68F-B44E-B299-0705CD4634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48" y="2400"/>
              <a:ext cx="22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 type="none" w="sm" len="sm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34971" tIns="67486" rIns="134971" bIns="67486" anchor="ctr">
              <a:spAutoFit/>
            </a:bodyPr>
            <a:lstStyle/>
            <a:p>
              <a:pPr eaLnBrk="0" hangingPunct="0"/>
              <a:r>
                <a:rPr kumimoji="0" lang="en-US" altLang="en-US" sz="2800"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24" name="Text Box 20">
              <a:extLst>
                <a:ext uri="{FF2B5EF4-FFF2-40B4-BE49-F238E27FC236}">
                  <a16:creationId xmlns:a16="http://schemas.microsoft.com/office/drawing/2014/main" id="{CA74EED5-1C91-8640-A119-07DE0CE644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24" y="2496"/>
              <a:ext cx="22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 type="none" w="sm" len="sm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34971" tIns="67486" rIns="134971" bIns="67486" anchor="ctr">
              <a:spAutoFit/>
            </a:bodyPr>
            <a:lstStyle/>
            <a:p>
              <a:pPr eaLnBrk="0" hangingPunct="0"/>
              <a:r>
                <a:rPr kumimoji="0" lang="en-US" altLang="en-US" sz="2800"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5" name="Text Box 21">
              <a:extLst>
                <a:ext uri="{FF2B5EF4-FFF2-40B4-BE49-F238E27FC236}">
                  <a16:creationId xmlns:a16="http://schemas.microsoft.com/office/drawing/2014/main" id="{AF4B7C8B-FCD3-864D-88CF-757DBCB9DE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8" y="3149"/>
              <a:ext cx="22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 type="none" w="sm" len="sm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34971" tIns="67486" rIns="134971" bIns="67486" anchor="ctr">
              <a:spAutoFit/>
            </a:bodyPr>
            <a:lstStyle/>
            <a:p>
              <a:pPr eaLnBrk="0" hangingPunct="0"/>
              <a:r>
                <a:rPr kumimoji="0" lang="en-US" altLang="en-US" sz="2800"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26" name="Text Box 22">
              <a:extLst>
                <a:ext uri="{FF2B5EF4-FFF2-40B4-BE49-F238E27FC236}">
                  <a16:creationId xmlns:a16="http://schemas.microsoft.com/office/drawing/2014/main" id="{5ABB1886-DD1F-6540-995B-09B4EFA8B9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96" y="3312"/>
              <a:ext cx="22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 type="none" w="sm" len="sm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34971" tIns="67486" rIns="134971" bIns="67486" anchor="ctr">
              <a:spAutoFit/>
            </a:bodyPr>
            <a:lstStyle/>
            <a:p>
              <a:pPr eaLnBrk="0" hangingPunct="0"/>
              <a:r>
                <a:rPr kumimoji="0" lang="en-US" altLang="en-US" sz="2800">
                  <a:latin typeface="Times New Roman" panose="02020603050405020304" pitchFamily="18" charset="0"/>
                </a:rPr>
                <a:t>5</a:t>
              </a:r>
            </a:p>
          </p:txBody>
        </p:sp>
      </p:grpSp>
      <p:sp>
        <p:nvSpPr>
          <p:cNvPr id="2" name="Freeform 1">
            <a:extLst>
              <a:ext uri="{FF2B5EF4-FFF2-40B4-BE49-F238E27FC236}">
                <a16:creationId xmlns:a16="http://schemas.microsoft.com/office/drawing/2014/main" id="{B8050568-8450-6646-979D-834BE5685551}"/>
              </a:ext>
            </a:extLst>
          </p:cNvPr>
          <p:cNvSpPr/>
          <p:nvPr/>
        </p:nvSpPr>
        <p:spPr bwMode="auto">
          <a:xfrm>
            <a:off x="3199863" y="4162425"/>
            <a:ext cx="1381662" cy="1695450"/>
          </a:xfrm>
          <a:custGeom>
            <a:avLst/>
            <a:gdLst>
              <a:gd name="connsiteX0" fmla="*/ 1248312 w 1381662"/>
              <a:gd name="connsiteY0" fmla="*/ 0 h 1695450"/>
              <a:gd name="connsiteX1" fmla="*/ 1257837 w 1381662"/>
              <a:gd name="connsiteY1" fmla="*/ 95250 h 1695450"/>
              <a:gd name="connsiteX2" fmla="*/ 1286412 w 1381662"/>
              <a:gd name="connsiteY2" fmla="*/ 542925 h 1695450"/>
              <a:gd name="connsiteX3" fmla="*/ 1295937 w 1381662"/>
              <a:gd name="connsiteY3" fmla="*/ 828675 h 1695450"/>
              <a:gd name="connsiteX4" fmla="*/ 1305462 w 1381662"/>
              <a:gd name="connsiteY4" fmla="*/ 876300 h 1695450"/>
              <a:gd name="connsiteX5" fmla="*/ 1314987 w 1381662"/>
              <a:gd name="connsiteY5" fmla="*/ 942975 h 1695450"/>
              <a:gd name="connsiteX6" fmla="*/ 1324512 w 1381662"/>
              <a:gd name="connsiteY6" fmla="*/ 990600 h 1695450"/>
              <a:gd name="connsiteX7" fmla="*/ 1334037 w 1381662"/>
              <a:gd name="connsiteY7" fmla="*/ 1066800 h 1695450"/>
              <a:gd name="connsiteX8" fmla="*/ 1343562 w 1381662"/>
              <a:gd name="connsiteY8" fmla="*/ 1133475 h 1695450"/>
              <a:gd name="connsiteX9" fmla="*/ 1362612 w 1381662"/>
              <a:gd name="connsiteY9" fmla="*/ 1219200 h 1695450"/>
              <a:gd name="connsiteX10" fmla="*/ 1381662 w 1381662"/>
              <a:gd name="connsiteY10" fmla="*/ 1362075 h 1695450"/>
              <a:gd name="connsiteX11" fmla="*/ 1372137 w 1381662"/>
              <a:gd name="connsiteY11" fmla="*/ 1581150 h 1695450"/>
              <a:gd name="connsiteX12" fmla="*/ 1353087 w 1381662"/>
              <a:gd name="connsiteY12" fmla="*/ 1638300 h 1695450"/>
              <a:gd name="connsiteX13" fmla="*/ 1276887 w 1381662"/>
              <a:gd name="connsiteY13" fmla="*/ 1685925 h 1695450"/>
              <a:gd name="connsiteX14" fmla="*/ 1248312 w 1381662"/>
              <a:gd name="connsiteY14" fmla="*/ 1695450 h 1695450"/>
              <a:gd name="connsiteX15" fmla="*/ 1162587 w 1381662"/>
              <a:gd name="connsiteY15" fmla="*/ 1676400 h 1695450"/>
              <a:gd name="connsiteX16" fmla="*/ 1134012 w 1381662"/>
              <a:gd name="connsiteY16" fmla="*/ 1657350 h 1695450"/>
              <a:gd name="connsiteX17" fmla="*/ 1086387 w 1381662"/>
              <a:gd name="connsiteY17" fmla="*/ 1647825 h 1695450"/>
              <a:gd name="connsiteX18" fmla="*/ 1029237 w 1381662"/>
              <a:gd name="connsiteY18" fmla="*/ 1628775 h 1695450"/>
              <a:gd name="connsiteX19" fmla="*/ 924462 w 1381662"/>
              <a:gd name="connsiteY19" fmla="*/ 1581150 h 1695450"/>
              <a:gd name="connsiteX20" fmla="*/ 895887 w 1381662"/>
              <a:gd name="connsiteY20" fmla="*/ 1562100 h 1695450"/>
              <a:gd name="connsiteX21" fmla="*/ 867312 w 1381662"/>
              <a:gd name="connsiteY21" fmla="*/ 1552575 h 1695450"/>
              <a:gd name="connsiteX22" fmla="*/ 838737 w 1381662"/>
              <a:gd name="connsiteY22" fmla="*/ 1533525 h 1695450"/>
              <a:gd name="connsiteX23" fmla="*/ 781587 w 1381662"/>
              <a:gd name="connsiteY23" fmla="*/ 1514475 h 1695450"/>
              <a:gd name="connsiteX24" fmla="*/ 753012 w 1381662"/>
              <a:gd name="connsiteY24" fmla="*/ 1495425 h 1695450"/>
              <a:gd name="connsiteX25" fmla="*/ 714912 w 1381662"/>
              <a:gd name="connsiteY25" fmla="*/ 1485900 h 1695450"/>
              <a:gd name="connsiteX26" fmla="*/ 676812 w 1381662"/>
              <a:gd name="connsiteY26" fmla="*/ 1466850 h 1695450"/>
              <a:gd name="connsiteX27" fmla="*/ 648237 w 1381662"/>
              <a:gd name="connsiteY27" fmla="*/ 1457325 h 1695450"/>
              <a:gd name="connsiteX28" fmla="*/ 619662 w 1381662"/>
              <a:gd name="connsiteY28" fmla="*/ 1438275 h 1695450"/>
              <a:gd name="connsiteX29" fmla="*/ 543462 w 1381662"/>
              <a:gd name="connsiteY29" fmla="*/ 1419225 h 1695450"/>
              <a:gd name="connsiteX30" fmla="*/ 514887 w 1381662"/>
              <a:gd name="connsiteY30" fmla="*/ 1409700 h 1695450"/>
              <a:gd name="connsiteX31" fmla="*/ 410112 w 1381662"/>
              <a:gd name="connsiteY31" fmla="*/ 1381125 h 1695450"/>
              <a:gd name="connsiteX32" fmla="*/ 372012 w 1381662"/>
              <a:gd name="connsiteY32" fmla="*/ 1362075 h 1695450"/>
              <a:gd name="connsiteX33" fmla="*/ 267237 w 1381662"/>
              <a:gd name="connsiteY33" fmla="*/ 1323975 h 1695450"/>
              <a:gd name="connsiteX34" fmla="*/ 238662 w 1381662"/>
              <a:gd name="connsiteY34" fmla="*/ 1314450 h 1695450"/>
              <a:gd name="connsiteX35" fmla="*/ 171987 w 1381662"/>
              <a:gd name="connsiteY35" fmla="*/ 1295400 h 1695450"/>
              <a:gd name="connsiteX36" fmla="*/ 143412 w 1381662"/>
              <a:gd name="connsiteY36" fmla="*/ 1276350 h 1695450"/>
              <a:gd name="connsiteX37" fmla="*/ 86262 w 1381662"/>
              <a:gd name="connsiteY37" fmla="*/ 1257300 h 1695450"/>
              <a:gd name="connsiteX38" fmla="*/ 57687 w 1381662"/>
              <a:gd name="connsiteY38" fmla="*/ 1247775 h 1695450"/>
              <a:gd name="connsiteX39" fmla="*/ 537 w 1381662"/>
              <a:gd name="connsiteY39" fmla="*/ 1219200 h 1695450"/>
              <a:gd name="connsiteX40" fmla="*/ 10062 w 1381662"/>
              <a:gd name="connsiteY40" fmla="*/ 1219200 h 1695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1381662" h="1695450">
                <a:moveTo>
                  <a:pt x="1248312" y="0"/>
                </a:moveTo>
                <a:cubicBezTo>
                  <a:pt x="1251487" y="31750"/>
                  <a:pt x="1254948" y="63473"/>
                  <a:pt x="1257837" y="95250"/>
                </a:cubicBezTo>
                <a:cubicBezTo>
                  <a:pt x="1271374" y="244157"/>
                  <a:pt x="1280436" y="393534"/>
                  <a:pt x="1286412" y="542925"/>
                </a:cubicBezTo>
                <a:cubicBezTo>
                  <a:pt x="1290221" y="638152"/>
                  <a:pt x="1290500" y="733527"/>
                  <a:pt x="1295937" y="828675"/>
                </a:cubicBezTo>
                <a:cubicBezTo>
                  <a:pt x="1296861" y="844838"/>
                  <a:pt x="1302800" y="860331"/>
                  <a:pt x="1305462" y="876300"/>
                </a:cubicBezTo>
                <a:cubicBezTo>
                  <a:pt x="1309153" y="898445"/>
                  <a:pt x="1311296" y="920830"/>
                  <a:pt x="1314987" y="942975"/>
                </a:cubicBezTo>
                <a:cubicBezTo>
                  <a:pt x="1317649" y="958944"/>
                  <a:pt x="1322050" y="974599"/>
                  <a:pt x="1324512" y="990600"/>
                </a:cubicBezTo>
                <a:cubicBezTo>
                  <a:pt x="1328404" y="1015900"/>
                  <a:pt x="1330654" y="1041427"/>
                  <a:pt x="1334037" y="1066800"/>
                </a:cubicBezTo>
                <a:cubicBezTo>
                  <a:pt x="1337004" y="1089054"/>
                  <a:pt x="1340148" y="1111285"/>
                  <a:pt x="1343562" y="1133475"/>
                </a:cubicBezTo>
                <a:cubicBezTo>
                  <a:pt x="1374496" y="1334543"/>
                  <a:pt x="1336708" y="1102632"/>
                  <a:pt x="1362612" y="1219200"/>
                </a:cubicBezTo>
                <a:cubicBezTo>
                  <a:pt x="1372113" y="1261955"/>
                  <a:pt x="1377076" y="1320804"/>
                  <a:pt x="1381662" y="1362075"/>
                </a:cubicBezTo>
                <a:cubicBezTo>
                  <a:pt x="1378487" y="1435100"/>
                  <a:pt x="1379658" y="1508444"/>
                  <a:pt x="1372137" y="1581150"/>
                </a:cubicBezTo>
                <a:cubicBezTo>
                  <a:pt x="1370071" y="1601124"/>
                  <a:pt x="1364226" y="1621592"/>
                  <a:pt x="1353087" y="1638300"/>
                </a:cubicBezTo>
                <a:cubicBezTo>
                  <a:pt x="1322898" y="1683583"/>
                  <a:pt x="1344897" y="1663255"/>
                  <a:pt x="1276887" y="1685925"/>
                </a:cubicBezTo>
                <a:lnTo>
                  <a:pt x="1248312" y="1695450"/>
                </a:lnTo>
                <a:cubicBezTo>
                  <a:pt x="1239836" y="1693755"/>
                  <a:pt x="1174357" y="1681444"/>
                  <a:pt x="1162587" y="1676400"/>
                </a:cubicBezTo>
                <a:cubicBezTo>
                  <a:pt x="1152065" y="1671891"/>
                  <a:pt x="1144731" y="1661370"/>
                  <a:pt x="1134012" y="1657350"/>
                </a:cubicBezTo>
                <a:cubicBezTo>
                  <a:pt x="1118853" y="1651666"/>
                  <a:pt x="1102006" y="1652085"/>
                  <a:pt x="1086387" y="1647825"/>
                </a:cubicBezTo>
                <a:cubicBezTo>
                  <a:pt x="1067014" y="1642541"/>
                  <a:pt x="1047979" y="1635983"/>
                  <a:pt x="1029237" y="1628775"/>
                </a:cubicBezTo>
                <a:cubicBezTo>
                  <a:pt x="1007160" y="1620284"/>
                  <a:pt x="950337" y="1595936"/>
                  <a:pt x="924462" y="1581150"/>
                </a:cubicBezTo>
                <a:cubicBezTo>
                  <a:pt x="914523" y="1575470"/>
                  <a:pt x="906126" y="1567220"/>
                  <a:pt x="895887" y="1562100"/>
                </a:cubicBezTo>
                <a:cubicBezTo>
                  <a:pt x="886907" y="1557610"/>
                  <a:pt x="876292" y="1557065"/>
                  <a:pt x="867312" y="1552575"/>
                </a:cubicBezTo>
                <a:cubicBezTo>
                  <a:pt x="857073" y="1547455"/>
                  <a:pt x="849198" y="1538174"/>
                  <a:pt x="838737" y="1533525"/>
                </a:cubicBezTo>
                <a:cubicBezTo>
                  <a:pt x="820387" y="1525370"/>
                  <a:pt x="798295" y="1525614"/>
                  <a:pt x="781587" y="1514475"/>
                </a:cubicBezTo>
                <a:cubicBezTo>
                  <a:pt x="772062" y="1508125"/>
                  <a:pt x="763534" y="1499934"/>
                  <a:pt x="753012" y="1495425"/>
                </a:cubicBezTo>
                <a:cubicBezTo>
                  <a:pt x="740980" y="1490268"/>
                  <a:pt x="727169" y="1490497"/>
                  <a:pt x="714912" y="1485900"/>
                </a:cubicBezTo>
                <a:cubicBezTo>
                  <a:pt x="701617" y="1480914"/>
                  <a:pt x="689863" y="1472443"/>
                  <a:pt x="676812" y="1466850"/>
                </a:cubicBezTo>
                <a:cubicBezTo>
                  <a:pt x="667584" y="1462895"/>
                  <a:pt x="657217" y="1461815"/>
                  <a:pt x="648237" y="1457325"/>
                </a:cubicBezTo>
                <a:cubicBezTo>
                  <a:pt x="637998" y="1452205"/>
                  <a:pt x="630420" y="1442187"/>
                  <a:pt x="619662" y="1438275"/>
                </a:cubicBezTo>
                <a:cubicBezTo>
                  <a:pt x="595057" y="1429328"/>
                  <a:pt x="568300" y="1427504"/>
                  <a:pt x="543462" y="1419225"/>
                </a:cubicBezTo>
                <a:cubicBezTo>
                  <a:pt x="533937" y="1416050"/>
                  <a:pt x="524573" y="1412342"/>
                  <a:pt x="514887" y="1409700"/>
                </a:cubicBezTo>
                <a:cubicBezTo>
                  <a:pt x="501532" y="1406058"/>
                  <a:pt x="435690" y="1392087"/>
                  <a:pt x="410112" y="1381125"/>
                </a:cubicBezTo>
                <a:cubicBezTo>
                  <a:pt x="397061" y="1375532"/>
                  <a:pt x="384987" y="1367842"/>
                  <a:pt x="372012" y="1362075"/>
                </a:cubicBezTo>
                <a:cubicBezTo>
                  <a:pt x="332250" y="1344403"/>
                  <a:pt x="309476" y="1338055"/>
                  <a:pt x="267237" y="1323975"/>
                </a:cubicBezTo>
                <a:cubicBezTo>
                  <a:pt x="257712" y="1320800"/>
                  <a:pt x="248402" y="1316885"/>
                  <a:pt x="238662" y="1314450"/>
                </a:cubicBezTo>
                <a:cubicBezTo>
                  <a:pt x="226455" y="1311398"/>
                  <a:pt x="185652" y="1302232"/>
                  <a:pt x="171987" y="1295400"/>
                </a:cubicBezTo>
                <a:cubicBezTo>
                  <a:pt x="161748" y="1290280"/>
                  <a:pt x="153873" y="1280999"/>
                  <a:pt x="143412" y="1276350"/>
                </a:cubicBezTo>
                <a:cubicBezTo>
                  <a:pt x="125062" y="1268195"/>
                  <a:pt x="105312" y="1263650"/>
                  <a:pt x="86262" y="1257300"/>
                </a:cubicBezTo>
                <a:cubicBezTo>
                  <a:pt x="76737" y="1254125"/>
                  <a:pt x="66041" y="1253344"/>
                  <a:pt x="57687" y="1247775"/>
                </a:cubicBezTo>
                <a:cubicBezTo>
                  <a:pt x="-24205" y="1193180"/>
                  <a:pt x="79407" y="1258635"/>
                  <a:pt x="537" y="1219200"/>
                </a:cubicBezTo>
                <a:cubicBezTo>
                  <a:pt x="-2303" y="1217780"/>
                  <a:pt x="6887" y="1219200"/>
                  <a:pt x="10062" y="1219200"/>
                </a:cubicBezTo>
              </a:path>
            </a:pathLst>
          </a:custGeom>
          <a:noFill/>
          <a:ln w="25400" cap="flat" cmpd="sng" algn="ctr">
            <a:solidFill>
              <a:schemeClr val="tx2"/>
            </a:solidFill>
            <a:prstDash val="solid"/>
            <a:round/>
            <a:headEnd type="none" w="sm" len="sm"/>
            <a:tailEnd type="triangl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BFFAFE1D-6457-1E44-A0BD-23DA2D71DBD7}"/>
              </a:ext>
            </a:extLst>
          </p:cNvPr>
          <p:cNvSpPr/>
          <p:nvPr/>
        </p:nvSpPr>
        <p:spPr bwMode="auto">
          <a:xfrm>
            <a:off x="3075759" y="3676650"/>
            <a:ext cx="1848666" cy="1514475"/>
          </a:xfrm>
          <a:custGeom>
            <a:avLst/>
            <a:gdLst>
              <a:gd name="connsiteX0" fmla="*/ 1324791 w 1848666"/>
              <a:gd name="connsiteY0" fmla="*/ 238125 h 1514475"/>
              <a:gd name="connsiteX1" fmla="*/ 1372416 w 1848666"/>
              <a:gd name="connsiteY1" fmla="*/ 247650 h 1514475"/>
              <a:gd name="connsiteX2" fmla="*/ 1477191 w 1848666"/>
              <a:gd name="connsiteY2" fmla="*/ 266700 h 1514475"/>
              <a:gd name="connsiteX3" fmla="*/ 1553391 w 1848666"/>
              <a:gd name="connsiteY3" fmla="*/ 285750 h 1514475"/>
              <a:gd name="connsiteX4" fmla="*/ 1581966 w 1848666"/>
              <a:gd name="connsiteY4" fmla="*/ 295275 h 1514475"/>
              <a:gd name="connsiteX5" fmla="*/ 1648641 w 1848666"/>
              <a:gd name="connsiteY5" fmla="*/ 314325 h 1514475"/>
              <a:gd name="connsiteX6" fmla="*/ 1724841 w 1848666"/>
              <a:gd name="connsiteY6" fmla="*/ 342900 h 1514475"/>
              <a:gd name="connsiteX7" fmla="*/ 1839141 w 1848666"/>
              <a:gd name="connsiteY7" fmla="*/ 304800 h 1514475"/>
              <a:gd name="connsiteX8" fmla="*/ 1848666 w 1848666"/>
              <a:gd name="connsiteY8" fmla="*/ 266700 h 1514475"/>
              <a:gd name="connsiteX9" fmla="*/ 1810566 w 1848666"/>
              <a:gd name="connsiteY9" fmla="*/ 180975 h 1514475"/>
              <a:gd name="connsiteX10" fmla="*/ 1753416 w 1848666"/>
              <a:gd name="connsiteY10" fmla="*/ 133350 h 1514475"/>
              <a:gd name="connsiteX11" fmla="*/ 1715316 w 1848666"/>
              <a:gd name="connsiteY11" fmla="*/ 104775 h 1514475"/>
              <a:gd name="connsiteX12" fmla="*/ 1686741 w 1848666"/>
              <a:gd name="connsiteY12" fmla="*/ 95250 h 1514475"/>
              <a:gd name="connsiteX13" fmla="*/ 1610541 w 1848666"/>
              <a:gd name="connsiteY13" fmla="*/ 57150 h 1514475"/>
              <a:gd name="connsiteX14" fmla="*/ 1534341 w 1848666"/>
              <a:gd name="connsiteY14" fmla="*/ 38100 h 1514475"/>
              <a:gd name="connsiteX15" fmla="*/ 1486716 w 1848666"/>
              <a:gd name="connsiteY15" fmla="*/ 28575 h 1514475"/>
              <a:gd name="connsiteX16" fmla="*/ 1372416 w 1848666"/>
              <a:gd name="connsiteY16" fmla="*/ 9525 h 1514475"/>
              <a:gd name="connsiteX17" fmla="*/ 1105716 w 1848666"/>
              <a:gd name="connsiteY17" fmla="*/ 0 h 1514475"/>
              <a:gd name="connsiteX18" fmla="*/ 619941 w 1848666"/>
              <a:gd name="connsiteY18" fmla="*/ 9525 h 1514475"/>
              <a:gd name="connsiteX19" fmla="*/ 524691 w 1848666"/>
              <a:gd name="connsiteY19" fmla="*/ 19050 h 1514475"/>
              <a:gd name="connsiteX20" fmla="*/ 419916 w 1848666"/>
              <a:gd name="connsiteY20" fmla="*/ 47625 h 1514475"/>
              <a:gd name="connsiteX21" fmla="*/ 381816 w 1848666"/>
              <a:gd name="connsiteY21" fmla="*/ 57150 h 1514475"/>
              <a:gd name="connsiteX22" fmla="*/ 296091 w 1848666"/>
              <a:gd name="connsiteY22" fmla="*/ 95250 h 1514475"/>
              <a:gd name="connsiteX23" fmla="*/ 238941 w 1848666"/>
              <a:gd name="connsiteY23" fmla="*/ 114300 h 1514475"/>
              <a:gd name="connsiteX24" fmla="*/ 153216 w 1848666"/>
              <a:gd name="connsiteY24" fmla="*/ 142875 h 1514475"/>
              <a:gd name="connsiteX25" fmla="*/ 124641 w 1848666"/>
              <a:gd name="connsiteY25" fmla="*/ 152400 h 1514475"/>
              <a:gd name="connsiteX26" fmla="*/ 67491 w 1848666"/>
              <a:gd name="connsiteY26" fmla="*/ 180975 h 1514475"/>
              <a:gd name="connsiteX27" fmla="*/ 10341 w 1848666"/>
              <a:gd name="connsiteY27" fmla="*/ 219075 h 1514475"/>
              <a:gd name="connsiteX28" fmla="*/ 816 w 1848666"/>
              <a:gd name="connsiteY28" fmla="*/ 247650 h 1514475"/>
              <a:gd name="connsiteX29" fmla="*/ 29391 w 1848666"/>
              <a:gd name="connsiteY29" fmla="*/ 266700 h 1514475"/>
              <a:gd name="connsiteX30" fmla="*/ 124641 w 1848666"/>
              <a:gd name="connsiteY30" fmla="*/ 285750 h 1514475"/>
              <a:gd name="connsiteX31" fmla="*/ 648516 w 1848666"/>
              <a:gd name="connsiteY31" fmla="*/ 295275 h 1514475"/>
              <a:gd name="connsiteX32" fmla="*/ 677091 w 1848666"/>
              <a:gd name="connsiteY32" fmla="*/ 304800 h 1514475"/>
              <a:gd name="connsiteX33" fmla="*/ 743766 w 1848666"/>
              <a:gd name="connsiteY33" fmla="*/ 390525 h 1514475"/>
              <a:gd name="connsiteX34" fmla="*/ 800916 w 1848666"/>
              <a:gd name="connsiteY34" fmla="*/ 466725 h 1514475"/>
              <a:gd name="connsiteX35" fmla="*/ 819966 w 1848666"/>
              <a:gd name="connsiteY35" fmla="*/ 495300 h 1514475"/>
              <a:gd name="connsiteX36" fmla="*/ 848541 w 1848666"/>
              <a:gd name="connsiteY36" fmla="*/ 552450 h 1514475"/>
              <a:gd name="connsiteX37" fmla="*/ 877116 w 1848666"/>
              <a:gd name="connsiteY37" fmla="*/ 647700 h 1514475"/>
              <a:gd name="connsiteX38" fmla="*/ 886641 w 1848666"/>
              <a:gd name="connsiteY38" fmla="*/ 676275 h 1514475"/>
              <a:gd name="connsiteX39" fmla="*/ 896166 w 1848666"/>
              <a:gd name="connsiteY39" fmla="*/ 704850 h 1514475"/>
              <a:gd name="connsiteX40" fmla="*/ 905691 w 1848666"/>
              <a:gd name="connsiteY40" fmla="*/ 742950 h 1514475"/>
              <a:gd name="connsiteX41" fmla="*/ 924741 w 1848666"/>
              <a:gd name="connsiteY41" fmla="*/ 800100 h 1514475"/>
              <a:gd name="connsiteX42" fmla="*/ 934266 w 1848666"/>
              <a:gd name="connsiteY42" fmla="*/ 828675 h 1514475"/>
              <a:gd name="connsiteX43" fmla="*/ 943791 w 1848666"/>
              <a:gd name="connsiteY43" fmla="*/ 866775 h 1514475"/>
              <a:gd name="connsiteX44" fmla="*/ 943791 w 1848666"/>
              <a:gd name="connsiteY44" fmla="*/ 1409700 h 1514475"/>
              <a:gd name="connsiteX45" fmla="*/ 896166 w 1848666"/>
              <a:gd name="connsiteY45" fmla="*/ 1495425 h 1514475"/>
              <a:gd name="connsiteX46" fmla="*/ 839016 w 1848666"/>
              <a:gd name="connsiteY46" fmla="*/ 1514475 h 1514475"/>
              <a:gd name="connsiteX47" fmla="*/ 743766 w 1848666"/>
              <a:gd name="connsiteY47" fmla="*/ 1504950 h 1514475"/>
              <a:gd name="connsiteX48" fmla="*/ 667566 w 1848666"/>
              <a:gd name="connsiteY48" fmla="*/ 1485900 h 1514475"/>
              <a:gd name="connsiteX49" fmla="*/ 638991 w 1848666"/>
              <a:gd name="connsiteY49" fmla="*/ 1466850 h 1514475"/>
              <a:gd name="connsiteX50" fmla="*/ 600891 w 1848666"/>
              <a:gd name="connsiteY50" fmla="*/ 1457325 h 1514475"/>
              <a:gd name="connsiteX51" fmla="*/ 543741 w 1848666"/>
              <a:gd name="connsiteY51" fmla="*/ 1438275 h 1514475"/>
              <a:gd name="connsiteX52" fmla="*/ 486591 w 1848666"/>
              <a:gd name="connsiteY52" fmla="*/ 1419225 h 1514475"/>
              <a:gd name="connsiteX53" fmla="*/ 458016 w 1848666"/>
              <a:gd name="connsiteY53" fmla="*/ 1409700 h 1514475"/>
              <a:gd name="connsiteX54" fmla="*/ 343716 w 1848666"/>
              <a:gd name="connsiteY54" fmla="*/ 1390650 h 1514475"/>
              <a:gd name="connsiteX55" fmla="*/ 200841 w 1848666"/>
              <a:gd name="connsiteY55" fmla="*/ 1390650 h 151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848666" h="1514475">
                <a:moveTo>
                  <a:pt x="1324791" y="238125"/>
                </a:moveTo>
                <a:lnTo>
                  <a:pt x="1372416" y="247650"/>
                </a:lnTo>
                <a:cubicBezTo>
                  <a:pt x="1418256" y="255985"/>
                  <a:pt x="1433496" y="256616"/>
                  <a:pt x="1477191" y="266700"/>
                </a:cubicBezTo>
                <a:cubicBezTo>
                  <a:pt x="1502702" y="272587"/>
                  <a:pt x="1528553" y="277471"/>
                  <a:pt x="1553391" y="285750"/>
                </a:cubicBezTo>
                <a:cubicBezTo>
                  <a:pt x="1562916" y="288925"/>
                  <a:pt x="1572312" y="292517"/>
                  <a:pt x="1581966" y="295275"/>
                </a:cubicBezTo>
                <a:cubicBezTo>
                  <a:pt x="1606133" y="302180"/>
                  <a:pt x="1625803" y="304537"/>
                  <a:pt x="1648641" y="314325"/>
                </a:cubicBezTo>
                <a:cubicBezTo>
                  <a:pt x="1718373" y="344210"/>
                  <a:pt x="1654597" y="325339"/>
                  <a:pt x="1724841" y="342900"/>
                </a:cubicBezTo>
                <a:cubicBezTo>
                  <a:pt x="1793260" y="336058"/>
                  <a:pt x="1816104" y="358553"/>
                  <a:pt x="1839141" y="304800"/>
                </a:cubicBezTo>
                <a:cubicBezTo>
                  <a:pt x="1844298" y="292768"/>
                  <a:pt x="1845491" y="279400"/>
                  <a:pt x="1848666" y="266700"/>
                </a:cubicBezTo>
                <a:cubicBezTo>
                  <a:pt x="1834822" y="225167"/>
                  <a:pt x="1835723" y="211164"/>
                  <a:pt x="1810566" y="180975"/>
                </a:cubicBezTo>
                <a:cubicBezTo>
                  <a:pt x="1784406" y="149583"/>
                  <a:pt x="1784267" y="155387"/>
                  <a:pt x="1753416" y="133350"/>
                </a:cubicBezTo>
                <a:cubicBezTo>
                  <a:pt x="1740498" y="124123"/>
                  <a:pt x="1729099" y="112651"/>
                  <a:pt x="1715316" y="104775"/>
                </a:cubicBezTo>
                <a:cubicBezTo>
                  <a:pt x="1706599" y="99794"/>
                  <a:pt x="1695881" y="99405"/>
                  <a:pt x="1686741" y="95250"/>
                </a:cubicBezTo>
                <a:cubicBezTo>
                  <a:pt x="1660888" y="83499"/>
                  <a:pt x="1638388" y="62719"/>
                  <a:pt x="1610541" y="57150"/>
                </a:cubicBezTo>
                <a:cubicBezTo>
                  <a:pt x="1435003" y="22042"/>
                  <a:pt x="1651497" y="67389"/>
                  <a:pt x="1534341" y="38100"/>
                </a:cubicBezTo>
                <a:cubicBezTo>
                  <a:pt x="1518635" y="34173"/>
                  <a:pt x="1502520" y="32087"/>
                  <a:pt x="1486716" y="28575"/>
                </a:cubicBezTo>
                <a:cubicBezTo>
                  <a:pt x="1432299" y="16482"/>
                  <a:pt x="1444953" y="13555"/>
                  <a:pt x="1372416" y="9525"/>
                </a:cubicBezTo>
                <a:cubicBezTo>
                  <a:pt x="1283596" y="4591"/>
                  <a:pt x="1194616" y="3175"/>
                  <a:pt x="1105716" y="0"/>
                </a:cubicBezTo>
                <a:lnTo>
                  <a:pt x="619941" y="9525"/>
                </a:lnTo>
                <a:cubicBezTo>
                  <a:pt x="588050" y="10571"/>
                  <a:pt x="556165" y="13804"/>
                  <a:pt x="524691" y="19050"/>
                </a:cubicBezTo>
                <a:cubicBezTo>
                  <a:pt x="443195" y="32633"/>
                  <a:pt x="471625" y="32851"/>
                  <a:pt x="419916" y="47625"/>
                </a:cubicBezTo>
                <a:cubicBezTo>
                  <a:pt x="407329" y="51221"/>
                  <a:pt x="394355" y="53388"/>
                  <a:pt x="381816" y="57150"/>
                </a:cubicBezTo>
                <a:cubicBezTo>
                  <a:pt x="207298" y="109505"/>
                  <a:pt x="402093" y="48138"/>
                  <a:pt x="296091" y="95250"/>
                </a:cubicBezTo>
                <a:cubicBezTo>
                  <a:pt x="277741" y="103405"/>
                  <a:pt x="257991" y="107950"/>
                  <a:pt x="238941" y="114300"/>
                </a:cubicBezTo>
                <a:lnTo>
                  <a:pt x="153216" y="142875"/>
                </a:lnTo>
                <a:cubicBezTo>
                  <a:pt x="143691" y="146050"/>
                  <a:pt x="132995" y="146831"/>
                  <a:pt x="124641" y="152400"/>
                </a:cubicBezTo>
                <a:cubicBezTo>
                  <a:pt x="-2214" y="236970"/>
                  <a:pt x="185797" y="115250"/>
                  <a:pt x="67491" y="180975"/>
                </a:cubicBezTo>
                <a:cubicBezTo>
                  <a:pt x="47477" y="192094"/>
                  <a:pt x="10341" y="219075"/>
                  <a:pt x="10341" y="219075"/>
                </a:cubicBezTo>
                <a:cubicBezTo>
                  <a:pt x="7166" y="228600"/>
                  <a:pt x="-2913" y="238328"/>
                  <a:pt x="816" y="247650"/>
                </a:cubicBezTo>
                <a:cubicBezTo>
                  <a:pt x="5068" y="258279"/>
                  <a:pt x="19152" y="261580"/>
                  <a:pt x="29391" y="266700"/>
                </a:cubicBezTo>
                <a:cubicBezTo>
                  <a:pt x="53392" y="278700"/>
                  <a:pt x="105880" y="285145"/>
                  <a:pt x="124641" y="285750"/>
                </a:cubicBezTo>
                <a:cubicBezTo>
                  <a:pt x="299204" y="291381"/>
                  <a:pt x="473891" y="292100"/>
                  <a:pt x="648516" y="295275"/>
                </a:cubicBezTo>
                <a:cubicBezTo>
                  <a:pt x="658041" y="298450"/>
                  <a:pt x="668737" y="299231"/>
                  <a:pt x="677091" y="304800"/>
                </a:cubicBezTo>
                <a:cubicBezTo>
                  <a:pt x="706176" y="324190"/>
                  <a:pt x="724843" y="365295"/>
                  <a:pt x="743766" y="390525"/>
                </a:cubicBezTo>
                <a:cubicBezTo>
                  <a:pt x="762816" y="415925"/>
                  <a:pt x="783304" y="440307"/>
                  <a:pt x="800916" y="466725"/>
                </a:cubicBezTo>
                <a:cubicBezTo>
                  <a:pt x="807266" y="476250"/>
                  <a:pt x="814846" y="485061"/>
                  <a:pt x="819966" y="495300"/>
                </a:cubicBezTo>
                <a:cubicBezTo>
                  <a:pt x="859401" y="574170"/>
                  <a:pt x="793946" y="470558"/>
                  <a:pt x="848541" y="552450"/>
                </a:cubicBezTo>
                <a:cubicBezTo>
                  <a:pt x="862936" y="610031"/>
                  <a:pt x="853926" y="578131"/>
                  <a:pt x="877116" y="647700"/>
                </a:cubicBezTo>
                <a:lnTo>
                  <a:pt x="886641" y="676275"/>
                </a:lnTo>
                <a:cubicBezTo>
                  <a:pt x="889816" y="685800"/>
                  <a:pt x="893731" y="695110"/>
                  <a:pt x="896166" y="704850"/>
                </a:cubicBezTo>
                <a:cubicBezTo>
                  <a:pt x="899341" y="717550"/>
                  <a:pt x="901929" y="730411"/>
                  <a:pt x="905691" y="742950"/>
                </a:cubicBezTo>
                <a:cubicBezTo>
                  <a:pt x="911461" y="762184"/>
                  <a:pt x="918391" y="781050"/>
                  <a:pt x="924741" y="800100"/>
                </a:cubicBezTo>
                <a:cubicBezTo>
                  <a:pt x="927916" y="809625"/>
                  <a:pt x="931831" y="818935"/>
                  <a:pt x="934266" y="828675"/>
                </a:cubicBezTo>
                <a:lnTo>
                  <a:pt x="943791" y="866775"/>
                </a:lnTo>
                <a:cubicBezTo>
                  <a:pt x="963565" y="1104064"/>
                  <a:pt x="960217" y="1015473"/>
                  <a:pt x="943791" y="1409700"/>
                </a:cubicBezTo>
                <a:cubicBezTo>
                  <a:pt x="942846" y="1432380"/>
                  <a:pt x="903760" y="1492894"/>
                  <a:pt x="896166" y="1495425"/>
                </a:cubicBezTo>
                <a:lnTo>
                  <a:pt x="839016" y="1514475"/>
                </a:lnTo>
                <a:cubicBezTo>
                  <a:pt x="807266" y="1511300"/>
                  <a:pt x="775240" y="1510196"/>
                  <a:pt x="743766" y="1504950"/>
                </a:cubicBezTo>
                <a:cubicBezTo>
                  <a:pt x="717941" y="1500646"/>
                  <a:pt x="667566" y="1485900"/>
                  <a:pt x="667566" y="1485900"/>
                </a:cubicBezTo>
                <a:cubicBezTo>
                  <a:pt x="658041" y="1479550"/>
                  <a:pt x="649513" y="1471359"/>
                  <a:pt x="638991" y="1466850"/>
                </a:cubicBezTo>
                <a:cubicBezTo>
                  <a:pt x="626959" y="1461693"/>
                  <a:pt x="613430" y="1461087"/>
                  <a:pt x="600891" y="1457325"/>
                </a:cubicBezTo>
                <a:cubicBezTo>
                  <a:pt x="581657" y="1451555"/>
                  <a:pt x="562791" y="1444625"/>
                  <a:pt x="543741" y="1438275"/>
                </a:cubicBezTo>
                <a:lnTo>
                  <a:pt x="486591" y="1419225"/>
                </a:lnTo>
                <a:cubicBezTo>
                  <a:pt x="477066" y="1416050"/>
                  <a:pt x="467861" y="1411669"/>
                  <a:pt x="458016" y="1409700"/>
                </a:cubicBezTo>
                <a:cubicBezTo>
                  <a:pt x="425963" y="1403289"/>
                  <a:pt x="374295" y="1392040"/>
                  <a:pt x="343716" y="1390650"/>
                </a:cubicBezTo>
                <a:cubicBezTo>
                  <a:pt x="296140" y="1388487"/>
                  <a:pt x="248466" y="1390650"/>
                  <a:pt x="200841" y="1390650"/>
                </a:cubicBezTo>
              </a:path>
            </a:pathLst>
          </a:custGeom>
          <a:noFill/>
          <a:ln w="25400" cap="flat" cmpd="sng" algn="ctr">
            <a:solidFill>
              <a:srgbClr val="008F00"/>
            </a:solidFill>
            <a:prstDash val="solid"/>
            <a:round/>
            <a:headEnd type="none" w="sm" len="sm"/>
            <a:tailEnd type="triangl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057720"/>
      </p:ext>
    </p:extLst>
  </p:cSld>
  <p:clrMapOvr>
    <a:masterClrMapping/>
  </p:clrMapOvr>
  <p:transition advTm="7778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rgbClr val="FFD5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97AF07-4743-254C-9F77-33EAF38F37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‘Recipe’ Structure: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80C537-3381-1E4A-8248-FCDE8FB10D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447800"/>
            <a:ext cx="4643284" cy="4648200"/>
          </a:xfrm>
        </p:spPr>
        <p:txBody>
          <a:bodyPr/>
          <a:lstStyle/>
          <a:p>
            <a:r>
              <a:rPr lang="en-US" dirty="0"/>
              <a:t>Problem definition</a:t>
            </a:r>
          </a:p>
          <a:p>
            <a:endParaRPr lang="en-US" dirty="0"/>
          </a:p>
          <a:p>
            <a:r>
              <a:rPr lang="en-US" dirty="0"/>
              <a:t>Short answer/solution</a:t>
            </a:r>
          </a:p>
          <a:p>
            <a:endParaRPr lang="en-US" dirty="0"/>
          </a:p>
          <a:p>
            <a:r>
              <a:rPr lang="en-US" dirty="0"/>
              <a:t>LONG answer – details</a:t>
            </a:r>
          </a:p>
          <a:p>
            <a:endParaRPr lang="en-US" dirty="0"/>
          </a:p>
          <a:p>
            <a:r>
              <a:rPr lang="en-US" dirty="0"/>
              <a:t>Conclusion/short-answer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0EC59D-C6C3-C74A-9E71-E815CA2C8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C36FD2-0810-F64F-AF72-B029D72730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Dong+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E4176E-C46E-8749-BC91-A816F4BBE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B43987-7F84-BB4A-8611-CDF75B6A737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F7580D9-BFAE-F646-A593-D45E9F52A1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200" y="1295400"/>
            <a:ext cx="1194619" cy="101489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0E940DA-0E5F-6748-B68D-21B3FE52C4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3200" y="2439083"/>
            <a:ext cx="1194619" cy="101940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1967AD1-D103-C246-9843-8891DEA77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3199" y="4900361"/>
            <a:ext cx="1194619" cy="101940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B939C5A-1345-0B4A-8909-F4C7FA1868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3199" y="3556522"/>
            <a:ext cx="1194619" cy="1042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557199"/>
      </p:ext>
    </p:extLst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Date Placeholder 3">
            <a:extLst>
              <a:ext uri="{FF2B5EF4-FFF2-40B4-BE49-F238E27FC236}">
                <a16:creationId xmlns:a16="http://schemas.microsoft.com/office/drawing/2014/main" id="{D04F48D9-0D15-5F44-B499-5E44ABE78FE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400"/>
              <a:t>KDD 2018</a:t>
            </a:r>
          </a:p>
        </p:txBody>
      </p:sp>
      <p:sp>
        <p:nvSpPr>
          <p:cNvPr id="109570" name="Footer Placeholder 4">
            <a:extLst>
              <a:ext uri="{FF2B5EF4-FFF2-40B4-BE49-F238E27FC236}">
                <a16:creationId xmlns:a16="http://schemas.microsoft.com/office/drawing/2014/main" id="{74B3C787-ECCB-2A4F-9558-77796BFFE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400"/>
              <a:t>Dong+</a:t>
            </a:r>
          </a:p>
        </p:txBody>
      </p:sp>
      <p:sp>
        <p:nvSpPr>
          <p:cNvPr id="109571" name="Slide Number Placeholder 5">
            <a:extLst>
              <a:ext uri="{FF2B5EF4-FFF2-40B4-BE49-F238E27FC236}">
                <a16:creationId xmlns:a16="http://schemas.microsoft.com/office/drawing/2014/main" id="{4E77DFE3-9C31-2542-A811-1D141F20E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5EC8D018-D970-9B44-A251-113D2BE20CE3}" type="slidenum">
              <a:rPr lang="en-US" altLang="en-US" sz="1400"/>
              <a:pPr/>
              <a:t>40</a:t>
            </a:fld>
            <a:endParaRPr lang="en-US" altLang="en-US" sz="1400"/>
          </a:p>
        </p:txBody>
      </p:sp>
      <p:sp>
        <p:nvSpPr>
          <p:cNvPr id="109572" name="Rectangle 2">
            <a:extLst>
              <a:ext uri="{FF2B5EF4-FFF2-40B4-BE49-F238E27FC236}">
                <a16:creationId xmlns:a16="http://schemas.microsoft.com/office/drawing/2014/main" id="{6DE1AED8-F2A9-7146-A1D7-35084D8AB48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Extension: Personalized P.R.</a:t>
            </a:r>
          </a:p>
        </p:txBody>
      </p:sp>
      <p:sp>
        <p:nvSpPr>
          <p:cNvPr id="109573" name="Rectangle 3">
            <a:extLst>
              <a:ext uri="{FF2B5EF4-FFF2-40B4-BE49-F238E27FC236}">
                <a16:creationId xmlns:a16="http://schemas.microsoft.com/office/drawing/2014/main" id="{65754C47-6A54-C240-BEDC-EF15D238870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How close is ‘4’ to ‘2’?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(or: if I like page/node ‘2’, what else would you </a:t>
            </a:r>
            <a:r>
              <a:rPr lang="en-US" altLang="en-US" dirty="0">
                <a:solidFill>
                  <a:schemeClr val="tx2"/>
                </a:solidFill>
                <a:ea typeface="ＭＳ Ｐゴシック" panose="020B0600070205080204" pitchFamily="34" charset="-128"/>
              </a:rPr>
              <a:t>recommend</a:t>
            </a:r>
            <a:r>
              <a:rPr lang="en-US" altLang="en-US" dirty="0">
                <a:ea typeface="ＭＳ Ｐゴシック" panose="020B0600070205080204" pitchFamily="34" charset="-128"/>
              </a:rPr>
              <a:t>?)</a:t>
            </a:r>
          </a:p>
        </p:txBody>
      </p:sp>
      <p:grpSp>
        <p:nvGrpSpPr>
          <p:cNvPr id="20" name="Group 4">
            <a:extLst>
              <a:ext uri="{FF2B5EF4-FFF2-40B4-BE49-F238E27FC236}">
                <a16:creationId xmlns:a16="http://schemas.microsoft.com/office/drawing/2014/main" id="{929FF76E-FE21-2F48-BFD6-CD725CD1F81F}"/>
              </a:ext>
            </a:extLst>
          </p:cNvPr>
          <p:cNvGrpSpPr>
            <a:grpSpLocks/>
          </p:cNvGrpSpPr>
          <p:nvPr/>
        </p:nvGrpSpPr>
        <p:grpSpPr bwMode="auto">
          <a:xfrm>
            <a:off x="2686050" y="3771900"/>
            <a:ext cx="2571750" cy="1966913"/>
            <a:chOff x="432" y="2400"/>
            <a:chExt cx="1620" cy="1239"/>
          </a:xfrm>
        </p:grpSpPr>
        <p:grpSp>
          <p:nvGrpSpPr>
            <p:cNvPr id="21" name="Group 5">
              <a:extLst>
                <a:ext uri="{FF2B5EF4-FFF2-40B4-BE49-F238E27FC236}">
                  <a16:creationId xmlns:a16="http://schemas.microsoft.com/office/drawing/2014/main" id="{70424A47-C868-1A4D-B765-32998566F29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2" y="2448"/>
              <a:ext cx="1584" cy="1104"/>
              <a:chOff x="720" y="2676"/>
              <a:chExt cx="847" cy="540"/>
            </a:xfrm>
          </p:grpSpPr>
          <p:sp>
            <p:nvSpPr>
              <p:cNvPr id="27" name="Oval 6">
                <a:extLst>
                  <a:ext uri="{FF2B5EF4-FFF2-40B4-BE49-F238E27FC236}">
                    <a16:creationId xmlns:a16="http://schemas.microsoft.com/office/drawing/2014/main" id="{9B598D48-F193-5F43-97E3-B7855EC390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8" y="3036"/>
                <a:ext cx="101" cy="108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48794" tIns="74398" rIns="148794" bIns="74398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8" name="Oval 7">
                <a:extLst>
                  <a:ext uri="{FF2B5EF4-FFF2-40B4-BE49-F238E27FC236}">
                    <a16:creationId xmlns:a16="http://schemas.microsoft.com/office/drawing/2014/main" id="{88EE4935-6884-4045-B011-09C0AE975B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5" y="2712"/>
                <a:ext cx="102" cy="108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48794" tIns="74398" rIns="148794" bIns="74398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9" name="Oval 8">
                <a:extLst>
                  <a:ext uri="{FF2B5EF4-FFF2-40B4-BE49-F238E27FC236}">
                    <a16:creationId xmlns:a16="http://schemas.microsoft.com/office/drawing/2014/main" id="{EE945175-233F-5D40-B8E9-820698CA6D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0" y="2676"/>
                <a:ext cx="102" cy="108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48794" tIns="74398" rIns="148794" bIns="74398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0" name="Oval 9">
                <a:extLst>
                  <a:ext uri="{FF2B5EF4-FFF2-40B4-BE49-F238E27FC236}">
                    <a16:creationId xmlns:a16="http://schemas.microsoft.com/office/drawing/2014/main" id="{672A0D63-C884-064D-B982-70F6FFB265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4" y="3108"/>
                <a:ext cx="102" cy="108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48794" tIns="74398" rIns="148794" bIns="74398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1" name="Oval 10">
                <a:extLst>
                  <a:ext uri="{FF2B5EF4-FFF2-40B4-BE49-F238E27FC236}">
                    <a16:creationId xmlns:a16="http://schemas.microsoft.com/office/drawing/2014/main" id="{3AD97497-6137-C242-B6A7-93AE03C293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0" y="2712"/>
                <a:ext cx="102" cy="108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48794" tIns="74398" rIns="148794" bIns="74398" anchor="ctr">
                <a:spAutoFit/>
              </a:bodyPr>
              <a:lstStyle/>
              <a:p>
                <a:endParaRPr lang="en-US"/>
              </a:p>
            </p:txBody>
          </p:sp>
          <p:cxnSp>
            <p:nvCxnSpPr>
              <p:cNvPr id="32" name="AutoShape 11">
                <a:extLst>
                  <a:ext uri="{FF2B5EF4-FFF2-40B4-BE49-F238E27FC236}">
                    <a16:creationId xmlns:a16="http://schemas.microsoft.com/office/drawing/2014/main" id="{9EFB363D-640A-9E48-9BE3-8D4EA9C68BD9}"/>
                  </a:ext>
                </a:extLst>
              </p:cNvPr>
              <p:cNvCxnSpPr>
                <a:cxnSpLocks noChangeShapeType="1"/>
                <a:stCxn id="29" idx="6"/>
                <a:endCxn id="28" idx="2"/>
              </p:cNvCxnSpPr>
              <p:nvPr/>
            </p:nvCxnSpPr>
            <p:spPr bwMode="auto">
              <a:xfrm>
                <a:off x="1266" y="2730"/>
                <a:ext cx="196" cy="36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3" name="AutoShape 12">
                <a:extLst>
                  <a:ext uri="{FF2B5EF4-FFF2-40B4-BE49-F238E27FC236}">
                    <a16:creationId xmlns:a16="http://schemas.microsoft.com/office/drawing/2014/main" id="{C6ED4193-A032-494A-BCFE-54EB08712B61}"/>
                  </a:ext>
                </a:extLst>
              </p:cNvPr>
              <p:cNvCxnSpPr>
                <a:cxnSpLocks noChangeShapeType="1"/>
                <a:stCxn id="30" idx="6"/>
                <a:endCxn id="28" idx="3"/>
              </p:cNvCxnSpPr>
              <p:nvPr/>
            </p:nvCxnSpPr>
            <p:spPr bwMode="auto">
              <a:xfrm flipV="1">
                <a:off x="1300" y="2808"/>
                <a:ext cx="180" cy="354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4" name="AutoShape 13">
                <a:extLst>
                  <a:ext uri="{FF2B5EF4-FFF2-40B4-BE49-F238E27FC236}">
                    <a16:creationId xmlns:a16="http://schemas.microsoft.com/office/drawing/2014/main" id="{559FDF69-6E75-374B-8F77-DC3D8FA6A19E}"/>
                  </a:ext>
                </a:extLst>
              </p:cNvPr>
              <p:cNvCxnSpPr>
                <a:cxnSpLocks noChangeShapeType="1"/>
                <a:stCxn id="31" idx="6"/>
                <a:endCxn id="29" idx="2"/>
              </p:cNvCxnSpPr>
              <p:nvPr/>
            </p:nvCxnSpPr>
            <p:spPr bwMode="auto">
              <a:xfrm flipV="1">
                <a:off x="825" y="2730"/>
                <a:ext cx="332" cy="36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4">
                <a:extLst>
                  <a:ext uri="{FF2B5EF4-FFF2-40B4-BE49-F238E27FC236}">
                    <a16:creationId xmlns:a16="http://schemas.microsoft.com/office/drawing/2014/main" id="{757CE96A-6783-3947-924A-AA9F7471264A}"/>
                  </a:ext>
                </a:extLst>
              </p:cNvPr>
              <p:cNvCxnSpPr>
                <a:cxnSpLocks noChangeShapeType="1"/>
                <a:stCxn id="27" idx="7"/>
                <a:endCxn id="29" idx="3"/>
              </p:cNvCxnSpPr>
              <p:nvPr/>
            </p:nvCxnSpPr>
            <p:spPr bwMode="auto">
              <a:xfrm flipV="1">
                <a:off x="875" y="2772"/>
                <a:ext cx="300" cy="276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">
                <a:extLst>
                  <a:ext uri="{FF2B5EF4-FFF2-40B4-BE49-F238E27FC236}">
                    <a16:creationId xmlns:a16="http://schemas.microsoft.com/office/drawing/2014/main" id="{7C19255B-7A89-434B-B66E-3BE934413FB2}"/>
                  </a:ext>
                </a:extLst>
              </p:cNvPr>
              <p:cNvCxnSpPr>
                <a:cxnSpLocks noChangeShapeType="1"/>
                <a:stCxn id="30" idx="2"/>
                <a:endCxn id="27" idx="6"/>
              </p:cNvCxnSpPr>
              <p:nvPr/>
            </p:nvCxnSpPr>
            <p:spPr bwMode="auto">
              <a:xfrm flipH="1" flipV="1">
                <a:off x="894" y="3090"/>
                <a:ext cx="295" cy="72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6">
                <a:extLst>
                  <a:ext uri="{FF2B5EF4-FFF2-40B4-BE49-F238E27FC236}">
                    <a16:creationId xmlns:a16="http://schemas.microsoft.com/office/drawing/2014/main" id="{F036E902-F916-094B-81DC-142A983F8721}"/>
                  </a:ext>
                </a:extLst>
              </p:cNvPr>
              <p:cNvCxnSpPr>
                <a:cxnSpLocks noChangeShapeType="1"/>
                <a:stCxn id="28" idx="0"/>
                <a:endCxn id="31" idx="1"/>
              </p:cNvCxnSpPr>
              <p:nvPr/>
            </p:nvCxnSpPr>
            <p:spPr bwMode="auto">
              <a:xfrm rot="16200000" flipH="1" flipV="1">
                <a:off x="1118" y="2324"/>
                <a:ext cx="16" cy="781"/>
              </a:xfrm>
              <a:prstGeom prst="curvedConnector3">
                <a:avLst>
                  <a:gd name="adj1" fmla="val -868750"/>
                </a:avLst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7">
                <a:extLst>
                  <a:ext uri="{FF2B5EF4-FFF2-40B4-BE49-F238E27FC236}">
                    <a16:creationId xmlns:a16="http://schemas.microsoft.com/office/drawing/2014/main" id="{AA9EC1B8-F328-EE4C-B8C4-7F67D56E1506}"/>
                  </a:ext>
                </a:extLst>
              </p:cNvPr>
              <p:cNvCxnSpPr>
                <a:cxnSpLocks noChangeShapeType="1"/>
                <a:stCxn id="29" idx="5"/>
                <a:endCxn id="30" idx="0"/>
              </p:cNvCxnSpPr>
              <p:nvPr/>
            </p:nvCxnSpPr>
            <p:spPr bwMode="auto">
              <a:xfrm flipH="1">
                <a:off x="1245" y="2773"/>
                <a:ext cx="2" cy="330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22" name="Text Box 18">
              <a:extLst>
                <a:ext uri="{FF2B5EF4-FFF2-40B4-BE49-F238E27FC236}">
                  <a16:creationId xmlns:a16="http://schemas.microsoft.com/office/drawing/2014/main" id="{A3EDFC3A-9002-E64A-8201-11E61E5B11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2" y="2496"/>
              <a:ext cx="22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 type="none" w="sm" len="sm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34971" tIns="67486" rIns="134971" bIns="67486" anchor="ctr">
              <a:spAutoFit/>
            </a:bodyPr>
            <a:lstStyle/>
            <a:p>
              <a:pPr eaLnBrk="0" hangingPunct="0"/>
              <a:r>
                <a:rPr kumimoji="0" lang="en-US" altLang="en-US" sz="2800"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23" name="Text Box 19">
              <a:extLst>
                <a:ext uri="{FF2B5EF4-FFF2-40B4-BE49-F238E27FC236}">
                  <a16:creationId xmlns:a16="http://schemas.microsoft.com/office/drawing/2014/main" id="{C4E65F0A-F68F-B44E-B299-0705CD4634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48" y="2400"/>
              <a:ext cx="22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 type="none" w="sm" len="sm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34971" tIns="67486" rIns="134971" bIns="67486" anchor="ctr">
              <a:spAutoFit/>
            </a:bodyPr>
            <a:lstStyle/>
            <a:p>
              <a:pPr eaLnBrk="0" hangingPunct="0"/>
              <a:r>
                <a:rPr kumimoji="0" lang="en-US" altLang="en-US" sz="2800"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24" name="Text Box 20">
              <a:extLst>
                <a:ext uri="{FF2B5EF4-FFF2-40B4-BE49-F238E27FC236}">
                  <a16:creationId xmlns:a16="http://schemas.microsoft.com/office/drawing/2014/main" id="{CA74EED5-1C91-8640-A119-07DE0CE644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24" y="2496"/>
              <a:ext cx="22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 type="none" w="sm" len="sm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34971" tIns="67486" rIns="134971" bIns="67486" anchor="ctr">
              <a:spAutoFit/>
            </a:bodyPr>
            <a:lstStyle/>
            <a:p>
              <a:pPr eaLnBrk="0" hangingPunct="0"/>
              <a:r>
                <a:rPr kumimoji="0" lang="en-US" altLang="en-US" sz="2800"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5" name="Text Box 21">
              <a:extLst>
                <a:ext uri="{FF2B5EF4-FFF2-40B4-BE49-F238E27FC236}">
                  <a16:creationId xmlns:a16="http://schemas.microsoft.com/office/drawing/2014/main" id="{AF4B7C8B-FCD3-864D-88CF-757DBCB9DE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8" y="3149"/>
              <a:ext cx="22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 type="none" w="sm" len="sm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34971" tIns="67486" rIns="134971" bIns="67486" anchor="ctr">
              <a:spAutoFit/>
            </a:bodyPr>
            <a:lstStyle/>
            <a:p>
              <a:pPr eaLnBrk="0" hangingPunct="0"/>
              <a:r>
                <a:rPr kumimoji="0" lang="en-US" altLang="en-US" sz="2800"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26" name="Text Box 22">
              <a:extLst>
                <a:ext uri="{FF2B5EF4-FFF2-40B4-BE49-F238E27FC236}">
                  <a16:creationId xmlns:a16="http://schemas.microsoft.com/office/drawing/2014/main" id="{5ABB1886-DD1F-6540-995B-09B4EFA8B9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96" y="3312"/>
              <a:ext cx="22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 type="none" w="sm" len="sm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34971" tIns="67486" rIns="134971" bIns="67486" anchor="ctr">
              <a:spAutoFit/>
            </a:bodyPr>
            <a:lstStyle/>
            <a:p>
              <a:pPr eaLnBrk="0" hangingPunct="0"/>
              <a:r>
                <a:rPr kumimoji="0" lang="en-US" altLang="en-US" sz="2800">
                  <a:latin typeface="Times New Roman" panose="02020603050405020304" pitchFamily="18" charset="0"/>
                </a:rPr>
                <a:t>5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8045E20-D66B-D54C-8004-9675598E38C4}"/>
              </a:ext>
            </a:extLst>
          </p:cNvPr>
          <p:cNvSpPr txBox="1"/>
          <p:nvPr/>
        </p:nvSpPr>
        <p:spPr>
          <a:xfrm>
            <a:off x="5508419" y="3451940"/>
            <a:ext cx="3502231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latin typeface="+mn-lt"/>
              </a:rPr>
              <a:t>High score (A -&gt; B) if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Many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Short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Heavy</a:t>
            </a:r>
          </a:p>
          <a:p>
            <a:pPr algn="l"/>
            <a:r>
              <a:rPr lang="en-US" dirty="0">
                <a:latin typeface="+mn-lt"/>
              </a:rPr>
              <a:t>paths A-&gt;B</a:t>
            </a:r>
          </a:p>
        </p:txBody>
      </p:sp>
      <p:sp>
        <p:nvSpPr>
          <p:cNvPr id="39" name="Freeform 38">
            <a:extLst>
              <a:ext uri="{FF2B5EF4-FFF2-40B4-BE49-F238E27FC236}">
                <a16:creationId xmlns:a16="http://schemas.microsoft.com/office/drawing/2014/main" id="{CF83ED7C-476F-F84B-8D0C-8723F1A355B3}"/>
              </a:ext>
            </a:extLst>
          </p:cNvPr>
          <p:cNvSpPr/>
          <p:nvPr/>
        </p:nvSpPr>
        <p:spPr bwMode="auto">
          <a:xfrm>
            <a:off x="3075759" y="3676650"/>
            <a:ext cx="1848666" cy="1514475"/>
          </a:xfrm>
          <a:custGeom>
            <a:avLst/>
            <a:gdLst>
              <a:gd name="connsiteX0" fmla="*/ 1324791 w 1848666"/>
              <a:gd name="connsiteY0" fmla="*/ 238125 h 1514475"/>
              <a:gd name="connsiteX1" fmla="*/ 1372416 w 1848666"/>
              <a:gd name="connsiteY1" fmla="*/ 247650 h 1514475"/>
              <a:gd name="connsiteX2" fmla="*/ 1477191 w 1848666"/>
              <a:gd name="connsiteY2" fmla="*/ 266700 h 1514475"/>
              <a:gd name="connsiteX3" fmla="*/ 1553391 w 1848666"/>
              <a:gd name="connsiteY3" fmla="*/ 285750 h 1514475"/>
              <a:gd name="connsiteX4" fmla="*/ 1581966 w 1848666"/>
              <a:gd name="connsiteY4" fmla="*/ 295275 h 1514475"/>
              <a:gd name="connsiteX5" fmla="*/ 1648641 w 1848666"/>
              <a:gd name="connsiteY5" fmla="*/ 314325 h 1514475"/>
              <a:gd name="connsiteX6" fmla="*/ 1724841 w 1848666"/>
              <a:gd name="connsiteY6" fmla="*/ 342900 h 1514475"/>
              <a:gd name="connsiteX7" fmla="*/ 1839141 w 1848666"/>
              <a:gd name="connsiteY7" fmla="*/ 304800 h 1514475"/>
              <a:gd name="connsiteX8" fmla="*/ 1848666 w 1848666"/>
              <a:gd name="connsiteY8" fmla="*/ 266700 h 1514475"/>
              <a:gd name="connsiteX9" fmla="*/ 1810566 w 1848666"/>
              <a:gd name="connsiteY9" fmla="*/ 180975 h 1514475"/>
              <a:gd name="connsiteX10" fmla="*/ 1753416 w 1848666"/>
              <a:gd name="connsiteY10" fmla="*/ 133350 h 1514475"/>
              <a:gd name="connsiteX11" fmla="*/ 1715316 w 1848666"/>
              <a:gd name="connsiteY11" fmla="*/ 104775 h 1514475"/>
              <a:gd name="connsiteX12" fmla="*/ 1686741 w 1848666"/>
              <a:gd name="connsiteY12" fmla="*/ 95250 h 1514475"/>
              <a:gd name="connsiteX13" fmla="*/ 1610541 w 1848666"/>
              <a:gd name="connsiteY13" fmla="*/ 57150 h 1514475"/>
              <a:gd name="connsiteX14" fmla="*/ 1534341 w 1848666"/>
              <a:gd name="connsiteY14" fmla="*/ 38100 h 1514475"/>
              <a:gd name="connsiteX15" fmla="*/ 1486716 w 1848666"/>
              <a:gd name="connsiteY15" fmla="*/ 28575 h 1514475"/>
              <a:gd name="connsiteX16" fmla="*/ 1372416 w 1848666"/>
              <a:gd name="connsiteY16" fmla="*/ 9525 h 1514475"/>
              <a:gd name="connsiteX17" fmla="*/ 1105716 w 1848666"/>
              <a:gd name="connsiteY17" fmla="*/ 0 h 1514475"/>
              <a:gd name="connsiteX18" fmla="*/ 619941 w 1848666"/>
              <a:gd name="connsiteY18" fmla="*/ 9525 h 1514475"/>
              <a:gd name="connsiteX19" fmla="*/ 524691 w 1848666"/>
              <a:gd name="connsiteY19" fmla="*/ 19050 h 1514475"/>
              <a:gd name="connsiteX20" fmla="*/ 419916 w 1848666"/>
              <a:gd name="connsiteY20" fmla="*/ 47625 h 1514475"/>
              <a:gd name="connsiteX21" fmla="*/ 381816 w 1848666"/>
              <a:gd name="connsiteY21" fmla="*/ 57150 h 1514475"/>
              <a:gd name="connsiteX22" fmla="*/ 296091 w 1848666"/>
              <a:gd name="connsiteY22" fmla="*/ 95250 h 1514475"/>
              <a:gd name="connsiteX23" fmla="*/ 238941 w 1848666"/>
              <a:gd name="connsiteY23" fmla="*/ 114300 h 1514475"/>
              <a:gd name="connsiteX24" fmla="*/ 153216 w 1848666"/>
              <a:gd name="connsiteY24" fmla="*/ 142875 h 1514475"/>
              <a:gd name="connsiteX25" fmla="*/ 124641 w 1848666"/>
              <a:gd name="connsiteY25" fmla="*/ 152400 h 1514475"/>
              <a:gd name="connsiteX26" fmla="*/ 67491 w 1848666"/>
              <a:gd name="connsiteY26" fmla="*/ 180975 h 1514475"/>
              <a:gd name="connsiteX27" fmla="*/ 10341 w 1848666"/>
              <a:gd name="connsiteY27" fmla="*/ 219075 h 1514475"/>
              <a:gd name="connsiteX28" fmla="*/ 816 w 1848666"/>
              <a:gd name="connsiteY28" fmla="*/ 247650 h 1514475"/>
              <a:gd name="connsiteX29" fmla="*/ 29391 w 1848666"/>
              <a:gd name="connsiteY29" fmla="*/ 266700 h 1514475"/>
              <a:gd name="connsiteX30" fmla="*/ 124641 w 1848666"/>
              <a:gd name="connsiteY30" fmla="*/ 285750 h 1514475"/>
              <a:gd name="connsiteX31" fmla="*/ 648516 w 1848666"/>
              <a:gd name="connsiteY31" fmla="*/ 295275 h 1514475"/>
              <a:gd name="connsiteX32" fmla="*/ 677091 w 1848666"/>
              <a:gd name="connsiteY32" fmla="*/ 304800 h 1514475"/>
              <a:gd name="connsiteX33" fmla="*/ 743766 w 1848666"/>
              <a:gd name="connsiteY33" fmla="*/ 390525 h 1514475"/>
              <a:gd name="connsiteX34" fmla="*/ 800916 w 1848666"/>
              <a:gd name="connsiteY34" fmla="*/ 466725 h 1514475"/>
              <a:gd name="connsiteX35" fmla="*/ 819966 w 1848666"/>
              <a:gd name="connsiteY35" fmla="*/ 495300 h 1514475"/>
              <a:gd name="connsiteX36" fmla="*/ 848541 w 1848666"/>
              <a:gd name="connsiteY36" fmla="*/ 552450 h 1514475"/>
              <a:gd name="connsiteX37" fmla="*/ 877116 w 1848666"/>
              <a:gd name="connsiteY37" fmla="*/ 647700 h 1514475"/>
              <a:gd name="connsiteX38" fmla="*/ 886641 w 1848666"/>
              <a:gd name="connsiteY38" fmla="*/ 676275 h 1514475"/>
              <a:gd name="connsiteX39" fmla="*/ 896166 w 1848666"/>
              <a:gd name="connsiteY39" fmla="*/ 704850 h 1514475"/>
              <a:gd name="connsiteX40" fmla="*/ 905691 w 1848666"/>
              <a:gd name="connsiteY40" fmla="*/ 742950 h 1514475"/>
              <a:gd name="connsiteX41" fmla="*/ 924741 w 1848666"/>
              <a:gd name="connsiteY41" fmla="*/ 800100 h 1514475"/>
              <a:gd name="connsiteX42" fmla="*/ 934266 w 1848666"/>
              <a:gd name="connsiteY42" fmla="*/ 828675 h 1514475"/>
              <a:gd name="connsiteX43" fmla="*/ 943791 w 1848666"/>
              <a:gd name="connsiteY43" fmla="*/ 866775 h 1514475"/>
              <a:gd name="connsiteX44" fmla="*/ 943791 w 1848666"/>
              <a:gd name="connsiteY44" fmla="*/ 1409700 h 1514475"/>
              <a:gd name="connsiteX45" fmla="*/ 896166 w 1848666"/>
              <a:gd name="connsiteY45" fmla="*/ 1495425 h 1514475"/>
              <a:gd name="connsiteX46" fmla="*/ 839016 w 1848666"/>
              <a:gd name="connsiteY46" fmla="*/ 1514475 h 1514475"/>
              <a:gd name="connsiteX47" fmla="*/ 743766 w 1848666"/>
              <a:gd name="connsiteY47" fmla="*/ 1504950 h 1514475"/>
              <a:gd name="connsiteX48" fmla="*/ 667566 w 1848666"/>
              <a:gd name="connsiteY48" fmla="*/ 1485900 h 1514475"/>
              <a:gd name="connsiteX49" fmla="*/ 638991 w 1848666"/>
              <a:gd name="connsiteY49" fmla="*/ 1466850 h 1514475"/>
              <a:gd name="connsiteX50" fmla="*/ 600891 w 1848666"/>
              <a:gd name="connsiteY50" fmla="*/ 1457325 h 1514475"/>
              <a:gd name="connsiteX51" fmla="*/ 543741 w 1848666"/>
              <a:gd name="connsiteY51" fmla="*/ 1438275 h 1514475"/>
              <a:gd name="connsiteX52" fmla="*/ 486591 w 1848666"/>
              <a:gd name="connsiteY52" fmla="*/ 1419225 h 1514475"/>
              <a:gd name="connsiteX53" fmla="*/ 458016 w 1848666"/>
              <a:gd name="connsiteY53" fmla="*/ 1409700 h 1514475"/>
              <a:gd name="connsiteX54" fmla="*/ 343716 w 1848666"/>
              <a:gd name="connsiteY54" fmla="*/ 1390650 h 1514475"/>
              <a:gd name="connsiteX55" fmla="*/ 200841 w 1848666"/>
              <a:gd name="connsiteY55" fmla="*/ 1390650 h 151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848666" h="1514475">
                <a:moveTo>
                  <a:pt x="1324791" y="238125"/>
                </a:moveTo>
                <a:lnTo>
                  <a:pt x="1372416" y="247650"/>
                </a:lnTo>
                <a:cubicBezTo>
                  <a:pt x="1418256" y="255985"/>
                  <a:pt x="1433496" y="256616"/>
                  <a:pt x="1477191" y="266700"/>
                </a:cubicBezTo>
                <a:cubicBezTo>
                  <a:pt x="1502702" y="272587"/>
                  <a:pt x="1528553" y="277471"/>
                  <a:pt x="1553391" y="285750"/>
                </a:cubicBezTo>
                <a:cubicBezTo>
                  <a:pt x="1562916" y="288925"/>
                  <a:pt x="1572312" y="292517"/>
                  <a:pt x="1581966" y="295275"/>
                </a:cubicBezTo>
                <a:cubicBezTo>
                  <a:pt x="1606133" y="302180"/>
                  <a:pt x="1625803" y="304537"/>
                  <a:pt x="1648641" y="314325"/>
                </a:cubicBezTo>
                <a:cubicBezTo>
                  <a:pt x="1718373" y="344210"/>
                  <a:pt x="1654597" y="325339"/>
                  <a:pt x="1724841" y="342900"/>
                </a:cubicBezTo>
                <a:cubicBezTo>
                  <a:pt x="1793260" y="336058"/>
                  <a:pt x="1816104" y="358553"/>
                  <a:pt x="1839141" y="304800"/>
                </a:cubicBezTo>
                <a:cubicBezTo>
                  <a:pt x="1844298" y="292768"/>
                  <a:pt x="1845491" y="279400"/>
                  <a:pt x="1848666" y="266700"/>
                </a:cubicBezTo>
                <a:cubicBezTo>
                  <a:pt x="1834822" y="225167"/>
                  <a:pt x="1835723" y="211164"/>
                  <a:pt x="1810566" y="180975"/>
                </a:cubicBezTo>
                <a:cubicBezTo>
                  <a:pt x="1784406" y="149583"/>
                  <a:pt x="1784267" y="155387"/>
                  <a:pt x="1753416" y="133350"/>
                </a:cubicBezTo>
                <a:cubicBezTo>
                  <a:pt x="1740498" y="124123"/>
                  <a:pt x="1729099" y="112651"/>
                  <a:pt x="1715316" y="104775"/>
                </a:cubicBezTo>
                <a:cubicBezTo>
                  <a:pt x="1706599" y="99794"/>
                  <a:pt x="1695881" y="99405"/>
                  <a:pt x="1686741" y="95250"/>
                </a:cubicBezTo>
                <a:cubicBezTo>
                  <a:pt x="1660888" y="83499"/>
                  <a:pt x="1638388" y="62719"/>
                  <a:pt x="1610541" y="57150"/>
                </a:cubicBezTo>
                <a:cubicBezTo>
                  <a:pt x="1435003" y="22042"/>
                  <a:pt x="1651497" y="67389"/>
                  <a:pt x="1534341" y="38100"/>
                </a:cubicBezTo>
                <a:cubicBezTo>
                  <a:pt x="1518635" y="34173"/>
                  <a:pt x="1502520" y="32087"/>
                  <a:pt x="1486716" y="28575"/>
                </a:cubicBezTo>
                <a:cubicBezTo>
                  <a:pt x="1432299" y="16482"/>
                  <a:pt x="1444953" y="13555"/>
                  <a:pt x="1372416" y="9525"/>
                </a:cubicBezTo>
                <a:cubicBezTo>
                  <a:pt x="1283596" y="4591"/>
                  <a:pt x="1194616" y="3175"/>
                  <a:pt x="1105716" y="0"/>
                </a:cubicBezTo>
                <a:lnTo>
                  <a:pt x="619941" y="9525"/>
                </a:lnTo>
                <a:cubicBezTo>
                  <a:pt x="588050" y="10571"/>
                  <a:pt x="556165" y="13804"/>
                  <a:pt x="524691" y="19050"/>
                </a:cubicBezTo>
                <a:cubicBezTo>
                  <a:pt x="443195" y="32633"/>
                  <a:pt x="471625" y="32851"/>
                  <a:pt x="419916" y="47625"/>
                </a:cubicBezTo>
                <a:cubicBezTo>
                  <a:pt x="407329" y="51221"/>
                  <a:pt x="394355" y="53388"/>
                  <a:pt x="381816" y="57150"/>
                </a:cubicBezTo>
                <a:cubicBezTo>
                  <a:pt x="207298" y="109505"/>
                  <a:pt x="402093" y="48138"/>
                  <a:pt x="296091" y="95250"/>
                </a:cubicBezTo>
                <a:cubicBezTo>
                  <a:pt x="277741" y="103405"/>
                  <a:pt x="257991" y="107950"/>
                  <a:pt x="238941" y="114300"/>
                </a:cubicBezTo>
                <a:lnTo>
                  <a:pt x="153216" y="142875"/>
                </a:lnTo>
                <a:cubicBezTo>
                  <a:pt x="143691" y="146050"/>
                  <a:pt x="132995" y="146831"/>
                  <a:pt x="124641" y="152400"/>
                </a:cubicBezTo>
                <a:cubicBezTo>
                  <a:pt x="-2214" y="236970"/>
                  <a:pt x="185797" y="115250"/>
                  <a:pt x="67491" y="180975"/>
                </a:cubicBezTo>
                <a:cubicBezTo>
                  <a:pt x="47477" y="192094"/>
                  <a:pt x="10341" y="219075"/>
                  <a:pt x="10341" y="219075"/>
                </a:cubicBezTo>
                <a:cubicBezTo>
                  <a:pt x="7166" y="228600"/>
                  <a:pt x="-2913" y="238328"/>
                  <a:pt x="816" y="247650"/>
                </a:cubicBezTo>
                <a:cubicBezTo>
                  <a:pt x="5068" y="258279"/>
                  <a:pt x="19152" y="261580"/>
                  <a:pt x="29391" y="266700"/>
                </a:cubicBezTo>
                <a:cubicBezTo>
                  <a:pt x="53392" y="278700"/>
                  <a:pt x="105880" y="285145"/>
                  <a:pt x="124641" y="285750"/>
                </a:cubicBezTo>
                <a:cubicBezTo>
                  <a:pt x="299204" y="291381"/>
                  <a:pt x="473891" y="292100"/>
                  <a:pt x="648516" y="295275"/>
                </a:cubicBezTo>
                <a:cubicBezTo>
                  <a:pt x="658041" y="298450"/>
                  <a:pt x="668737" y="299231"/>
                  <a:pt x="677091" y="304800"/>
                </a:cubicBezTo>
                <a:cubicBezTo>
                  <a:pt x="706176" y="324190"/>
                  <a:pt x="724843" y="365295"/>
                  <a:pt x="743766" y="390525"/>
                </a:cubicBezTo>
                <a:cubicBezTo>
                  <a:pt x="762816" y="415925"/>
                  <a:pt x="783304" y="440307"/>
                  <a:pt x="800916" y="466725"/>
                </a:cubicBezTo>
                <a:cubicBezTo>
                  <a:pt x="807266" y="476250"/>
                  <a:pt x="814846" y="485061"/>
                  <a:pt x="819966" y="495300"/>
                </a:cubicBezTo>
                <a:cubicBezTo>
                  <a:pt x="859401" y="574170"/>
                  <a:pt x="793946" y="470558"/>
                  <a:pt x="848541" y="552450"/>
                </a:cubicBezTo>
                <a:cubicBezTo>
                  <a:pt x="862936" y="610031"/>
                  <a:pt x="853926" y="578131"/>
                  <a:pt x="877116" y="647700"/>
                </a:cubicBezTo>
                <a:lnTo>
                  <a:pt x="886641" y="676275"/>
                </a:lnTo>
                <a:cubicBezTo>
                  <a:pt x="889816" y="685800"/>
                  <a:pt x="893731" y="695110"/>
                  <a:pt x="896166" y="704850"/>
                </a:cubicBezTo>
                <a:cubicBezTo>
                  <a:pt x="899341" y="717550"/>
                  <a:pt x="901929" y="730411"/>
                  <a:pt x="905691" y="742950"/>
                </a:cubicBezTo>
                <a:cubicBezTo>
                  <a:pt x="911461" y="762184"/>
                  <a:pt x="918391" y="781050"/>
                  <a:pt x="924741" y="800100"/>
                </a:cubicBezTo>
                <a:cubicBezTo>
                  <a:pt x="927916" y="809625"/>
                  <a:pt x="931831" y="818935"/>
                  <a:pt x="934266" y="828675"/>
                </a:cubicBezTo>
                <a:lnTo>
                  <a:pt x="943791" y="866775"/>
                </a:lnTo>
                <a:cubicBezTo>
                  <a:pt x="963565" y="1104064"/>
                  <a:pt x="960217" y="1015473"/>
                  <a:pt x="943791" y="1409700"/>
                </a:cubicBezTo>
                <a:cubicBezTo>
                  <a:pt x="942846" y="1432380"/>
                  <a:pt x="903760" y="1492894"/>
                  <a:pt x="896166" y="1495425"/>
                </a:cubicBezTo>
                <a:lnTo>
                  <a:pt x="839016" y="1514475"/>
                </a:lnTo>
                <a:cubicBezTo>
                  <a:pt x="807266" y="1511300"/>
                  <a:pt x="775240" y="1510196"/>
                  <a:pt x="743766" y="1504950"/>
                </a:cubicBezTo>
                <a:cubicBezTo>
                  <a:pt x="717941" y="1500646"/>
                  <a:pt x="667566" y="1485900"/>
                  <a:pt x="667566" y="1485900"/>
                </a:cubicBezTo>
                <a:cubicBezTo>
                  <a:pt x="658041" y="1479550"/>
                  <a:pt x="649513" y="1471359"/>
                  <a:pt x="638991" y="1466850"/>
                </a:cubicBezTo>
                <a:cubicBezTo>
                  <a:pt x="626959" y="1461693"/>
                  <a:pt x="613430" y="1461087"/>
                  <a:pt x="600891" y="1457325"/>
                </a:cubicBezTo>
                <a:cubicBezTo>
                  <a:pt x="581657" y="1451555"/>
                  <a:pt x="562791" y="1444625"/>
                  <a:pt x="543741" y="1438275"/>
                </a:cubicBezTo>
                <a:lnTo>
                  <a:pt x="486591" y="1419225"/>
                </a:lnTo>
                <a:cubicBezTo>
                  <a:pt x="477066" y="1416050"/>
                  <a:pt x="467861" y="1411669"/>
                  <a:pt x="458016" y="1409700"/>
                </a:cubicBezTo>
                <a:cubicBezTo>
                  <a:pt x="425963" y="1403289"/>
                  <a:pt x="374295" y="1392040"/>
                  <a:pt x="343716" y="1390650"/>
                </a:cubicBezTo>
                <a:cubicBezTo>
                  <a:pt x="296140" y="1388487"/>
                  <a:pt x="248466" y="1390650"/>
                  <a:pt x="200841" y="1390650"/>
                </a:cubicBezTo>
              </a:path>
            </a:pathLst>
          </a:custGeom>
          <a:noFill/>
          <a:ln w="25400" cap="flat" cmpd="sng" algn="ctr">
            <a:solidFill>
              <a:srgbClr val="008F00"/>
            </a:solidFill>
            <a:prstDash val="solid"/>
            <a:round/>
            <a:headEnd type="none" w="sm" len="sm"/>
            <a:tailEnd type="triangl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>
            <a:extLst>
              <a:ext uri="{FF2B5EF4-FFF2-40B4-BE49-F238E27FC236}">
                <a16:creationId xmlns:a16="http://schemas.microsoft.com/office/drawing/2014/main" id="{F5B2DA55-DC1A-1643-BBF5-E7686C877C7C}"/>
              </a:ext>
            </a:extLst>
          </p:cNvPr>
          <p:cNvSpPr/>
          <p:nvPr/>
        </p:nvSpPr>
        <p:spPr bwMode="auto">
          <a:xfrm>
            <a:off x="3199863" y="4162425"/>
            <a:ext cx="1381662" cy="1695450"/>
          </a:xfrm>
          <a:custGeom>
            <a:avLst/>
            <a:gdLst>
              <a:gd name="connsiteX0" fmla="*/ 1248312 w 1381662"/>
              <a:gd name="connsiteY0" fmla="*/ 0 h 1695450"/>
              <a:gd name="connsiteX1" fmla="*/ 1257837 w 1381662"/>
              <a:gd name="connsiteY1" fmla="*/ 95250 h 1695450"/>
              <a:gd name="connsiteX2" fmla="*/ 1286412 w 1381662"/>
              <a:gd name="connsiteY2" fmla="*/ 542925 h 1695450"/>
              <a:gd name="connsiteX3" fmla="*/ 1295937 w 1381662"/>
              <a:gd name="connsiteY3" fmla="*/ 828675 h 1695450"/>
              <a:gd name="connsiteX4" fmla="*/ 1305462 w 1381662"/>
              <a:gd name="connsiteY4" fmla="*/ 876300 h 1695450"/>
              <a:gd name="connsiteX5" fmla="*/ 1314987 w 1381662"/>
              <a:gd name="connsiteY5" fmla="*/ 942975 h 1695450"/>
              <a:gd name="connsiteX6" fmla="*/ 1324512 w 1381662"/>
              <a:gd name="connsiteY6" fmla="*/ 990600 h 1695450"/>
              <a:gd name="connsiteX7" fmla="*/ 1334037 w 1381662"/>
              <a:gd name="connsiteY7" fmla="*/ 1066800 h 1695450"/>
              <a:gd name="connsiteX8" fmla="*/ 1343562 w 1381662"/>
              <a:gd name="connsiteY8" fmla="*/ 1133475 h 1695450"/>
              <a:gd name="connsiteX9" fmla="*/ 1362612 w 1381662"/>
              <a:gd name="connsiteY9" fmla="*/ 1219200 h 1695450"/>
              <a:gd name="connsiteX10" fmla="*/ 1381662 w 1381662"/>
              <a:gd name="connsiteY10" fmla="*/ 1362075 h 1695450"/>
              <a:gd name="connsiteX11" fmla="*/ 1372137 w 1381662"/>
              <a:gd name="connsiteY11" fmla="*/ 1581150 h 1695450"/>
              <a:gd name="connsiteX12" fmla="*/ 1353087 w 1381662"/>
              <a:gd name="connsiteY12" fmla="*/ 1638300 h 1695450"/>
              <a:gd name="connsiteX13" fmla="*/ 1276887 w 1381662"/>
              <a:gd name="connsiteY13" fmla="*/ 1685925 h 1695450"/>
              <a:gd name="connsiteX14" fmla="*/ 1248312 w 1381662"/>
              <a:gd name="connsiteY14" fmla="*/ 1695450 h 1695450"/>
              <a:gd name="connsiteX15" fmla="*/ 1162587 w 1381662"/>
              <a:gd name="connsiteY15" fmla="*/ 1676400 h 1695450"/>
              <a:gd name="connsiteX16" fmla="*/ 1134012 w 1381662"/>
              <a:gd name="connsiteY16" fmla="*/ 1657350 h 1695450"/>
              <a:gd name="connsiteX17" fmla="*/ 1086387 w 1381662"/>
              <a:gd name="connsiteY17" fmla="*/ 1647825 h 1695450"/>
              <a:gd name="connsiteX18" fmla="*/ 1029237 w 1381662"/>
              <a:gd name="connsiteY18" fmla="*/ 1628775 h 1695450"/>
              <a:gd name="connsiteX19" fmla="*/ 924462 w 1381662"/>
              <a:gd name="connsiteY19" fmla="*/ 1581150 h 1695450"/>
              <a:gd name="connsiteX20" fmla="*/ 895887 w 1381662"/>
              <a:gd name="connsiteY20" fmla="*/ 1562100 h 1695450"/>
              <a:gd name="connsiteX21" fmla="*/ 867312 w 1381662"/>
              <a:gd name="connsiteY21" fmla="*/ 1552575 h 1695450"/>
              <a:gd name="connsiteX22" fmla="*/ 838737 w 1381662"/>
              <a:gd name="connsiteY22" fmla="*/ 1533525 h 1695450"/>
              <a:gd name="connsiteX23" fmla="*/ 781587 w 1381662"/>
              <a:gd name="connsiteY23" fmla="*/ 1514475 h 1695450"/>
              <a:gd name="connsiteX24" fmla="*/ 753012 w 1381662"/>
              <a:gd name="connsiteY24" fmla="*/ 1495425 h 1695450"/>
              <a:gd name="connsiteX25" fmla="*/ 714912 w 1381662"/>
              <a:gd name="connsiteY25" fmla="*/ 1485900 h 1695450"/>
              <a:gd name="connsiteX26" fmla="*/ 676812 w 1381662"/>
              <a:gd name="connsiteY26" fmla="*/ 1466850 h 1695450"/>
              <a:gd name="connsiteX27" fmla="*/ 648237 w 1381662"/>
              <a:gd name="connsiteY27" fmla="*/ 1457325 h 1695450"/>
              <a:gd name="connsiteX28" fmla="*/ 619662 w 1381662"/>
              <a:gd name="connsiteY28" fmla="*/ 1438275 h 1695450"/>
              <a:gd name="connsiteX29" fmla="*/ 543462 w 1381662"/>
              <a:gd name="connsiteY29" fmla="*/ 1419225 h 1695450"/>
              <a:gd name="connsiteX30" fmla="*/ 514887 w 1381662"/>
              <a:gd name="connsiteY30" fmla="*/ 1409700 h 1695450"/>
              <a:gd name="connsiteX31" fmla="*/ 410112 w 1381662"/>
              <a:gd name="connsiteY31" fmla="*/ 1381125 h 1695450"/>
              <a:gd name="connsiteX32" fmla="*/ 372012 w 1381662"/>
              <a:gd name="connsiteY32" fmla="*/ 1362075 h 1695450"/>
              <a:gd name="connsiteX33" fmla="*/ 267237 w 1381662"/>
              <a:gd name="connsiteY33" fmla="*/ 1323975 h 1695450"/>
              <a:gd name="connsiteX34" fmla="*/ 238662 w 1381662"/>
              <a:gd name="connsiteY34" fmla="*/ 1314450 h 1695450"/>
              <a:gd name="connsiteX35" fmla="*/ 171987 w 1381662"/>
              <a:gd name="connsiteY35" fmla="*/ 1295400 h 1695450"/>
              <a:gd name="connsiteX36" fmla="*/ 143412 w 1381662"/>
              <a:gd name="connsiteY36" fmla="*/ 1276350 h 1695450"/>
              <a:gd name="connsiteX37" fmla="*/ 86262 w 1381662"/>
              <a:gd name="connsiteY37" fmla="*/ 1257300 h 1695450"/>
              <a:gd name="connsiteX38" fmla="*/ 57687 w 1381662"/>
              <a:gd name="connsiteY38" fmla="*/ 1247775 h 1695450"/>
              <a:gd name="connsiteX39" fmla="*/ 537 w 1381662"/>
              <a:gd name="connsiteY39" fmla="*/ 1219200 h 1695450"/>
              <a:gd name="connsiteX40" fmla="*/ 10062 w 1381662"/>
              <a:gd name="connsiteY40" fmla="*/ 1219200 h 1695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1381662" h="1695450">
                <a:moveTo>
                  <a:pt x="1248312" y="0"/>
                </a:moveTo>
                <a:cubicBezTo>
                  <a:pt x="1251487" y="31750"/>
                  <a:pt x="1254948" y="63473"/>
                  <a:pt x="1257837" y="95250"/>
                </a:cubicBezTo>
                <a:cubicBezTo>
                  <a:pt x="1271374" y="244157"/>
                  <a:pt x="1280436" y="393534"/>
                  <a:pt x="1286412" y="542925"/>
                </a:cubicBezTo>
                <a:cubicBezTo>
                  <a:pt x="1290221" y="638152"/>
                  <a:pt x="1290500" y="733527"/>
                  <a:pt x="1295937" y="828675"/>
                </a:cubicBezTo>
                <a:cubicBezTo>
                  <a:pt x="1296861" y="844838"/>
                  <a:pt x="1302800" y="860331"/>
                  <a:pt x="1305462" y="876300"/>
                </a:cubicBezTo>
                <a:cubicBezTo>
                  <a:pt x="1309153" y="898445"/>
                  <a:pt x="1311296" y="920830"/>
                  <a:pt x="1314987" y="942975"/>
                </a:cubicBezTo>
                <a:cubicBezTo>
                  <a:pt x="1317649" y="958944"/>
                  <a:pt x="1322050" y="974599"/>
                  <a:pt x="1324512" y="990600"/>
                </a:cubicBezTo>
                <a:cubicBezTo>
                  <a:pt x="1328404" y="1015900"/>
                  <a:pt x="1330654" y="1041427"/>
                  <a:pt x="1334037" y="1066800"/>
                </a:cubicBezTo>
                <a:cubicBezTo>
                  <a:pt x="1337004" y="1089054"/>
                  <a:pt x="1340148" y="1111285"/>
                  <a:pt x="1343562" y="1133475"/>
                </a:cubicBezTo>
                <a:cubicBezTo>
                  <a:pt x="1374496" y="1334543"/>
                  <a:pt x="1336708" y="1102632"/>
                  <a:pt x="1362612" y="1219200"/>
                </a:cubicBezTo>
                <a:cubicBezTo>
                  <a:pt x="1372113" y="1261955"/>
                  <a:pt x="1377076" y="1320804"/>
                  <a:pt x="1381662" y="1362075"/>
                </a:cubicBezTo>
                <a:cubicBezTo>
                  <a:pt x="1378487" y="1435100"/>
                  <a:pt x="1379658" y="1508444"/>
                  <a:pt x="1372137" y="1581150"/>
                </a:cubicBezTo>
                <a:cubicBezTo>
                  <a:pt x="1370071" y="1601124"/>
                  <a:pt x="1364226" y="1621592"/>
                  <a:pt x="1353087" y="1638300"/>
                </a:cubicBezTo>
                <a:cubicBezTo>
                  <a:pt x="1322898" y="1683583"/>
                  <a:pt x="1344897" y="1663255"/>
                  <a:pt x="1276887" y="1685925"/>
                </a:cubicBezTo>
                <a:lnTo>
                  <a:pt x="1248312" y="1695450"/>
                </a:lnTo>
                <a:cubicBezTo>
                  <a:pt x="1239836" y="1693755"/>
                  <a:pt x="1174357" y="1681444"/>
                  <a:pt x="1162587" y="1676400"/>
                </a:cubicBezTo>
                <a:cubicBezTo>
                  <a:pt x="1152065" y="1671891"/>
                  <a:pt x="1144731" y="1661370"/>
                  <a:pt x="1134012" y="1657350"/>
                </a:cubicBezTo>
                <a:cubicBezTo>
                  <a:pt x="1118853" y="1651666"/>
                  <a:pt x="1102006" y="1652085"/>
                  <a:pt x="1086387" y="1647825"/>
                </a:cubicBezTo>
                <a:cubicBezTo>
                  <a:pt x="1067014" y="1642541"/>
                  <a:pt x="1047979" y="1635983"/>
                  <a:pt x="1029237" y="1628775"/>
                </a:cubicBezTo>
                <a:cubicBezTo>
                  <a:pt x="1007160" y="1620284"/>
                  <a:pt x="950337" y="1595936"/>
                  <a:pt x="924462" y="1581150"/>
                </a:cubicBezTo>
                <a:cubicBezTo>
                  <a:pt x="914523" y="1575470"/>
                  <a:pt x="906126" y="1567220"/>
                  <a:pt x="895887" y="1562100"/>
                </a:cubicBezTo>
                <a:cubicBezTo>
                  <a:pt x="886907" y="1557610"/>
                  <a:pt x="876292" y="1557065"/>
                  <a:pt x="867312" y="1552575"/>
                </a:cubicBezTo>
                <a:cubicBezTo>
                  <a:pt x="857073" y="1547455"/>
                  <a:pt x="849198" y="1538174"/>
                  <a:pt x="838737" y="1533525"/>
                </a:cubicBezTo>
                <a:cubicBezTo>
                  <a:pt x="820387" y="1525370"/>
                  <a:pt x="798295" y="1525614"/>
                  <a:pt x="781587" y="1514475"/>
                </a:cubicBezTo>
                <a:cubicBezTo>
                  <a:pt x="772062" y="1508125"/>
                  <a:pt x="763534" y="1499934"/>
                  <a:pt x="753012" y="1495425"/>
                </a:cubicBezTo>
                <a:cubicBezTo>
                  <a:pt x="740980" y="1490268"/>
                  <a:pt x="727169" y="1490497"/>
                  <a:pt x="714912" y="1485900"/>
                </a:cubicBezTo>
                <a:cubicBezTo>
                  <a:pt x="701617" y="1480914"/>
                  <a:pt x="689863" y="1472443"/>
                  <a:pt x="676812" y="1466850"/>
                </a:cubicBezTo>
                <a:cubicBezTo>
                  <a:pt x="667584" y="1462895"/>
                  <a:pt x="657217" y="1461815"/>
                  <a:pt x="648237" y="1457325"/>
                </a:cubicBezTo>
                <a:cubicBezTo>
                  <a:pt x="637998" y="1452205"/>
                  <a:pt x="630420" y="1442187"/>
                  <a:pt x="619662" y="1438275"/>
                </a:cubicBezTo>
                <a:cubicBezTo>
                  <a:pt x="595057" y="1429328"/>
                  <a:pt x="568300" y="1427504"/>
                  <a:pt x="543462" y="1419225"/>
                </a:cubicBezTo>
                <a:cubicBezTo>
                  <a:pt x="533937" y="1416050"/>
                  <a:pt x="524573" y="1412342"/>
                  <a:pt x="514887" y="1409700"/>
                </a:cubicBezTo>
                <a:cubicBezTo>
                  <a:pt x="501532" y="1406058"/>
                  <a:pt x="435690" y="1392087"/>
                  <a:pt x="410112" y="1381125"/>
                </a:cubicBezTo>
                <a:cubicBezTo>
                  <a:pt x="397061" y="1375532"/>
                  <a:pt x="384987" y="1367842"/>
                  <a:pt x="372012" y="1362075"/>
                </a:cubicBezTo>
                <a:cubicBezTo>
                  <a:pt x="332250" y="1344403"/>
                  <a:pt x="309476" y="1338055"/>
                  <a:pt x="267237" y="1323975"/>
                </a:cubicBezTo>
                <a:cubicBezTo>
                  <a:pt x="257712" y="1320800"/>
                  <a:pt x="248402" y="1316885"/>
                  <a:pt x="238662" y="1314450"/>
                </a:cubicBezTo>
                <a:cubicBezTo>
                  <a:pt x="226455" y="1311398"/>
                  <a:pt x="185652" y="1302232"/>
                  <a:pt x="171987" y="1295400"/>
                </a:cubicBezTo>
                <a:cubicBezTo>
                  <a:pt x="161748" y="1290280"/>
                  <a:pt x="153873" y="1280999"/>
                  <a:pt x="143412" y="1276350"/>
                </a:cubicBezTo>
                <a:cubicBezTo>
                  <a:pt x="125062" y="1268195"/>
                  <a:pt x="105312" y="1263650"/>
                  <a:pt x="86262" y="1257300"/>
                </a:cubicBezTo>
                <a:cubicBezTo>
                  <a:pt x="76737" y="1254125"/>
                  <a:pt x="66041" y="1253344"/>
                  <a:pt x="57687" y="1247775"/>
                </a:cubicBezTo>
                <a:cubicBezTo>
                  <a:pt x="-24205" y="1193180"/>
                  <a:pt x="79407" y="1258635"/>
                  <a:pt x="537" y="1219200"/>
                </a:cubicBezTo>
                <a:cubicBezTo>
                  <a:pt x="-2303" y="1217780"/>
                  <a:pt x="6887" y="1219200"/>
                  <a:pt x="10062" y="1219200"/>
                </a:cubicBezTo>
              </a:path>
            </a:pathLst>
          </a:custGeom>
          <a:noFill/>
          <a:ln w="25400" cap="flat" cmpd="sng" algn="ctr">
            <a:solidFill>
              <a:schemeClr val="tx2"/>
            </a:solidFill>
            <a:prstDash val="solid"/>
            <a:round/>
            <a:headEnd type="none" w="sm" len="sm"/>
            <a:tailEnd type="triangl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083385"/>
      </p:ext>
    </p:extLst>
  </p:cSld>
  <p:clrMapOvr>
    <a:masterClrMapping/>
  </p:clrMapOvr>
  <p:transition advTm="77781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Date Placeholder 3">
            <a:extLst>
              <a:ext uri="{FF2B5EF4-FFF2-40B4-BE49-F238E27FC236}">
                <a16:creationId xmlns:a16="http://schemas.microsoft.com/office/drawing/2014/main" id="{D04F48D9-0D15-5F44-B499-5E44ABE78FE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400"/>
              <a:t>KDD 2018</a:t>
            </a:r>
          </a:p>
        </p:txBody>
      </p:sp>
      <p:sp>
        <p:nvSpPr>
          <p:cNvPr id="109570" name="Footer Placeholder 4">
            <a:extLst>
              <a:ext uri="{FF2B5EF4-FFF2-40B4-BE49-F238E27FC236}">
                <a16:creationId xmlns:a16="http://schemas.microsoft.com/office/drawing/2014/main" id="{74B3C787-ECCB-2A4F-9558-77796BFFE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400"/>
              <a:t>Dong+</a:t>
            </a:r>
          </a:p>
        </p:txBody>
      </p:sp>
      <p:sp>
        <p:nvSpPr>
          <p:cNvPr id="109571" name="Slide Number Placeholder 5">
            <a:extLst>
              <a:ext uri="{FF2B5EF4-FFF2-40B4-BE49-F238E27FC236}">
                <a16:creationId xmlns:a16="http://schemas.microsoft.com/office/drawing/2014/main" id="{4E77DFE3-9C31-2542-A811-1D141F20E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5EC8D018-D970-9B44-A251-113D2BE20CE3}" type="slidenum">
              <a:rPr lang="en-US" altLang="en-US" sz="1400"/>
              <a:pPr/>
              <a:t>41</a:t>
            </a:fld>
            <a:endParaRPr lang="en-US" altLang="en-US" sz="1400"/>
          </a:p>
        </p:txBody>
      </p:sp>
      <p:sp>
        <p:nvSpPr>
          <p:cNvPr id="109572" name="Rectangle 2">
            <a:extLst>
              <a:ext uri="{FF2B5EF4-FFF2-40B4-BE49-F238E27FC236}">
                <a16:creationId xmlns:a16="http://schemas.microsoft.com/office/drawing/2014/main" id="{6DE1AED8-F2A9-7146-A1D7-35084D8AB48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Extension: Personalized P.R.</a:t>
            </a:r>
          </a:p>
        </p:txBody>
      </p:sp>
      <p:sp>
        <p:nvSpPr>
          <p:cNvPr id="109573" name="Rectangle 3">
            <a:extLst>
              <a:ext uri="{FF2B5EF4-FFF2-40B4-BE49-F238E27FC236}">
                <a16:creationId xmlns:a16="http://schemas.microsoft.com/office/drawing/2014/main" id="{65754C47-6A54-C240-BEDC-EF15D238870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With probability </a:t>
            </a:r>
            <a:r>
              <a:rPr lang="en-US" altLang="en-US" i="1" dirty="0">
                <a:ea typeface="ＭＳ Ｐゴシック" panose="020B0600070205080204" pitchFamily="34" charset="-128"/>
              </a:rPr>
              <a:t>1-c</a:t>
            </a:r>
            <a:r>
              <a:rPr lang="en-US" altLang="en-US" dirty="0">
                <a:ea typeface="ＭＳ Ｐゴシック" panose="020B0600070205080204" pitchFamily="34" charset="-128"/>
              </a:rPr>
              <a:t>, fly-out to </a:t>
            </a:r>
            <a:r>
              <a:rPr lang="en-US" altLang="en-US" strike="sngStrike" dirty="0">
                <a:ea typeface="ＭＳ Ｐゴシック" panose="020B0600070205080204" pitchFamily="34" charset="-128"/>
              </a:rPr>
              <a:t>a random </a:t>
            </a:r>
            <a:r>
              <a:rPr lang="en-US" altLang="en-US" dirty="0">
                <a:ea typeface="ＭＳ Ｐゴシック" panose="020B0600070205080204" pitchFamily="34" charset="-128"/>
              </a:rPr>
              <a:t>node</a:t>
            </a:r>
            <a:r>
              <a:rPr lang="en-US" altLang="en-US" dirty="0">
                <a:solidFill>
                  <a:schemeClr val="tx2"/>
                </a:solidFill>
                <a:ea typeface="ＭＳ Ｐゴシック" panose="020B0600070205080204" pitchFamily="34" charset="-128"/>
              </a:rPr>
              <a:t>(s)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Then, we have</a:t>
            </a:r>
          </a:p>
          <a:p>
            <a:pPr lvl="1">
              <a:buFontTx/>
              <a:buNone/>
            </a:pPr>
            <a:r>
              <a:rPr lang="en-US" altLang="en-US" b="1" dirty="0">
                <a:ea typeface="ＭＳ Ｐゴシック" panose="020B0600070205080204" pitchFamily="34" charset="-128"/>
              </a:rPr>
              <a:t>p</a:t>
            </a:r>
            <a:r>
              <a:rPr lang="en-US" altLang="en-US" dirty="0">
                <a:ea typeface="ＭＳ Ｐゴシック" panose="020B0600070205080204" pitchFamily="34" charset="-128"/>
              </a:rPr>
              <a:t> = c </a:t>
            </a:r>
            <a:r>
              <a:rPr lang="en-US" altLang="en-US" b="1" dirty="0">
                <a:ea typeface="ＭＳ Ｐゴシック" panose="020B0600070205080204" pitchFamily="34" charset="-128"/>
              </a:rPr>
              <a:t>B</a:t>
            </a:r>
            <a:r>
              <a:rPr lang="en-US" altLang="en-US" dirty="0">
                <a:ea typeface="ＭＳ Ｐゴシック" panose="020B0600070205080204" pitchFamily="34" charset="-128"/>
              </a:rPr>
              <a:t> </a:t>
            </a:r>
            <a:r>
              <a:rPr lang="en-US" altLang="en-US" b="1" dirty="0">
                <a:ea typeface="ＭＳ Ｐゴシック" panose="020B0600070205080204" pitchFamily="34" charset="-128"/>
              </a:rPr>
              <a:t>p</a:t>
            </a:r>
            <a:r>
              <a:rPr lang="en-US" altLang="en-US" dirty="0">
                <a:ea typeface="ＭＳ Ｐゴシック" panose="020B0600070205080204" pitchFamily="34" charset="-128"/>
              </a:rPr>
              <a:t> + (1-c)/n </a:t>
            </a:r>
            <a:r>
              <a:rPr lang="en-US" altLang="en-US" b="1" dirty="0">
                <a:ea typeface="ＭＳ Ｐゴシック" panose="020B0600070205080204" pitchFamily="34" charset="-128"/>
              </a:rPr>
              <a:t>1 =&gt;</a:t>
            </a:r>
          </a:p>
          <a:p>
            <a:pPr lvl="1">
              <a:buFontTx/>
              <a:buNone/>
            </a:pPr>
            <a:r>
              <a:rPr lang="en-US" altLang="en-US" b="1" dirty="0">
                <a:ea typeface="ＭＳ Ｐゴシック" panose="020B0600070205080204" pitchFamily="34" charset="-128"/>
              </a:rPr>
              <a:t>p = </a:t>
            </a:r>
            <a:r>
              <a:rPr lang="en-US" altLang="en-US" dirty="0">
                <a:ea typeface="ＭＳ Ｐゴシック" panose="020B0600070205080204" pitchFamily="34" charset="-128"/>
              </a:rPr>
              <a:t>(1-c)/n </a:t>
            </a:r>
            <a:r>
              <a:rPr lang="en-US" altLang="en-US" b="1" dirty="0">
                <a:ea typeface="ＭＳ Ｐゴシック" panose="020B0600070205080204" pitchFamily="34" charset="-128"/>
              </a:rPr>
              <a:t> </a:t>
            </a:r>
            <a:r>
              <a:rPr lang="en-US" altLang="en-US" dirty="0">
                <a:ea typeface="ＭＳ Ｐゴシック" panose="020B0600070205080204" pitchFamily="34" charset="-128"/>
              </a:rPr>
              <a:t>[</a:t>
            </a:r>
            <a:r>
              <a:rPr lang="en-US" altLang="en-US" b="1" dirty="0">
                <a:ea typeface="ＭＳ Ｐゴシック" panose="020B0600070205080204" pitchFamily="34" charset="-128"/>
              </a:rPr>
              <a:t>I - </a:t>
            </a:r>
            <a:r>
              <a:rPr lang="en-US" altLang="en-US" dirty="0">
                <a:ea typeface="ＭＳ Ｐゴシック" panose="020B0600070205080204" pitchFamily="34" charset="-128"/>
              </a:rPr>
              <a:t>c</a:t>
            </a:r>
            <a:r>
              <a:rPr lang="en-US" altLang="en-US" b="1" dirty="0">
                <a:ea typeface="ＭＳ Ｐゴシック" panose="020B0600070205080204" pitchFamily="34" charset="-128"/>
              </a:rPr>
              <a:t> B] </a:t>
            </a:r>
            <a:r>
              <a:rPr lang="en-US" altLang="en-US" baseline="30000" dirty="0">
                <a:ea typeface="ＭＳ Ｐゴシック" panose="020B0600070205080204" pitchFamily="34" charset="-128"/>
              </a:rPr>
              <a:t>-1</a:t>
            </a:r>
            <a:r>
              <a:rPr lang="en-US" altLang="en-US" b="1" dirty="0">
                <a:ea typeface="ＭＳ Ｐゴシック" panose="020B0600070205080204" pitchFamily="34" charset="-128"/>
              </a:rPr>
              <a:t>  1</a:t>
            </a: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109574" name="Rectangle 4">
            <a:extLst>
              <a:ext uri="{FF2B5EF4-FFF2-40B4-BE49-F238E27FC236}">
                <a16:creationId xmlns:a16="http://schemas.microsoft.com/office/drawing/2014/main" id="{B0B6D11E-F64D-BC46-A168-7394A6639D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5400" y="4724400"/>
            <a:ext cx="152400" cy="11430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 type="non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109575" name="Rectangle 5">
            <a:extLst>
              <a:ext uri="{FF2B5EF4-FFF2-40B4-BE49-F238E27FC236}">
                <a16:creationId xmlns:a16="http://schemas.microsoft.com/office/drawing/2014/main" id="{575E0D68-BC20-EC4A-9B9C-B08B4A354D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1800" y="4724400"/>
            <a:ext cx="1143000" cy="1066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 type="non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109576" name="Rectangle 6">
            <a:extLst>
              <a:ext uri="{FF2B5EF4-FFF2-40B4-BE49-F238E27FC236}">
                <a16:creationId xmlns:a16="http://schemas.microsoft.com/office/drawing/2014/main" id="{DEDA3671-9CEF-754F-A049-8970D9F5C3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8200" y="4724400"/>
            <a:ext cx="152400" cy="1143000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 type="non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grpSp>
        <p:nvGrpSpPr>
          <p:cNvPr id="109577" name="Group 7">
            <a:extLst>
              <a:ext uri="{FF2B5EF4-FFF2-40B4-BE49-F238E27FC236}">
                <a16:creationId xmlns:a16="http://schemas.microsoft.com/office/drawing/2014/main" id="{AD054A62-6E14-3E44-9201-BB0B52988B24}"/>
              </a:ext>
            </a:extLst>
          </p:cNvPr>
          <p:cNvGrpSpPr>
            <a:grpSpLocks/>
          </p:cNvGrpSpPr>
          <p:nvPr/>
        </p:nvGrpSpPr>
        <p:grpSpPr bwMode="auto">
          <a:xfrm>
            <a:off x="7620000" y="2895600"/>
            <a:ext cx="1219200" cy="914400"/>
            <a:chOff x="720" y="2676"/>
            <a:chExt cx="847" cy="540"/>
          </a:xfrm>
        </p:grpSpPr>
        <p:sp>
          <p:nvSpPr>
            <p:cNvPr id="109581" name="Oval 8">
              <a:extLst>
                <a:ext uri="{FF2B5EF4-FFF2-40B4-BE49-F238E27FC236}">
                  <a16:creationId xmlns:a16="http://schemas.microsoft.com/office/drawing/2014/main" id="{ADF24CC6-02E2-0741-9538-29EFD4FFAA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8" y="3036"/>
              <a:ext cx="101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09582" name="Oval 9">
              <a:extLst>
                <a:ext uri="{FF2B5EF4-FFF2-40B4-BE49-F238E27FC236}">
                  <a16:creationId xmlns:a16="http://schemas.microsoft.com/office/drawing/2014/main" id="{84C85B06-F8DA-7A4A-BE84-33A2E60416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5" y="2712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09583" name="Oval 10">
              <a:extLst>
                <a:ext uri="{FF2B5EF4-FFF2-40B4-BE49-F238E27FC236}">
                  <a16:creationId xmlns:a16="http://schemas.microsoft.com/office/drawing/2014/main" id="{5999ABB1-B7BC-AA43-A1B5-C00D3B9957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0" y="2676"/>
              <a:ext cx="102" cy="108"/>
            </a:xfrm>
            <a:prstGeom prst="ellipse">
              <a:avLst/>
            </a:prstGeom>
            <a:solidFill>
              <a:schemeClr val="tx2"/>
            </a:solidFill>
            <a:ln w="15875">
              <a:noFill/>
              <a:round/>
              <a:headEnd type="none" w="sm" len="sm"/>
              <a:tailEnd/>
            </a:ln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09584" name="Oval 11">
              <a:extLst>
                <a:ext uri="{FF2B5EF4-FFF2-40B4-BE49-F238E27FC236}">
                  <a16:creationId xmlns:a16="http://schemas.microsoft.com/office/drawing/2014/main" id="{608C92A2-FDE1-194D-BD1A-89660C6A62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4" y="3108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09585" name="Oval 12">
              <a:extLst>
                <a:ext uri="{FF2B5EF4-FFF2-40B4-BE49-F238E27FC236}">
                  <a16:creationId xmlns:a16="http://schemas.microsoft.com/office/drawing/2014/main" id="{907E37EC-7582-D443-97E5-5238AD954E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" y="2712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cxnSp>
          <p:nvCxnSpPr>
            <p:cNvPr id="109586" name="AutoShape 13">
              <a:extLst>
                <a:ext uri="{FF2B5EF4-FFF2-40B4-BE49-F238E27FC236}">
                  <a16:creationId xmlns:a16="http://schemas.microsoft.com/office/drawing/2014/main" id="{A1C53C2E-2449-8E42-9B55-E10066450C3D}"/>
                </a:ext>
              </a:extLst>
            </p:cNvPr>
            <p:cNvCxnSpPr>
              <a:cxnSpLocks noChangeShapeType="1"/>
              <a:stCxn id="109583" idx="6"/>
              <a:endCxn id="109582" idx="2"/>
            </p:cNvCxnSpPr>
            <p:nvPr/>
          </p:nvCxnSpPr>
          <p:spPr bwMode="auto">
            <a:xfrm>
              <a:off x="1266" y="2730"/>
              <a:ext cx="196" cy="3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9587" name="AutoShape 14">
              <a:extLst>
                <a:ext uri="{FF2B5EF4-FFF2-40B4-BE49-F238E27FC236}">
                  <a16:creationId xmlns:a16="http://schemas.microsoft.com/office/drawing/2014/main" id="{CDC0F086-9BCE-DB4A-B5F7-12F76E246889}"/>
                </a:ext>
              </a:extLst>
            </p:cNvPr>
            <p:cNvCxnSpPr>
              <a:cxnSpLocks noChangeShapeType="1"/>
              <a:stCxn id="109584" idx="6"/>
              <a:endCxn id="109582" idx="3"/>
            </p:cNvCxnSpPr>
            <p:nvPr/>
          </p:nvCxnSpPr>
          <p:spPr bwMode="auto">
            <a:xfrm flipV="1">
              <a:off x="1300" y="2808"/>
              <a:ext cx="180" cy="354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9588" name="AutoShape 15">
              <a:extLst>
                <a:ext uri="{FF2B5EF4-FFF2-40B4-BE49-F238E27FC236}">
                  <a16:creationId xmlns:a16="http://schemas.microsoft.com/office/drawing/2014/main" id="{8DAF39AB-FED4-8941-B6A6-5F99AF769006}"/>
                </a:ext>
              </a:extLst>
            </p:cNvPr>
            <p:cNvCxnSpPr>
              <a:cxnSpLocks noChangeShapeType="1"/>
              <a:stCxn id="109585" idx="6"/>
              <a:endCxn id="109583" idx="2"/>
            </p:cNvCxnSpPr>
            <p:nvPr/>
          </p:nvCxnSpPr>
          <p:spPr bwMode="auto">
            <a:xfrm flipV="1">
              <a:off x="825" y="2730"/>
              <a:ext cx="332" cy="3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9589" name="AutoShape 16">
              <a:extLst>
                <a:ext uri="{FF2B5EF4-FFF2-40B4-BE49-F238E27FC236}">
                  <a16:creationId xmlns:a16="http://schemas.microsoft.com/office/drawing/2014/main" id="{B37EE7FA-DA19-D442-9AE6-068E95BFB6D4}"/>
                </a:ext>
              </a:extLst>
            </p:cNvPr>
            <p:cNvCxnSpPr>
              <a:cxnSpLocks noChangeShapeType="1"/>
              <a:stCxn id="109581" idx="7"/>
              <a:endCxn id="109583" idx="3"/>
            </p:cNvCxnSpPr>
            <p:nvPr/>
          </p:nvCxnSpPr>
          <p:spPr bwMode="auto">
            <a:xfrm flipV="1">
              <a:off x="875" y="2772"/>
              <a:ext cx="300" cy="27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9590" name="AutoShape 17">
              <a:extLst>
                <a:ext uri="{FF2B5EF4-FFF2-40B4-BE49-F238E27FC236}">
                  <a16:creationId xmlns:a16="http://schemas.microsoft.com/office/drawing/2014/main" id="{67F1F9CA-E40F-E64D-BC11-4D9D7F98A408}"/>
                </a:ext>
              </a:extLst>
            </p:cNvPr>
            <p:cNvCxnSpPr>
              <a:cxnSpLocks noChangeShapeType="1"/>
              <a:stCxn id="109584" idx="2"/>
              <a:endCxn id="109581" idx="6"/>
            </p:cNvCxnSpPr>
            <p:nvPr/>
          </p:nvCxnSpPr>
          <p:spPr bwMode="auto">
            <a:xfrm flipH="1" flipV="1">
              <a:off x="894" y="3090"/>
              <a:ext cx="295" cy="72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9591" name="AutoShape 18">
              <a:extLst>
                <a:ext uri="{FF2B5EF4-FFF2-40B4-BE49-F238E27FC236}">
                  <a16:creationId xmlns:a16="http://schemas.microsoft.com/office/drawing/2014/main" id="{FE4CD5D9-26F3-3F45-8039-0A556BE7B016}"/>
                </a:ext>
              </a:extLst>
            </p:cNvPr>
            <p:cNvCxnSpPr>
              <a:cxnSpLocks noChangeShapeType="1"/>
              <a:stCxn id="109582" idx="0"/>
              <a:endCxn id="109585" idx="1"/>
            </p:cNvCxnSpPr>
            <p:nvPr/>
          </p:nvCxnSpPr>
          <p:spPr bwMode="auto">
            <a:xfrm rot="-5400000" flipH="1" flipV="1">
              <a:off x="1118" y="2324"/>
              <a:ext cx="16" cy="781"/>
            </a:xfrm>
            <a:prstGeom prst="curvedConnector3">
              <a:avLst>
                <a:gd name="adj1" fmla="val -868750"/>
              </a:avLst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9592" name="AutoShape 19">
              <a:extLst>
                <a:ext uri="{FF2B5EF4-FFF2-40B4-BE49-F238E27FC236}">
                  <a16:creationId xmlns:a16="http://schemas.microsoft.com/office/drawing/2014/main" id="{85720F92-3885-C247-A52D-9C65B0656373}"/>
                </a:ext>
              </a:extLst>
            </p:cNvPr>
            <p:cNvCxnSpPr>
              <a:cxnSpLocks noChangeShapeType="1"/>
              <a:stCxn id="109583" idx="5"/>
              <a:endCxn id="109584" idx="0"/>
            </p:cNvCxnSpPr>
            <p:nvPr/>
          </p:nvCxnSpPr>
          <p:spPr bwMode="auto">
            <a:xfrm flipH="1">
              <a:off x="1245" y="2773"/>
              <a:ext cx="2" cy="33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pic>
        <p:nvPicPr>
          <p:cNvPr id="109578" name="Picture 24" descr="latex-image-1.pdf">
            <a:extLst>
              <a:ext uri="{FF2B5EF4-FFF2-40B4-BE49-F238E27FC236}">
                <a16:creationId xmlns:a16="http://schemas.microsoft.com/office/drawing/2014/main" id="{A6C001D7-12FC-3646-8975-CA278E501F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4900" y="4165600"/>
            <a:ext cx="1168400" cy="195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9579" name="Straight Connector 27">
            <a:extLst>
              <a:ext uri="{FF2B5EF4-FFF2-40B4-BE49-F238E27FC236}">
                <a16:creationId xmlns:a16="http://schemas.microsoft.com/office/drawing/2014/main" id="{F3226030-74C1-684E-BCEA-7352C6B5D632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029200" y="4267200"/>
            <a:ext cx="914400" cy="381000"/>
          </a:xfrm>
          <a:prstGeom prst="line">
            <a:avLst/>
          </a:prstGeom>
          <a:noFill/>
          <a:ln w="3175">
            <a:solidFill>
              <a:schemeClr val="tx2"/>
            </a:solidFill>
            <a:round/>
            <a:headEnd type="none" w="sm" len="sm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9580" name="Straight Connector 29">
            <a:extLst>
              <a:ext uri="{FF2B5EF4-FFF2-40B4-BE49-F238E27FC236}">
                <a16:creationId xmlns:a16="http://schemas.microsoft.com/office/drawing/2014/main" id="{E4918C63-5455-2847-90A3-B5DAC8BB1AA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953000" y="5943600"/>
            <a:ext cx="990600" cy="152400"/>
          </a:xfrm>
          <a:prstGeom prst="line">
            <a:avLst/>
          </a:prstGeom>
          <a:noFill/>
          <a:ln w="3175">
            <a:solidFill>
              <a:schemeClr val="tx2"/>
            </a:solidFill>
            <a:round/>
            <a:headEnd type="none" w="sm" len="sm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CD66FCA5-E1C6-9747-BDBA-56EA0751A165}"/>
              </a:ext>
            </a:extLst>
          </p:cNvPr>
          <p:cNvSpPr txBox="1"/>
          <p:nvPr/>
        </p:nvSpPr>
        <p:spPr>
          <a:xfrm rot="21019518">
            <a:off x="6663795" y="1040441"/>
            <a:ext cx="2206053" cy="492443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your favorite</a:t>
            </a:r>
          </a:p>
        </p:txBody>
      </p:sp>
      <p:sp>
        <p:nvSpPr>
          <p:cNvPr id="3" name="&quot;No&quot; Symbol 2">
            <a:extLst>
              <a:ext uri="{FF2B5EF4-FFF2-40B4-BE49-F238E27FC236}">
                <a16:creationId xmlns:a16="http://schemas.microsoft.com/office/drawing/2014/main" id="{60745A5B-2CAE-5D42-B976-BCD543DC6B0C}"/>
              </a:ext>
            </a:extLst>
          </p:cNvPr>
          <p:cNvSpPr/>
          <p:nvPr/>
        </p:nvSpPr>
        <p:spPr bwMode="auto">
          <a:xfrm>
            <a:off x="6579994" y="4195762"/>
            <a:ext cx="378211" cy="323850"/>
          </a:xfrm>
          <a:prstGeom prst="noSmoking">
            <a:avLst/>
          </a:prstGeom>
          <a:solidFill>
            <a:schemeClr val="tx2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&quot;No&quot; Symbol 27">
            <a:extLst>
              <a:ext uri="{FF2B5EF4-FFF2-40B4-BE49-F238E27FC236}">
                <a16:creationId xmlns:a16="http://schemas.microsoft.com/office/drawing/2014/main" id="{8D496CFD-D909-1647-A03C-037127F384DA}"/>
              </a:ext>
            </a:extLst>
          </p:cNvPr>
          <p:cNvSpPr/>
          <p:nvPr/>
        </p:nvSpPr>
        <p:spPr bwMode="auto">
          <a:xfrm>
            <a:off x="6579994" y="5673725"/>
            <a:ext cx="378211" cy="323850"/>
          </a:xfrm>
          <a:prstGeom prst="noSmoking">
            <a:avLst/>
          </a:prstGeom>
          <a:solidFill>
            <a:schemeClr val="tx2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5095A2-7BFD-FD43-9D97-78498F4AB35F}"/>
              </a:ext>
            </a:extLst>
          </p:cNvPr>
          <p:cNvSpPr/>
          <p:nvPr/>
        </p:nvSpPr>
        <p:spPr bwMode="auto">
          <a:xfrm>
            <a:off x="1055076" y="3657600"/>
            <a:ext cx="3745523" cy="508000"/>
          </a:xfrm>
          <a:prstGeom prst="roundRect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73D1156-6D6C-DB41-B05E-0FBBCE90BEEF}"/>
              </a:ext>
            </a:extLst>
          </p:cNvPr>
          <p:cNvCxnSpPr/>
          <p:nvPr/>
        </p:nvCxnSpPr>
        <p:spPr bwMode="auto">
          <a:xfrm flipV="1">
            <a:off x="4004268" y="3205777"/>
            <a:ext cx="361741" cy="26695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2"/>
            </a:solidFill>
            <a:prstDash val="solid"/>
            <a:round/>
            <a:headEnd type="none" w="sm" len="sm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4E3F35A-1240-0F4A-BE7E-10F45DCA180A}"/>
                  </a:ext>
                </a:extLst>
              </p:cNvPr>
              <p:cNvSpPr txBox="1"/>
              <p:nvPr/>
            </p:nvSpPr>
            <p:spPr>
              <a:xfrm>
                <a:off x="4291269" y="2764098"/>
                <a:ext cx="48122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28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</m:acc>
                    </m:oMath>
                  </m:oMathPara>
                </a14:m>
                <a:endParaRPr lang="en-US" sz="2800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4E3F35A-1240-0F4A-BE7E-10F45DCA18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1269" y="2764098"/>
                <a:ext cx="481222" cy="5232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F4DC2D09-1E6A-F544-A255-A1C41C76EF0C}"/>
              </a:ext>
            </a:extLst>
          </p:cNvPr>
          <p:cNvCxnSpPr/>
          <p:nvPr/>
        </p:nvCxnSpPr>
        <p:spPr bwMode="auto">
          <a:xfrm flipV="1">
            <a:off x="4518405" y="3719919"/>
            <a:ext cx="361741" cy="26695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2"/>
            </a:solidFill>
            <a:prstDash val="solid"/>
            <a:round/>
            <a:headEnd type="none" w="sm" len="sm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4AC474ED-86EC-9E48-A89D-32EB5F4E154C}"/>
                  </a:ext>
                </a:extLst>
              </p:cNvPr>
              <p:cNvSpPr txBox="1"/>
              <p:nvPr/>
            </p:nvSpPr>
            <p:spPr>
              <a:xfrm>
                <a:off x="4805406" y="3278240"/>
                <a:ext cx="48122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28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</m:acc>
                    </m:oMath>
                  </m:oMathPara>
                </a14:m>
                <a:endParaRPr lang="en-US" sz="2800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4AC474ED-86EC-9E48-A89D-32EB5F4E15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5406" y="3278240"/>
                <a:ext cx="481222" cy="52322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FB767765-412B-C44D-BF73-2D7C3DB248D2}"/>
                  </a:ext>
                </a:extLst>
              </p:cNvPr>
              <p:cNvSpPr txBox="1"/>
              <p:nvPr/>
            </p:nvSpPr>
            <p:spPr>
              <a:xfrm>
                <a:off x="6565743" y="3548390"/>
                <a:ext cx="48122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28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8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</m:acc>
                    </m:oMath>
                  </m:oMathPara>
                </a14:m>
                <a:endParaRPr lang="en-US" sz="2800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FB767765-412B-C44D-BF73-2D7C3DB248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5743" y="3548390"/>
                <a:ext cx="481222" cy="52322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92073290"/>
      </p:ext>
    </p:extLst>
  </p:cSld>
  <p:clrMapOvr>
    <a:masterClrMapping/>
  </p:clrMapOvr>
  <p:transition advTm="77781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Date Placeholder 3">
            <a:extLst>
              <a:ext uri="{FF2B5EF4-FFF2-40B4-BE49-F238E27FC236}">
                <a16:creationId xmlns:a16="http://schemas.microsoft.com/office/drawing/2014/main" id="{D04F48D9-0D15-5F44-B499-5E44ABE78FE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400"/>
              <a:t>KDD 2018</a:t>
            </a:r>
          </a:p>
        </p:txBody>
      </p:sp>
      <p:sp>
        <p:nvSpPr>
          <p:cNvPr id="109570" name="Footer Placeholder 4">
            <a:extLst>
              <a:ext uri="{FF2B5EF4-FFF2-40B4-BE49-F238E27FC236}">
                <a16:creationId xmlns:a16="http://schemas.microsoft.com/office/drawing/2014/main" id="{74B3C787-ECCB-2A4F-9558-77796BFFE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400"/>
              <a:t>Dong+</a:t>
            </a:r>
          </a:p>
        </p:txBody>
      </p:sp>
      <p:sp>
        <p:nvSpPr>
          <p:cNvPr id="109571" name="Slide Number Placeholder 5">
            <a:extLst>
              <a:ext uri="{FF2B5EF4-FFF2-40B4-BE49-F238E27FC236}">
                <a16:creationId xmlns:a16="http://schemas.microsoft.com/office/drawing/2014/main" id="{4E77DFE3-9C31-2542-A811-1D141F20E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5EC8D018-D970-9B44-A251-113D2BE20CE3}" type="slidenum">
              <a:rPr lang="en-US" altLang="en-US" sz="1400"/>
              <a:pPr/>
              <a:t>42</a:t>
            </a:fld>
            <a:endParaRPr lang="en-US" altLang="en-US" sz="1400"/>
          </a:p>
        </p:txBody>
      </p:sp>
      <p:sp>
        <p:nvSpPr>
          <p:cNvPr id="109572" name="Rectangle 2">
            <a:extLst>
              <a:ext uri="{FF2B5EF4-FFF2-40B4-BE49-F238E27FC236}">
                <a16:creationId xmlns:a16="http://schemas.microsoft.com/office/drawing/2014/main" id="{6DE1AED8-F2A9-7146-A1D7-35084D8AB48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Extension: Personalized P.R.</a:t>
            </a:r>
          </a:p>
        </p:txBody>
      </p:sp>
      <p:sp>
        <p:nvSpPr>
          <p:cNvPr id="109573" name="Rectangle 3">
            <a:extLst>
              <a:ext uri="{FF2B5EF4-FFF2-40B4-BE49-F238E27FC236}">
                <a16:creationId xmlns:a16="http://schemas.microsoft.com/office/drawing/2014/main" id="{65754C47-6A54-C240-BEDC-EF15D238870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How close is ‘4’ to ‘2’?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A: compute Personalized P.R. of ‘4’, restarting from ‘2’</a:t>
            </a:r>
          </a:p>
        </p:txBody>
      </p:sp>
      <p:grpSp>
        <p:nvGrpSpPr>
          <p:cNvPr id="20" name="Group 4">
            <a:extLst>
              <a:ext uri="{FF2B5EF4-FFF2-40B4-BE49-F238E27FC236}">
                <a16:creationId xmlns:a16="http://schemas.microsoft.com/office/drawing/2014/main" id="{929FF76E-FE21-2F48-BFD6-CD725CD1F81F}"/>
              </a:ext>
            </a:extLst>
          </p:cNvPr>
          <p:cNvGrpSpPr>
            <a:grpSpLocks/>
          </p:cNvGrpSpPr>
          <p:nvPr/>
        </p:nvGrpSpPr>
        <p:grpSpPr bwMode="auto">
          <a:xfrm>
            <a:off x="2686050" y="3771900"/>
            <a:ext cx="2571750" cy="1966913"/>
            <a:chOff x="432" y="2400"/>
            <a:chExt cx="1620" cy="1239"/>
          </a:xfrm>
        </p:grpSpPr>
        <p:grpSp>
          <p:nvGrpSpPr>
            <p:cNvPr id="21" name="Group 5">
              <a:extLst>
                <a:ext uri="{FF2B5EF4-FFF2-40B4-BE49-F238E27FC236}">
                  <a16:creationId xmlns:a16="http://schemas.microsoft.com/office/drawing/2014/main" id="{70424A47-C868-1A4D-B765-32998566F29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2" y="2448"/>
              <a:ext cx="1584" cy="1104"/>
              <a:chOff x="720" y="2676"/>
              <a:chExt cx="847" cy="540"/>
            </a:xfrm>
          </p:grpSpPr>
          <p:sp>
            <p:nvSpPr>
              <p:cNvPr id="27" name="Oval 6">
                <a:extLst>
                  <a:ext uri="{FF2B5EF4-FFF2-40B4-BE49-F238E27FC236}">
                    <a16:creationId xmlns:a16="http://schemas.microsoft.com/office/drawing/2014/main" id="{9B598D48-F193-5F43-97E3-B7855EC390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8" y="3036"/>
                <a:ext cx="101" cy="108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48794" tIns="74398" rIns="148794" bIns="74398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8" name="Oval 7">
                <a:extLst>
                  <a:ext uri="{FF2B5EF4-FFF2-40B4-BE49-F238E27FC236}">
                    <a16:creationId xmlns:a16="http://schemas.microsoft.com/office/drawing/2014/main" id="{88EE4935-6884-4045-B011-09C0AE975B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5" y="2712"/>
                <a:ext cx="102" cy="108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48794" tIns="74398" rIns="148794" bIns="74398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9" name="Oval 8">
                <a:extLst>
                  <a:ext uri="{FF2B5EF4-FFF2-40B4-BE49-F238E27FC236}">
                    <a16:creationId xmlns:a16="http://schemas.microsoft.com/office/drawing/2014/main" id="{EE945175-233F-5D40-B8E9-820698CA6D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0" y="2676"/>
                <a:ext cx="102" cy="108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48794" tIns="74398" rIns="148794" bIns="74398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0" name="Oval 9">
                <a:extLst>
                  <a:ext uri="{FF2B5EF4-FFF2-40B4-BE49-F238E27FC236}">
                    <a16:creationId xmlns:a16="http://schemas.microsoft.com/office/drawing/2014/main" id="{672A0D63-C884-064D-B982-70F6FFB265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4" y="3108"/>
                <a:ext cx="102" cy="108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48794" tIns="74398" rIns="148794" bIns="74398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1" name="Oval 10">
                <a:extLst>
                  <a:ext uri="{FF2B5EF4-FFF2-40B4-BE49-F238E27FC236}">
                    <a16:creationId xmlns:a16="http://schemas.microsoft.com/office/drawing/2014/main" id="{3AD97497-6137-C242-B6A7-93AE03C293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0" y="2712"/>
                <a:ext cx="102" cy="108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48794" tIns="74398" rIns="148794" bIns="74398" anchor="ctr">
                <a:spAutoFit/>
              </a:bodyPr>
              <a:lstStyle/>
              <a:p>
                <a:endParaRPr lang="en-US"/>
              </a:p>
            </p:txBody>
          </p:sp>
          <p:cxnSp>
            <p:nvCxnSpPr>
              <p:cNvPr id="32" name="AutoShape 11">
                <a:extLst>
                  <a:ext uri="{FF2B5EF4-FFF2-40B4-BE49-F238E27FC236}">
                    <a16:creationId xmlns:a16="http://schemas.microsoft.com/office/drawing/2014/main" id="{9EFB363D-640A-9E48-9BE3-8D4EA9C68BD9}"/>
                  </a:ext>
                </a:extLst>
              </p:cNvPr>
              <p:cNvCxnSpPr>
                <a:cxnSpLocks noChangeShapeType="1"/>
                <a:stCxn id="29" idx="6"/>
                <a:endCxn id="28" idx="2"/>
              </p:cNvCxnSpPr>
              <p:nvPr/>
            </p:nvCxnSpPr>
            <p:spPr bwMode="auto">
              <a:xfrm>
                <a:off x="1266" y="2730"/>
                <a:ext cx="196" cy="36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3" name="AutoShape 12">
                <a:extLst>
                  <a:ext uri="{FF2B5EF4-FFF2-40B4-BE49-F238E27FC236}">
                    <a16:creationId xmlns:a16="http://schemas.microsoft.com/office/drawing/2014/main" id="{C6ED4193-A032-494A-BCFE-54EB08712B61}"/>
                  </a:ext>
                </a:extLst>
              </p:cNvPr>
              <p:cNvCxnSpPr>
                <a:cxnSpLocks noChangeShapeType="1"/>
                <a:stCxn id="30" idx="6"/>
                <a:endCxn id="28" idx="3"/>
              </p:cNvCxnSpPr>
              <p:nvPr/>
            </p:nvCxnSpPr>
            <p:spPr bwMode="auto">
              <a:xfrm flipV="1">
                <a:off x="1300" y="2808"/>
                <a:ext cx="180" cy="354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4" name="AutoShape 13">
                <a:extLst>
                  <a:ext uri="{FF2B5EF4-FFF2-40B4-BE49-F238E27FC236}">
                    <a16:creationId xmlns:a16="http://schemas.microsoft.com/office/drawing/2014/main" id="{559FDF69-6E75-374B-8F77-DC3D8FA6A19E}"/>
                  </a:ext>
                </a:extLst>
              </p:cNvPr>
              <p:cNvCxnSpPr>
                <a:cxnSpLocks noChangeShapeType="1"/>
                <a:stCxn id="31" idx="6"/>
                <a:endCxn id="29" idx="2"/>
              </p:cNvCxnSpPr>
              <p:nvPr/>
            </p:nvCxnSpPr>
            <p:spPr bwMode="auto">
              <a:xfrm flipV="1">
                <a:off x="825" y="2730"/>
                <a:ext cx="332" cy="36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4">
                <a:extLst>
                  <a:ext uri="{FF2B5EF4-FFF2-40B4-BE49-F238E27FC236}">
                    <a16:creationId xmlns:a16="http://schemas.microsoft.com/office/drawing/2014/main" id="{757CE96A-6783-3947-924A-AA9F7471264A}"/>
                  </a:ext>
                </a:extLst>
              </p:cNvPr>
              <p:cNvCxnSpPr>
                <a:cxnSpLocks noChangeShapeType="1"/>
                <a:stCxn id="27" idx="7"/>
                <a:endCxn id="29" idx="3"/>
              </p:cNvCxnSpPr>
              <p:nvPr/>
            </p:nvCxnSpPr>
            <p:spPr bwMode="auto">
              <a:xfrm flipV="1">
                <a:off x="875" y="2772"/>
                <a:ext cx="300" cy="276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">
                <a:extLst>
                  <a:ext uri="{FF2B5EF4-FFF2-40B4-BE49-F238E27FC236}">
                    <a16:creationId xmlns:a16="http://schemas.microsoft.com/office/drawing/2014/main" id="{7C19255B-7A89-434B-B66E-3BE934413FB2}"/>
                  </a:ext>
                </a:extLst>
              </p:cNvPr>
              <p:cNvCxnSpPr>
                <a:cxnSpLocks noChangeShapeType="1"/>
                <a:stCxn id="30" idx="2"/>
                <a:endCxn id="27" idx="6"/>
              </p:cNvCxnSpPr>
              <p:nvPr/>
            </p:nvCxnSpPr>
            <p:spPr bwMode="auto">
              <a:xfrm flipH="1" flipV="1">
                <a:off x="894" y="3090"/>
                <a:ext cx="295" cy="72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6">
                <a:extLst>
                  <a:ext uri="{FF2B5EF4-FFF2-40B4-BE49-F238E27FC236}">
                    <a16:creationId xmlns:a16="http://schemas.microsoft.com/office/drawing/2014/main" id="{F036E902-F916-094B-81DC-142A983F8721}"/>
                  </a:ext>
                </a:extLst>
              </p:cNvPr>
              <p:cNvCxnSpPr>
                <a:cxnSpLocks noChangeShapeType="1"/>
                <a:stCxn id="28" idx="0"/>
                <a:endCxn id="31" idx="1"/>
              </p:cNvCxnSpPr>
              <p:nvPr/>
            </p:nvCxnSpPr>
            <p:spPr bwMode="auto">
              <a:xfrm rot="16200000" flipH="1" flipV="1">
                <a:off x="1118" y="2324"/>
                <a:ext cx="16" cy="781"/>
              </a:xfrm>
              <a:prstGeom prst="curvedConnector3">
                <a:avLst>
                  <a:gd name="adj1" fmla="val -868750"/>
                </a:avLst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7">
                <a:extLst>
                  <a:ext uri="{FF2B5EF4-FFF2-40B4-BE49-F238E27FC236}">
                    <a16:creationId xmlns:a16="http://schemas.microsoft.com/office/drawing/2014/main" id="{AA9EC1B8-F328-EE4C-B8C4-7F67D56E1506}"/>
                  </a:ext>
                </a:extLst>
              </p:cNvPr>
              <p:cNvCxnSpPr>
                <a:cxnSpLocks noChangeShapeType="1"/>
                <a:stCxn id="29" idx="5"/>
                <a:endCxn id="30" idx="0"/>
              </p:cNvCxnSpPr>
              <p:nvPr/>
            </p:nvCxnSpPr>
            <p:spPr bwMode="auto">
              <a:xfrm flipH="1">
                <a:off x="1245" y="2773"/>
                <a:ext cx="2" cy="330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22" name="Text Box 18">
              <a:extLst>
                <a:ext uri="{FF2B5EF4-FFF2-40B4-BE49-F238E27FC236}">
                  <a16:creationId xmlns:a16="http://schemas.microsoft.com/office/drawing/2014/main" id="{A3EDFC3A-9002-E64A-8201-11E61E5B11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2" y="2496"/>
              <a:ext cx="22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 type="none" w="sm" len="sm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34971" tIns="67486" rIns="134971" bIns="67486" anchor="ctr">
              <a:spAutoFit/>
            </a:bodyPr>
            <a:lstStyle/>
            <a:p>
              <a:pPr eaLnBrk="0" hangingPunct="0"/>
              <a:r>
                <a:rPr kumimoji="0" lang="en-US" altLang="en-US" sz="2800">
                  <a:latin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23" name="Text Box 19">
              <a:extLst>
                <a:ext uri="{FF2B5EF4-FFF2-40B4-BE49-F238E27FC236}">
                  <a16:creationId xmlns:a16="http://schemas.microsoft.com/office/drawing/2014/main" id="{C4E65F0A-F68F-B44E-B299-0705CD4634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48" y="2400"/>
              <a:ext cx="22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 type="none" w="sm" len="sm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34971" tIns="67486" rIns="134971" bIns="67486" anchor="ctr">
              <a:spAutoFit/>
            </a:bodyPr>
            <a:lstStyle/>
            <a:p>
              <a:pPr eaLnBrk="0" hangingPunct="0"/>
              <a:r>
                <a:rPr kumimoji="0" lang="en-US" altLang="en-US" sz="2800">
                  <a:latin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24" name="Text Box 20">
              <a:extLst>
                <a:ext uri="{FF2B5EF4-FFF2-40B4-BE49-F238E27FC236}">
                  <a16:creationId xmlns:a16="http://schemas.microsoft.com/office/drawing/2014/main" id="{CA74EED5-1C91-8640-A119-07DE0CE644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24" y="2496"/>
              <a:ext cx="22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 type="none" w="sm" len="sm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34971" tIns="67486" rIns="134971" bIns="67486" anchor="ctr">
              <a:spAutoFit/>
            </a:bodyPr>
            <a:lstStyle/>
            <a:p>
              <a:pPr eaLnBrk="0" hangingPunct="0"/>
              <a:r>
                <a:rPr kumimoji="0" lang="en-US" altLang="en-US" sz="2800">
                  <a:latin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25" name="Text Box 21">
              <a:extLst>
                <a:ext uri="{FF2B5EF4-FFF2-40B4-BE49-F238E27FC236}">
                  <a16:creationId xmlns:a16="http://schemas.microsoft.com/office/drawing/2014/main" id="{AF4B7C8B-FCD3-864D-88CF-757DBCB9DE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8" y="3149"/>
              <a:ext cx="22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 type="none" w="sm" len="sm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34971" tIns="67486" rIns="134971" bIns="67486" anchor="ctr">
              <a:spAutoFit/>
            </a:bodyPr>
            <a:lstStyle/>
            <a:p>
              <a:pPr eaLnBrk="0" hangingPunct="0"/>
              <a:r>
                <a:rPr kumimoji="0" lang="en-US" altLang="en-US" sz="2800">
                  <a:latin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26" name="Text Box 22">
              <a:extLst>
                <a:ext uri="{FF2B5EF4-FFF2-40B4-BE49-F238E27FC236}">
                  <a16:creationId xmlns:a16="http://schemas.microsoft.com/office/drawing/2014/main" id="{5ABB1886-DD1F-6540-995B-09B4EFA8B9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96" y="3312"/>
              <a:ext cx="22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 type="none" w="sm" len="sm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34971" tIns="67486" rIns="134971" bIns="67486" anchor="ctr">
              <a:spAutoFit/>
            </a:bodyPr>
            <a:lstStyle/>
            <a:p>
              <a:pPr eaLnBrk="0" hangingPunct="0"/>
              <a:r>
                <a:rPr kumimoji="0" lang="en-US" altLang="en-US" sz="2800">
                  <a:latin typeface="Times New Roman" panose="02020603050405020304" pitchFamily="18" charset="0"/>
                </a:rPr>
                <a:t>5</a:t>
              </a:r>
            </a:p>
          </p:txBody>
        </p:sp>
      </p:grpSp>
      <p:pic>
        <p:nvPicPr>
          <p:cNvPr id="39" name="Picture 38">
            <a:extLst>
              <a:ext uri="{FF2B5EF4-FFF2-40B4-BE49-F238E27FC236}">
                <a16:creationId xmlns:a16="http://schemas.microsoft.com/office/drawing/2014/main" id="{0F404616-2F5E-1241-9E94-8CDDFD86FC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0333" y="1295400"/>
            <a:ext cx="1170897" cy="1290376"/>
          </a:xfrm>
          <a:prstGeom prst="rect">
            <a:avLst/>
          </a:prstGeom>
        </p:spPr>
      </p:pic>
      <p:sp>
        <p:nvSpPr>
          <p:cNvPr id="40" name="Freeform 39">
            <a:extLst>
              <a:ext uri="{FF2B5EF4-FFF2-40B4-BE49-F238E27FC236}">
                <a16:creationId xmlns:a16="http://schemas.microsoft.com/office/drawing/2014/main" id="{44636FCC-93D1-DB41-BC21-5F7EE6EED2F7}"/>
              </a:ext>
            </a:extLst>
          </p:cNvPr>
          <p:cNvSpPr/>
          <p:nvPr/>
        </p:nvSpPr>
        <p:spPr bwMode="auto">
          <a:xfrm>
            <a:off x="3199863" y="4162425"/>
            <a:ext cx="1381662" cy="1695450"/>
          </a:xfrm>
          <a:custGeom>
            <a:avLst/>
            <a:gdLst>
              <a:gd name="connsiteX0" fmla="*/ 1248312 w 1381662"/>
              <a:gd name="connsiteY0" fmla="*/ 0 h 1695450"/>
              <a:gd name="connsiteX1" fmla="*/ 1257837 w 1381662"/>
              <a:gd name="connsiteY1" fmla="*/ 95250 h 1695450"/>
              <a:gd name="connsiteX2" fmla="*/ 1286412 w 1381662"/>
              <a:gd name="connsiteY2" fmla="*/ 542925 h 1695450"/>
              <a:gd name="connsiteX3" fmla="*/ 1295937 w 1381662"/>
              <a:gd name="connsiteY3" fmla="*/ 828675 h 1695450"/>
              <a:gd name="connsiteX4" fmla="*/ 1305462 w 1381662"/>
              <a:gd name="connsiteY4" fmla="*/ 876300 h 1695450"/>
              <a:gd name="connsiteX5" fmla="*/ 1314987 w 1381662"/>
              <a:gd name="connsiteY5" fmla="*/ 942975 h 1695450"/>
              <a:gd name="connsiteX6" fmla="*/ 1324512 w 1381662"/>
              <a:gd name="connsiteY6" fmla="*/ 990600 h 1695450"/>
              <a:gd name="connsiteX7" fmla="*/ 1334037 w 1381662"/>
              <a:gd name="connsiteY7" fmla="*/ 1066800 h 1695450"/>
              <a:gd name="connsiteX8" fmla="*/ 1343562 w 1381662"/>
              <a:gd name="connsiteY8" fmla="*/ 1133475 h 1695450"/>
              <a:gd name="connsiteX9" fmla="*/ 1362612 w 1381662"/>
              <a:gd name="connsiteY9" fmla="*/ 1219200 h 1695450"/>
              <a:gd name="connsiteX10" fmla="*/ 1381662 w 1381662"/>
              <a:gd name="connsiteY10" fmla="*/ 1362075 h 1695450"/>
              <a:gd name="connsiteX11" fmla="*/ 1372137 w 1381662"/>
              <a:gd name="connsiteY11" fmla="*/ 1581150 h 1695450"/>
              <a:gd name="connsiteX12" fmla="*/ 1353087 w 1381662"/>
              <a:gd name="connsiteY12" fmla="*/ 1638300 h 1695450"/>
              <a:gd name="connsiteX13" fmla="*/ 1276887 w 1381662"/>
              <a:gd name="connsiteY13" fmla="*/ 1685925 h 1695450"/>
              <a:gd name="connsiteX14" fmla="*/ 1248312 w 1381662"/>
              <a:gd name="connsiteY14" fmla="*/ 1695450 h 1695450"/>
              <a:gd name="connsiteX15" fmla="*/ 1162587 w 1381662"/>
              <a:gd name="connsiteY15" fmla="*/ 1676400 h 1695450"/>
              <a:gd name="connsiteX16" fmla="*/ 1134012 w 1381662"/>
              <a:gd name="connsiteY16" fmla="*/ 1657350 h 1695450"/>
              <a:gd name="connsiteX17" fmla="*/ 1086387 w 1381662"/>
              <a:gd name="connsiteY17" fmla="*/ 1647825 h 1695450"/>
              <a:gd name="connsiteX18" fmla="*/ 1029237 w 1381662"/>
              <a:gd name="connsiteY18" fmla="*/ 1628775 h 1695450"/>
              <a:gd name="connsiteX19" fmla="*/ 924462 w 1381662"/>
              <a:gd name="connsiteY19" fmla="*/ 1581150 h 1695450"/>
              <a:gd name="connsiteX20" fmla="*/ 895887 w 1381662"/>
              <a:gd name="connsiteY20" fmla="*/ 1562100 h 1695450"/>
              <a:gd name="connsiteX21" fmla="*/ 867312 w 1381662"/>
              <a:gd name="connsiteY21" fmla="*/ 1552575 h 1695450"/>
              <a:gd name="connsiteX22" fmla="*/ 838737 w 1381662"/>
              <a:gd name="connsiteY22" fmla="*/ 1533525 h 1695450"/>
              <a:gd name="connsiteX23" fmla="*/ 781587 w 1381662"/>
              <a:gd name="connsiteY23" fmla="*/ 1514475 h 1695450"/>
              <a:gd name="connsiteX24" fmla="*/ 753012 w 1381662"/>
              <a:gd name="connsiteY24" fmla="*/ 1495425 h 1695450"/>
              <a:gd name="connsiteX25" fmla="*/ 714912 w 1381662"/>
              <a:gd name="connsiteY25" fmla="*/ 1485900 h 1695450"/>
              <a:gd name="connsiteX26" fmla="*/ 676812 w 1381662"/>
              <a:gd name="connsiteY26" fmla="*/ 1466850 h 1695450"/>
              <a:gd name="connsiteX27" fmla="*/ 648237 w 1381662"/>
              <a:gd name="connsiteY27" fmla="*/ 1457325 h 1695450"/>
              <a:gd name="connsiteX28" fmla="*/ 619662 w 1381662"/>
              <a:gd name="connsiteY28" fmla="*/ 1438275 h 1695450"/>
              <a:gd name="connsiteX29" fmla="*/ 543462 w 1381662"/>
              <a:gd name="connsiteY29" fmla="*/ 1419225 h 1695450"/>
              <a:gd name="connsiteX30" fmla="*/ 514887 w 1381662"/>
              <a:gd name="connsiteY30" fmla="*/ 1409700 h 1695450"/>
              <a:gd name="connsiteX31" fmla="*/ 410112 w 1381662"/>
              <a:gd name="connsiteY31" fmla="*/ 1381125 h 1695450"/>
              <a:gd name="connsiteX32" fmla="*/ 372012 w 1381662"/>
              <a:gd name="connsiteY32" fmla="*/ 1362075 h 1695450"/>
              <a:gd name="connsiteX33" fmla="*/ 267237 w 1381662"/>
              <a:gd name="connsiteY33" fmla="*/ 1323975 h 1695450"/>
              <a:gd name="connsiteX34" fmla="*/ 238662 w 1381662"/>
              <a:gd name="connsiteY34" fmla="*/ 1314450 h 1695450"/>
              <a:gd name="connsiteX35" fmla="*/ 171987 w 1381662"/>
              <a:gd name="connsiteY35" fmla="*/ 1295400 h 1695450"/>
              <a:gd name="connsiteX36" fmla="*/ 143412 w 1381662"/>
              <a:gd name="connsiteY36" fmla="*/ 1276350 h 1695450"/>
              <a:gd name="connsiteX37" fmla="*/ 86262 w 1381662"/>
              <a:gd name="connsiteY37" fmla="*/ 1257300 h 1695450"/>
              <a:gd name="connsiteX38" fmla="*/ 57687 w 1381662"/>
              <a:gd name="connsiteY38" fmla="*/ 1247775 h 1695450"/>
              <a:gd name="connsiteX39" fmla="*/ 537 w 1381662"/>
              <a:gd name="connsiteY39" fmla="*/ 1219200 h 1695450"/>
              <a:gd name="connsiteX40" fmla="*/ 10062 w 1381662"/>
              <a:gd name="connsiteY40" fmla="*/ 1219200 h 1695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1381662" h="1695450">
                <a:moveTo>
                  <a:pt x="1248312" y="0"/>
                </a:moveTo>
                <a:cubicBezTo>
                  <a:pt x="1251487" y="31750"/>
                  <a:pt x="1254948" y="63473"/>
                  <a:pt x="1257837" y="95250"/>
                </a:cubicBezTo>
                <a:cubicBezTo>
                  <a:pt x="1271374" y="244157"/>
                  <a:pt x="1280436" y="393534"/>
                  <a:pt x="1286412" y="542925"/>
                </a:cubicBezTo>
                <a:cubicBezTo>
                  <a:pt x="1290221" y="638152"/>
                  <a:pt x="1290500" y="733527"/>
                  <a:pt x="1295937" y="828675"/>
                </a:cubicBezTo>
                <a:cubicBezTo>
                  <a:pt x="1296861" y="844838"/>
                  <a:pt x="1302800" y="860331"/>
                  <a:pt x="1305462" y="876300"/>
                </a:cubicBezTo>
                <a:cubicBezTo>
                  <a:pt x="1309153" y="898445"/>
                  <a:pt x="1311296" y="920830"/>
                  <a:pt x="1314987" y="942975"/>
                </a:cubicBezTo>
                <a:cubicBezTo>
                  <a:pt x="1317649" y="958944"/>
                  <a:pt x="1322050" y="974599"/>
                  <a:pt x="1324512" y="990600"/>
                </a:cubicBezTo>
                <a:cubicBezTo>
                  <a:pt x="1328404" y="1015900"/>
                  <a:pt x="1330654" y="1041427"/>
                  <a:pt x="1334037" y="1066800"/>
                </a:cubicBezTo>
                <a:cubicBezTo>
                  <a:pt x="1337004" y="1089054"/>
                  <a:pt x="1340148" y="1111285"/>
                  <a:pt x="1343562" y="1133475"/>
                </a:cubicBezTo>
                <a:cubicBezTo>
                  <a:pt x="1374496" y="1334543"/>
                  <a:pt x="1336708" y="1102632"/>
                  <a:pt x="1362612" y="1219200"/>
                </a:cubicBezTo>
                <a:cubicBezTo>
                  <a:pt x="1372113" y="1261955"/>
                  <a:pt x="1377076" y="1320804"/>
                  <a:pt x="1381662" y="1362075"/>
                </a:cubicBezTo>
                <a:cubicBezTo>
                  <a:pt x="1378487" y="1435100"/>
                  <a:pt x="1379658" y="1508444"/>
                  <a:pt x="1372137" y="1581150"/>
                </a:cubicBezTo>
                <a:cubicBezTo>
                  <a:pt x="1370071" y="1601124"/>
                  <a:pt x="1364226" y="1621592"/>
                  <a:pt x="1353087" y="1638300"/>
                </a:cubicBezTo>
                <a:cubicBezTo>
                  <a:pt x="1322898" y="1683583"/>
                  <a:pt x="1344897" y="1663255"/>
                  <a:pt x="1276887" y="1685925"/>
                </a:cubicBezTo>
                <a:lnTo>
                  <a:pt x="1248312" y="1695450"/>
                </a:lnTo>
                <a:cubicBezTo>
                  <a:pt x="1239836" y="1693755"/>
                  <a:pt x="1174357" y="1681444"/>
                  <a:pt x="1162587" y="1676400"/>
                </a:cubicBezTo>
                <a:cubicBezTo>
                  <a:pt x="1152065" y="1671891"/>
                  <a:pt x="1144731" y="1661370"/>
                  <a:pt x="1134012" y="1657350"/>
                </a:cubicBezTo>
                <a:cubicBezTo>
                  <a:pt x="1118853" y="1651666"/>
                  <a:pt x="1102006" y="1652085"/>
                  <a:pt x="1086387" y="1647825"/>
                </a:cubicBezTo>
                <a:cubicBezTo>
                  <a:pt x="1067014" y="1642541"/>
                  <a:pt x="1047979" y="1635983"/>
                  <a:pt x="1029237" y="1628775"/>
                </a:cubicBezTo>
                <a:cubicBezTo>
                  <a:pt x="1007160" y="1620284"/>
                  <a:pt x="950337" y="1595936"/>
                  <a:pt x="924462" y="1581150"/>
                </a:cubicBezTo>
                <a:cubicBezTo>
                  <a:pt x="914523" y="1575470"/>
                  <a:pt x="906126" y="1567220"/>
                  <a:pt x="895887" y="1562100"/>
                </a:cubicBezTo>
                <a:cubicBezTo>
                  <a:pt x="886907" y="1557610"/>
                  <a:pt x="876292" y="1557065"/>
                  <a:pt x="867312" y="1552575"/>
                </a:cubicBezTo>
                <a:cubicBezTo>
                  <a:pt x="857073" y="1547455"/>
                  <a:pt x="849198" y="1538174"/>
                  <a:pt x="838737" y="1533525"/>
                </a:cubicBezTo>
                <a:cubicBezTo>
                  <a:pt x="820387" y="1525370"/>
                  <a:pt x="798295" y="1525614"/>
                  <a:pt x="781587" y="1514475"/>
                </a:cubicBezTo>
                <a:cubicBezTo>
                  <a:pt x="772062" y="1508125"/>
                  <a:pt x="763534" y="1499934"/>
                  <a:pt x="753012" y="1495425"/>
                </a:cubicBezTo>
                <a:cubicBezTo>
                  <a:pt x="740980" y="1490268"/>
                  <a:pt x="727169" y="1490497"/>
                  <a:pt x="714912" y="1485900"/>
                </a:cubicBezTo>
                <a:cubicBezTo>
                  <a:pt x="701617" y="1480914"/>
                  <a:pt x="689863" y="1472443"/>
                  <a:pt x="676812" y="1466850"/>
                </a:cubicBezTo>
                <a:cubicBezTo>
                  <a:pt x="667584" y="1462895"/>
                  <a:pt x="657217" y="1461815"/>
                  <a:pt x="648237" y="1457325"/>
                </a:cubicBezTo>
                <a:cubicBezTo>
                  <a:pt x="637998" y="1452205"/>
                  <a:pt x="630420" y="1442187"/>
                  <a:pt x="619662" y="1438275"/>
                </a:cubicBezTo>
                <a:cubicBezTo>
                  <a:pt x="595057" y="1429328"/>
                  <a:pt x="568300" y="1427504"/>
                  <a:pt x="543462" y="1419225"/>
                </a:cubicBezTo>
                <a:cubicBezTo>
                  <a:pt x="533937" y="1416050"/>
                  <a:pt x="524573" y="1412342"/>
                  <a:pt x="514887" y="1409700"/>
                </a:cubicBezTo>
                <a:cubicBezTo>
                  <a:pt x="501532" y="1406058"/>
                  <a:pt x="435690" y="1392087"/>
                  <a:pt x="410112" y="1381125"/>
                </a:cubicBezTo>
                <a:cubicBezTo>
                  <a:pt x="397061" y="1375532"/>
                  <a:pt x="384987" y="1367842"/>
                  <a:pt x="372012" y="1362075"/>
                </a:cubicBezTo>
                <a:cubicBezTo>
                  <a:pt x="332250" y="1344403"/>
                  <a:pt x="309476" y="1338055"/>
                  <a:pt x="267237" y="1323975"/>
                </a:cubicBezTo>
                <a:cubicBezTo>
                  <a:pt x="257712" y="1320800"/>
                  <a:pt x="248402" y="1316885"/>
                  <a:pt x="238662" y="1314450"/>
                </a:cubicBezTo>
                <a:cubicBezTo>
                  <a:pt x="226455" y="1311398"/>
                  <a:pt x="185652" y="1302232"/>
                  <a:pt x="171987" y="1295400"/>
                </a:cubicBezTo>
                <a:cubicBezTo>
                  <a:pt x="161748" y="1290280"/>
                  <a:pt x="153873" y="1280999"/>
                  <a:pt x="143412" y="1276350"/>
                </a:cubicBezTo>
                <a:cubicBezTo>
                  <a:pt x="125062" y="1268195"/>
                  <a:pt x="105312" y="1263650"/>
                  <a:pt x="86262" y="1257300"/>
                </a:cubicBezTo>
                <a:cubicBezTo>
                  <a:pt x="76737" y="1254125"/>
                  <a:pt x="66041" y="1253344"/>
                  <a:pt x="57687" y="1247775"/>
                </a:cubicBezTo>
                <a:cubicBezTo>
                  <a:pt x="-24205" y="1193180"/>
                  <a:pt x="79407" y="1258635"/>
                  <a:pt x="537" y="1219200"/>
                </a:cubicBezTo>
                <a:cubicBezTo>
                  <a:pt x="-2303" y="1217780"/>
                  <a:pt x="6887" y="1219200"/>
                  <a:pt x="10062" y="1219200"/>
                </a:cubicBezTo>
              </a:path>
            </a:pathLst>
          </a:custGeom>
          <a:noFill/>
          <a:ln w="25400" cap="flat" cmpd="sng" algn="ctr">
            <a:solidFill>
              <a:schemeClr val="tx2"/>
            </a:solidFill>
            <a:prstDash val="solid"/>
            <a:round/>
            <a:headEnd type="none" w="sm" len="sm"/>
            <a:tailEnd type="triangl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76758BC9-16F3-2547-B0BD-F24332368C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4551" y="3423421"/>
            <a:ext cx="258390" cy="392158"/>
          </a:xfrm>
          <a:prstGeom prst="rect">
            <a:avLst/>
          </a:prstGeom>
          <a:solidFill>
            <a:srgbClr val="FF7E79"/>
          </a:solidFill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B69CDB35-D7E1-4D45-BE64-993D46C144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7614" y="1377563"/>
            <a:ext cx="468086" cy="710413"/>
          </a:xfrm>
          <a:prstGeom prst="rect">
            <a:avLst/>
          </a:prstGeom>
          <a:solidFill>
            <a:srgbClr val="FF7E79"/>
          </a:solidFill>
        </p:spPr>
      </p:pic>
    </p:spTree>
    <p:extLst>
      <p:ext uri="{BB962C8B-B14F-4D97-AF65-F5344CB8AC3E}">
        <p14:creationId xmlns:p14="http://schemas.microsoft.com/office/powerpoint/2010/main" val="1093541773"/>
      </p:ext>
    </p:extLst>
  </p:cSld>
  <p:clrMapOvr>
    <a:masterClrMapping/>
  </p:clrMapOvr>
  <p:transition advTm="77781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Date Placeholder 3">
            <a:extLst>
              <a:ext uri="{FF2B5EF4-FFF2-40B4-BE49-F238E27FC236}">
                <a16:creationId xmlns:a16="http://schemas.microsoft.com/office/drawing/2014/main" id="{D04F48D9-0D15-5F44-B499-5E44ABE78FE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400"/>
              <a:t>KDD 2018</a:t>
            </a:r>
          </a:p>
        </p:txBody>
      </p:sp>
      <p:sp>
        <p:nvSpPr>
          <p:cNvPr id="109570" name="Footer Placeholder 4">
            <a:extLst>
              <a:ext uri="{FF2B5EF4-FFF2-40B4-BE49-F238E27FC236}">
                <a16:creationId xmlns:a16="http://schemas.microsoft.com/office/drawing/2014/main" id="{74B3C787-ECCB-2A4F-9558-77796BFFE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400"/>
              <a:t>Dong+</a:t>
            </a:r>
          </a:p>
        </p:txBody>
      </p:sp>
      <p:sp>
        <p:nvSpPr>
          <p:cNvPr id="109571" name="Slide Number Placeholder 5">
            <a:extLst>
              <a:ext uri="{FF2B5EF4-FFF2-40B4-BE49-F238E27FC236}">
                <a16:creationId xmlns:a16="http://schemas.microsoft.com/office/drawing/2014/main" id="{4E77DFE3-9C31-2542-A811-1D141F20E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5EC8D018-D970-9B44-A251-113D2BE20CE3}" type="slidenum">
              <a:rPr lang="en-US" altLang="en-US" sz="1400"/>
              <a:pPr/>
              <a:t>43</a:t>
            </a:fld>
            <a:endParaRPr lang="en-US" altLang="en-US" sz="1400"/>
          </a:p>
        </p:txBody>
      </p:sp>
      <p:sp>
        <p:nvSpPr>
          <p:cNvPr id="109572" name="Rectangle 2">
            <a:extLst>
              <a:ext uri="{FF2B5EF4-FFF2-40B4-BE49-F238E27FC236}">
                <a16:creationId xmlns:a16="http://schemas.microsoft.com/office/drawing/2014/main" id="{6DE1AED8-F2A9-7146-A1D7-35084D8AB48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Extension: Personalized P.R.</a:t>
            </a:r>
          </a:p>
        </p:txBody>
      </p:sp>
      <p:sp>
        <p:nvSpPr>
          <p:cNvPr id="109573" name="Rectangle 3">
            <a:extLst>
              <a:ext uri="{FF2B5EF4-FFF2-40B4-BE49-F238E27FC236}">
                <a16:creationId xmlns:a16="http://schemas.microsoft.com/office/drawing/2014/main" id="{65754C47-6A54-C240-BEDC-EF15D238870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How close is ‘4’ to ‘2’?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A: compute Personalized P.R. of ‘4’, restarting from ‘2’ – Related to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‘escape’ probability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‘round trip’ probability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…</a:t>
            </a:r>
          </a:p>
        </p:txBody>
      </p:sp>
      <p:grpSp>
        <p:nvGrpSpPr>
          <p:cNvPr id="20" name="Group 4">
            <a:extLst>
              <a:ext uri="{FF2B5EF4-FFF2-40B4-BE49-F238E27FC236}">
                <a16:creationId xmlns:a16="http://schemas.microsoft.com/office/drawing/2014/main" id="{929FF76E-FE21-2F48-BFD6-CD725CD1F81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148926" y="4388486"/>
            <a:ext cx="1489611" cy="1363800"/>
            <a:chOff x="389" y="2239"/>
            <a:chExt cx="1705" cy="1561"/>
          </a:xfrm>
        </p:grpSpPr>
        <p:grpSp>
          <p:nvGrpSpPr>
            <p:cNvPr id="21" name="Group 5">
              <a:extLst>
                <a:ext uri="{FF2B5EF4-FFF2-40B4-BE49-F238E27FC236}">
                  <a16:creationId xmlns:a16="http://schemas.microsoft.com/office/drawing/2014/main" id="{70424A47-C868-1A4D-B765-32998566F29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2" y="2448"/>
              <a:ext cx="1584" cy="1104"/>
              <a:chOff x="720" y="2676"/>
              <a:chExt cx="847" cy="540"/>
            </a:xfrm>
          </p:grpSpPr>
          <p:sp>
            <p:nvSpPr>
              <p:cNvPr id="27" name="Oval 6">
                <a:extLst>
                  <a:ext uri="{FF2B5EF4-FFF2-40B4-BE49-F238E27FC236}">
                    <a16:creationId xmlns:a16="http://schemas.microsoft.com/office/drawing/2014/main" id="{9B598D48-F193-5F43-97E3-B7855EC390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8" y="3036"/>
                <a:ext cx="101" cy="108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48794" tIns="74398" rIns="148794" bIns="74398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8" name="Oval 7">
                <a:extLst>
                  <a:ext uri="{FF2B5EF4-FFF2-40B4-BE49-F238E27FC236}">
                    <a16:creationId xmlns:a16="http://schemas.microsoft.com/office/drawing/2014/main" id="{88EE4935-6884-4045-B011-09C0AE975B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5" y="2712"/>
                <a:ext cx="102" cy="108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48794" tIns="74398" rIns="148794" bIns="74398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9" name="Oval 8">
                <a:extLst>
                  <a:ext uri="{FF2B5EF4-FFF2-40B4-BE49-F238E27FC236}">
                    <a16:creationId xmlns:a16="http://schemas.microsoft.com/office/drawing/2014/main" id="{EE945175-233F-5D40-B8E9-820698CA6D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0" y="2676"/>
                <a:ext cx="102" cy="108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48794" tIns="74398" rIns="148794" bIns="74398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0" name="Oval 9">
                <a:extLst>
                  <a:ext uri="{FF2B5EF4-FFF2-40B4-BE49-F238E27FC236}">
                    <a16:creationId xmlns:a16="http://schemas.microsoft.com/office/drawing/2014/main" id="{672A0D63-C884-064D-B982-70F6FFB265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4" y="3108"/>
                <a:ext cx="102" cy="108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48794" tIns="74398" rIns="148794" bIns="74398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1" name="Oval 10">
                <a:extLst>
                  <a:ext uri="{FF2B5EF4-FFF2-40B4-BE49-F238E27FC236}">
                    <a16:creationId xmlns:a16="http://schemas.microsoft.com/office/drawing/2014/main" id="{3AD97497-6137-C242-B6A7-93AE03C293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0" y="2712"/>
                <a:ext cx="102" cy="108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48794" tIns="74398" rIns="148794" bIns="74398" anchor="ctr">
                <a:spAutoFit/>
              </a:bodyPr>
              <a:lstStyle/>
              <a:p>
                <a:endParaRPr lang="en-US"/>
              </a:p>
            </p:txBody>
          </p:sp>
          <p:cxnSp>
            <p:nvCxnSpPr>
              <p:cNvPr id="32" name="AutoShape 11">
                <a:extLst>
                  <a:ext uri="{FF2B5EF4-FFF2-40B4-BE49-F238E27FC236}">
                    <a16:creationId xmlns:a16="http://schemas.microsoft.com/office/drawing/2014/main" id="{9EFB363D-640A-9E48-9BE3-8D4EA9C68BD9}"/>
                  </a:ext>
                </a:extLst>
              </p:cNvPr>
              <p:cNvCxnSpPr>
                <a:cxnSpLocks noChangeShapeType="1"/>
                <a:stCxn id="29" idx="6"/>
                <a:endCxn id="28" idx="2"/>
              </p:cNvCxnSpPr>
              <p:nvPr/>
            </p:nvCxnSpPr>
            <p:spPr bwMode="auto">
              <a:xfrm>
                <a:off x="1266" y="2730"/>
                <a:ext cx="196" cy="36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3" name="AutoShape 12">
                <a:extLst>
                  <a:ext uri="{FF2B5EF4-FFF2-40B4-BE49-F238E27FC236}">
                    <a16:creationId xmlns:a16="http://schemas.microsoft.com/office/drawing/2014/main" id="{C6ED4193-A032-494A-BCFE-54EB08712B61}"/>
                  </a:ext>
                </a:extLst>
              </p:cNvPr>
              <p:cNvCxnSpPr>
                <a:cxnSpLocks noChangeShapeType="1"/>
                <a:stCxn id="30" idx="6"/>
                <a:endCxn id="28" idx="3"/>
              </p:cNvCxnSpPr>
              <p:nvPr/>
            </p:nvCxnSpPr>
            <p:spPr bwMode="auto">
              <a:xfrm flipV="1">
                <a:off x="1300" y="2808"/>
                <a:ext cx="180" cy="354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4" name="AutoShape 13">
                <a:extLst>
                  <a:ext uri="{FF2B5EF4-FFF2-40B4-BE49-F238E27FC236}">
                    <a16:creationId xmlns:a16="http://schemas.microsoft.com/office/drawing/2014/main" id="{559FDF69-6E75-374B-8F77-DC3D8FA6A19E}"/>
                  </a:ext>
                </a:extLst>
              </p:cNvPr>
              <p:cNvCxnSpPr>
                <a:cxnSpLocks noChangeShapeType="1"/>
                <a:stCxn id="31" idx="6"/>
                <a:endCxn id="29" idx="2"/>
              </p:cNvCxnSpPr>
              <p:nvPr/>
            </p:nvCxnSpPr>
            <p:spPr bwMode="auto">
              <a:xfrm flipV="1">
                <a:off x="825" y="2730"/>
                <a:ext cx="332" cy="36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4">
                <a:extLst>
                  <a:ext uri="{FF2B5EF4-FFF2-40B4-BE49-F238E27FC236}">
                    <a16:creationId xmlns:a16="http://schemas.microsoft.com/office/drawing/2014/main" id="{757CE96A-6783-3947-924A-AA9F7471264A}"/>
                  </a:ext>
                </a:extLst>
              </p:cNvPr>
              <p:cNvCxnSpPr>
                <a:cxnSpLocks noChangeShapeType="1"/>
                <a:stCxn id="27" idx="7"/>
                <a:endCxn id="29" idx="3"/>
              </p:cNvCxnSpPr>
              <p:nvPr/>
            </p:nvCxnSpPr>
            <p:spPr bwMode="auto">
              <a:xfrm flipV="1">
                <a:off x="875" y="2772"/>
                <a:ext cx="300" cy="276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">
                <a:extLst>
                  <a:ext uri="{FF2B5EF4-FFF2-40B4-BE49-F238E27FC236}">
                    <a16:creationId xmlns:a16="http://schemas.microsoft.com/office/drawing/2014/main" id="{7C19255B-7A89-434B-B66E-3BE934413FB2}"/>
                  </a:ext>
                </a:extLst>
              </p:cNvPr>
              <p:cNvCxnSpPr>
                <a:cxnSpLocks noChangeShapeType="1"/>
                <a:stCxn id="30" idx="2"/>
                <a:endCxn id="27" idx="6"/>
              </p:cNvCxnSpPr>
              <p:nvPr/>
            </p:nvCxnSpPr>
            <p:spPr bwMode="auto">
              <a:xfrm flipH="1" flipV="1">
                <a:off x="894" y="3090"/>
                <a:ext cx="295" cy="72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6">
                <a:extLst>
                  <a:ext uri="{FF2B5EF4-FFF2-40B4-BE49-F238E27FC236}">
                    <a16:creationId xmlns:a16="http://schemas.microsoft.com/office/drawing/2014/main" id="{F036E902-F916-094B-81DC-142A983F8721}"/>
                  </a:ext>
                </a:extLst>
              </p:cNvPr>
              <p:cNvCxnSpPr>
                <a:cxnSpLocks noChangeShapeType="1"/>
                <a:stCxn id="28" idx="0"/>
                <a:endCxn id="31" idx="1"/>
              </p:cNvCxnSpPr>
              <p:nvPr/>
            </p:nvCxnSpPr>
            <p:spPr bwMode="auto">
              <a:xfrm rot="16200000" flipH="1" flipV="1">
                <a:off x="1118" y="2324"/>
                <a:ext cx="16" cy="781"/>
              </a:xfrm>
              <a:prstGeom prst="curvedConnector3">
                <a:avLst>
                  <a:gd name="adj1" fmla="val -868750"/>
                </a:avLst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7">
                <a:extLst>
                  <a:ext uri="{FF2B5EF4-FFF2-40B4-BE49-F238E27FC236}">
                    <a16:creationId xmlns:a16="http://schemas.microsoft.com/office/drawing/2014/main" id="{AA9EC1B8-F328-EE4C-B8C4-7F67D56E1506}"/>
                  </a:ext>
                </a:extLst>
              </p:cNvPr>
              <p:cNvCxnSpPr>
                <a:cxnSpLocks noChangeShapeType="1"/>
                <a:stCxn id="29" idx="5"/>
                <a:endCxn id="30" idx="0"/>
              </p:cNvCxnSpPr>
              <p:nvPr/>
            </p:nvCxnSpPr>
            <p:spPr bwMode="auto">
              <a:xfrm flipH="1">
                <a:off x="1245" y="2773"/>
                <a:ext cx="2" cy="330"/>
              </a:xfrm>
              <a:prstGeom prst="straightConnector1">
                <a:avLst/>
              </a:prstGeom>
              <a:noFill/>
              <a:ln w="15875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22" name="Text Box 18">
              <a:extLst>
                <a:ext uri="{FF2B5EF4-FFF2-40B4-BE49-F238E27FC236}">
                  <a16:creationId xmlns:a16="http://schemas.microsoft.com/office/drawing/2014/main" id="{A3EDFC3A-9002-E64A-8201-11E61E5B11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9" y="2335"/>
              <a:ext cx="312" cy="6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 type="none" w="sm" len="sm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34971" tIns="67486" rIns="134971" bIns="67486" anchor="ctr">
              <a:spAutoFit/>
            </a:bodyPr>
            <a:lstStyle/>
            <a:p>
              <a:pPr eaLnBrk="0" hangingPunct="0"/>
              <a:endParaRPr kumimoji="0" lang="en-US" altLang="en-US" sz="2800" dirty="0">
                <a:latin typeface="Times New Roman" panose="02020603050405020304" pitchFamily="18" charset="0"/>
              </a:endParaRPr>
            </a:p>
          </p:txBody>
        </p:sp>
        <p:sp>
          <p:nvSpPr>
            <p:cNvPr id="23" name="Text Box 19">
              <a:extLst>
                <a:ext uri="{FF2B5EF4-FFF2-40B4-BE49-F238E27FC236}">
                  <a16:creationId xmlns:a16="http://schemas.microsoft.com/office/drawing/2014/main" id="{C4E65F0A-F68F-B44E-B299-0705CD4634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06" y="2239"/>
              <a:ext cx="312" cy="6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 type="none" w="sm" len="sm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34971" tIns="67486" rIns="134971" bIns="67486" anchor="ctr">
              <a:spAutoFit/>
            </a:bodyPr>
            <a:lstStyle/>
            <a:p>
              <a:pPr eaLnBrk="0" hangingPunct="0"/>
              <a:endParaRPr kumimoji="0" lang="en-US" altLang="en-US" sz="2800" dirty="0">
                <a:latin typeface="Times New Roman" panose="02020603050405020304" pitchFamily="18" charset="0"/>
              </a:endParaRPr>
            </a:p>
          </p:txBody>
        </p:sp>
        <p:sp>
          <p:nvSpPr>
            <p:cNvPr id="24" name="Text Box 20">
              <a:extLst>
                <a:ext uri="{FF2B5EF4-FFF2-40B4-BE49-F238E27FC236}">
                  <a16:creationId xmlns:a16="http://schemas.microsoft.com/office/drawing/2014/main" id="{CA74EED5-1C91-8640-A119-07DE0CE644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82" y="2335"/>
              <a:ext cx="312" cy="6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 type="none" w="sm" len="sm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34971" tIns="67486" rIns="134971" bIns="67486" anchor="ctr">
              <a:spAutoFit/>
            </a:bodyPr>
            <a:lstStyle/>
            <a:p>
              <a:pPr eaLnBrk="0" hangingPunct="0"/>
              <a:endParaRPr kumimoji="0" lang="en-US" altLang="en-US" sz="2800" dirty="0">
                <a:latin typeface="Times New Roman" panose="02020603050405020304" pitchFamily="18" charset="0"/>
              </a:endParaRPr>
            </a:p>
          </p:txBody>
        </p:sp>
        <p:sp>
          <p:nvSpPr>
            <p:cNvPr id="25" name="Text Box 21">
              <a:extLst>
                <a:ext uri="{FF2B5EF4-FFF2-40B4-BE49-F238E27FC236}">
                  <a16:creationId xmlns:a16="http://schemas.microsoft.com/office/drawing/2014/main" id="{AF4B7C8B-FCD3-864D-88CF-757DBCB9DE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6" y="2988"/>
              <a:ext cx="312" cy="6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 type="none" w="sm" len="sm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34971" tIns="67486" rIns="134971" bIns="67486" anchor="ctr">
              <a:spAutoFit/>
            </a:bodyPr>
            <a:lstStyle/>
            <a:p>
              <a:pPr eaLnBrk="0" hangingPunct="0"/>
              <a:endParaRPr kumimoji="0" lang="en-US" altLang="en-US" sz="2800" dirty="0">
                <a:latin typeface="Times New Roman" panose="02020603050405020304" pitchFamily="18" charset="0"/>
              </a:endParaRPr>
            </a:p>
          </p:txBody>
        </p:sp>
        <p:sp>
          <p:nvSpPr>
            <p:cNvPr id="26" name="Text Box 22">
              <a:extLst>
                <a:ext uri="{FF2B5EF4-FFF2-40B4-BE49-F238E27FC236}">
                  <a16:creationId xmlns:a16="http://schemas.microsoft.com/office/drawing/2014/main" id="{5ABB1886-DD1F-6540-995B-09B4EFA8B9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54" y="3151"/>
              <a:ext cx="312" cy="6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miter lim="800000"/>
                  <a:headEnd type="none" w="sm" len="sm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34971" tIns="67486" rIns="134971" bIns="67486" anchor="ctr">
              <a:spAutoFit/>
            </a:bodyPr>
            <a:lstStyle/>
            <a:p>
              <a:pPr eaLnBrk="0" hangingPunct="0"/>
              <a:endParaRPr kumimoji="0" lang="en-US" altLang="en-US" sz="2800" dirty="0">
                <a:latin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35691696"/>
      </p:ext>
    </p:extLst>
  </p:cSld>
  <p:clrMapOvr>
    <a:masterClrMapping/>
  </p:clrMapOvr>
  <p:transition advTm="77781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Dong+</a:t>
            </a:r>
          </a:p>
        </p:txBody>
      </p:sp>
      <p:sp>
        <p:nvSpPr>
          <p:cNvPr id="2253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A9CF61F-D18B-5946-9F36-FA97BCA712E8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ea typeface="ＭＳ Ｐゴシック" charset="-128"/>
                <a:cs typeface="ＭＳ Ｐゴシック" charset="-128"/>
              </a:rPr>
              <a:t>Roadmap</a:t>
            </a:r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4648200"/>
          </a:xfrm>
        </p:spPr>
        <p:txBody>
          <a:bodyPr/>
          <a:lstStyle/>
          <a:p>
            <a:endParaRPr lang="en-US" dirty="0">
              <a:ea typeface="ＭＳ Ｐゴシック" charset="-128"/>
              <a:cs typeface="ＭＳ Ｐゴシック" charset="-128"/>
            </a:endParaRPr>
          </a:p>
          <a:p>
            <a:r>
              <a:rPr lang="en-US" dirty="0">
                <a:ea typeface="ＭＳ Ｐゴシック" charset="-128"/>
                <a:cs typeface="ＭＳ Ｐゴシック" charset="-128"/>
              </a:rPr>
              <a:t>Introduction – Motivation</a:t>
            </a:r>
          </a:p>
          <a:p>
            <a:r>
              <a:rPr lang="en-US" dirty="0">
                <a:ea typeface="ＭＳ Ｐゴシック" charset="-128"/>
                <a:cs typeface="ＭＳ Ｐゴシック" charset="-128"/>
              </a:rPr>
              <a:t>Part#1: Graphs</a:t>
            </a:r>
          </a:p>
          <a:p>
            <a:pPr lvl="1"/>
            <a:r>
              <a:rPr lang="en-US" dirty="0"/>
              <a:t>P1.1: properties/patterns in graphs</a:t>
            </a:r>
          </a:p>
          <a:p>
            <a:pPr lvl="1"/>
            <a:r>
              <a:rPr lang="en-US" dirty="0"/>
              <a:t>P1.2: node importance</a:t>
            </a:r>
          </a:p>
          <a:p>
            <a:pPr lvl="2"/>
            <a:r>
              <a:rPr lang="en-US" dirty="0">
                <a:ea typeface="ＭＳ Ｐゴシック" charset="-128"/>
                <a:cs typeface="ＭＳ Ｐゴシック" charset="-128"/>
              </a:rPr>
              <a:t>PageRank and </a:t>
            </a:r>
            <a:r>
              <a:rPr lang="en-US" b="1" dirty="0">
                <a:ea typeface="ＭＳ Ｐゴシック" charset="-128"/>
                <a:cs typeface="ＭＳ Ｐゴシック" charset="-128"/>
              </a:rPr>
              <a:t>Personalized PR</a:t>
            </a:r>
          </a:p>
          <a:p>
            <a:pPr lvl="3"/>
            <a:r>
              <a:rPr lang="en-US" dirty="0">
                <a:ea typeface="ＭＳ Ｐゴシック" charset="-128"/>
                <a:cs typeface="ＭＳ Ｐゴシック" charset="-128"/>
              </a:rPr>
              <a:t>Fast computation - ‘Pixie’</a:t>
            </a:r>
          </a:p>
          <a:p>
            <a:pPr lvl="2"/>
            <a:r>
              <a:rPr lang="en-US" dirty="0">
                <a:ea typeface="ＭＳ Ｐゴシック" charset="-128"/>
                <a:cs typeface="ＭＳ Ｐゴシック" charset="-128"/>
              </a:rPr>
              <a:t>HITS</a:t>
            </a:r>
          </a:p>
          <a:p>
            <a:pPr lvl="2"/>
            <a:r>
              <a:rPr lang="en-US" dirty="0">
                <a:ea typeface="ＭＳ Ｐゴシック" charset="-128"/>
                <a:cs typeface="ＭＳ Ｐゴシック" charset="-128"/>
              </a:rPr>
              <a:t>SALSA</a:t>
            </a:r>
          </a:p>
        </p:txBody>
      </p:sp>
      <p:sp>
        <p:nvSpPr>
          <p:cNvPr id="22535" name="Date Placeholder 7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KDD 2018</a:t>
            </a:r>
          </a:p>
        </p:txBody>
      </p:sp>
      <p:pic>
        <p:nvPicPr>
          <p:cNvPr id="8" name="Picture 7" descr="energygen-road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64300" y="603250"/>
            <a:ext cx="2457450" cy="12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0iterations">
            <a:extLst>
              <a:ext uri="{FF2B5EF4-FFF2-40B4-BE49-F238E27FC236}">
                <a16:creationId xmlns:a16="http://schemas.microsoft.com/office/drawing/2014/main" id="{A4AE82FC-D4C0-F441-9FCA-FA89D23A3C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84711" y="3513561"/>
            <a:ext cx="840014" cy="92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F0CD0F81-3D38-DC47-9407-8B1B9B0F7815}"/>
              </a:ext>
            </a:extLst>
          </p:cNvPr>
          <p:cNvGrpSpPr/>
          <p:nvPr/>
        </p:nvGrpSpPr>
        <p:grpSpPr>
          <a:xfrm>
            <a:off x="7510462" y="3518460"/>
            <a:ext cx="496887" cy="657039"/>
            <a:chOff x="7510462" y="2908860"/>
            <a:chExt cx="496887" cy="657039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163E2BB4-CBCB-6244-A0AA-F7721DCA8D91}"/>
                </a:ext>
              </a:extLst>
            </p:cNvPr>
            <p:cNvSpPr/>
            <p:nvPr/>
          </p:nvSpPr>
          <p:spPr bwMode="auto">
            <a:xfrm>
              <a:off x="7718401" y="2908860"/>
              <a:ext cx="76200" cy="64217"/>
            </a:xfrm>
            <a:prstGeom prst="ellips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D49753BE-604E-4945-92AF-A0415945A0DC}"/>
                </a:ext>
              </a:extLst>
            </p:cNvPr>
            <p:cNvSpPr/>
            <p:nvPr/>
          </p:nvSpPr>
          <p:spPr bwMode="auto">
            <a:xfrm>
              <a:off x="7510462" y="3158066"/>
              <a:ext cx="76200" cy="64217"/>
            </a:xfrm>
            <a:prstGeom prst="ellips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6806626-3686-7449-ACEA-8765FDF99D15}"/>
                </a:ext>
              </a:extLst>
            </p:cNvPr>
            <p:cNvSpPr/>
            <p:nvPr/>
          </p:nvSpPr>
          <p:spPr bwMode="auto">
            <a:xfrm>
              <a:off x="7931149" y="3158065"/>
              <a:ext cx="76200" cy="64217"/>
            </a:xfrm>
            <a:prstGeom prst="ellips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491C489D-945F-804F-8FA8-73B05063315D}"/>
                </a:ext>
              </a:extLst>
            </p:cNvPr>
            <p:cNvSpPr/>
            <p:nvPr/>
          </p:nvSpPr>
          <p:spPr bwMode="auto">
            <a:xfrm>
              <a:off x="7510462" y="3501682"/>
              <a:ext cx="76200" cy="64217"/>
            </a:xfrm>
            <a:prstGeom prst="ellips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08A58D44-D9B4-CE4E-A1E4-A5FADDDD905D}"/>
                </a:ext>
              </a:extLst>
            </p:cNvPr>
            <p:cNvSpPr/>
            <p:nvPr/>
          </p:nvSpPr>
          <p:spPr bwMode="auto">
            <a:xfrm>
              <a:off x="7931149" y="3501682"/>
              <a:ext cx="76200" cy="64217"/>
            </a:xfrm>
            <a:prstGeom prst="ellips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477FA0AC-71C9-574A-9086-8D2067BEB43D}"/>
                </a:ext>
              </a:extLst>
            </p:cNvPr>
            <p:cNvCxnSpPr>
              <a:stCxn id="2" idx="7"/>
              <a:endCxn id="11" idx="3"/>
            </p:cNvCxnSpPr>
            <p:nvPr/>
          </p:nvCxnSpPr>
          <p:spPr bwMode="auto">
            <a:xfrm>
              <a:off x="7783442" y="2918264"/>
              <a:ext cx="158866" cy="294614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D459DAE3-CEEB-C345-AB49-512D40D7CC0D}"/>
                </a:ext>
              </a:extLst>
            </p:cNvPr>
            <p:cNvCxnSpPr>
              <a:stCxn id="2" idx="5"/>
              <a:endCxn id="13" idx="1"/>
            </p:cNvCxnSpPr>
            <p:nvPr/>
          </p:nvCxnSpPr>
          <p:spPr bwMode="auto">
            <a:xfrm>
              <a:off x="7783442" y="2963673"/>
              <a:ext cx="158866" cy="547413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1CF04C14-C68F-A14A-BB98-D943DB74C9AD}"/>
                </a:ext>
              </a:extLst>
            </p:cNvPr>
            <p:cNvCxnSpPr>
              <a:stCxn id="2" idx="3"/>
              <a:endCxn id="12" idx="7"/>
            </p:cNvCxnSpPr>
            <p:nvPr/>
          </p:nvCxnSpPr>
          <p:spPr bwMode="auto">
            <a:xfrm flipH="1">
              <a:off x="7575503" y="2963673"/>
              <a:ext cx="154057" cy="547413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99C4995D-BC43-4C4C-86EE-D70205C41A47}"/>
                </a:ext>
              </a:extLst>
            </p:cNvPr>
            <p:cNvCxnSpPr>
              <a:stCxn id="2" idx="1"/>
              <a:endCxn id="10" idx="5"/>
            </p:cNvCxnSpPr>
            <p:nvPr/>
          </p:nvCxnSpPr>
          <p:spPr bwMode="auto">
            <a:xfrm flipH="1">
              <a:off x="7575503" y="2918264"/>
              <a:ext cx="154057" cy="294615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</p:cxnSp>
      </p:grpSp>
      <p:sp>
        <p:nvSpPr>
          <p:cNvPr id="22528" name="TextBox 22527">
            <a:extLst>
              <a:ext uri="{FF2B5EF4-FFF2-40B4-BE49-F238E27FC236}">
                <a16:creationId xmlns:a16="http://schemas.microsoft.com/office/drawing/2014/main" id="{46294C53-F847-CB4D-A584-8ABD3A05159D}"/>
              </a:ext>
            </a:extLst>
          </p:cNvPr>
          <p:cNvSpPr txBox="1"/>
          <p:nvPr/>
        </p:nvSpPr>
        <p:spPr>
          <a:xfrm>
            <a:off x="6726256" y="3035421"/>
            <a:ext cx="37061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?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48841FC0-3D20-3E4C-AAB6-0923C7A3359F}"/>
              </a:ext>
            </a:extLst>
          </p:cNvPr>
          <p:cNvSpPr/>
          <p:nvPr/>
        </p:nvSpPr>
        <p:spPr bwMode="auto">
          <a:xfrm>
            <a:off x="7652531" y="3421626"/>
            <a:ext cx="210344" cy="253545"/>
          </a:xfrm>
          <a:prstGeom prst="ellipse">
            <a:avLst/>
          </a:prstGeom>
          <a:noFill/>
          <a:ln w="25400" cap="flat" cmpd="sng" algn="ctr">
            <a:solidFill>
              <a:schemeClr val="tx2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ight Arrow 37">
            <a:extLst>
              <a:ext uri="{FF2B5EF4-FFF2-40B4-BE49-F238E27FC236}">
                <a16:creationId xmlns:a16="http://schemas.microsoft.com/office/drawing/2014/main" id="{B124F827-4340-314B-909B-ED4E7BD88D25}"/>
              </a:ext>
            </a:extLst>
          </p:cNvPr>
          <p:cNvSpPr/>
          <p:nvPr/>
        </p:nvSpPr>
        <p:spPr bwMode="auto">
          <a:xfrm>
            <a:off x="272845" y="4768648"/>
            <a:ext cx="412955" cy="252428"/>
          </a:xfrm>
          <a:prstGeom prst="rightArrow">
            <a:avLst/>
          </a:prstGeom>
          <a:solidFill>
            <a:schemeClr val="tx2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551569"/>
      </p:ext>
    </p:extLst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Date Placeholder 3">
            <a:extLst>
              <a:ext uri="{FF2B5EF4-FFF2-40B4-BE49-F238E27FC236}">
                <a16:creationId xmlns:a16="http://schemas.microsoft.com/office/drawing/2014/main" id="{D04F48D9-0D15-5F44-B499-5E44ABE78FE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400"/>
              <a:t>KDD 2018</a:t>
            </a:r>
          </a:p>
        </p:txBody>
      </p:sp>
      <p:sp>
        <p:nvSpPr>
          <p:cNvPr id="109570" name="Footer Placeholder 4">
            <a:extLst>
              <a:ext uri="{FF2B5EF4-FFF2-40B4-BE49-F238E27FC236}">
                <a16:creationId xmlns:a16="http://schemas.microsoft.com/office/drawing/2014/main" id="{74B3C787-ECCB-2A4F-9558-77796BFFE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400"/>
              <a:t>Dong+</a:t>
            </a:r>
          </a:p>
        </p:txBody>
      </p:sp>
      <p:sp>
        <p:nvSpPr>
          <p:cNvPr id="109571" name="Slide Number Placeholder 5">
            <a:extLst>
              <a:ext uri="{FF2B5EF4-FFF2-40B4-BE49-F238E27FC236}">
                <a16:creationId xmlns:a16="http://schemas.microsoft.com/office/drawing/2014/main" id="{4E77DFE3-9C31-2542-A811-1D141F20E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5EC8D018-D970-9B44-A251-113D2BE20CE3}" type="slidenum">
              <a:rPr lang="en-US" altLang="en-US" sz="1400"/>
              <a:pPr/>
              <a:t>45</a:t>
            </a:fld>
            <a:endParaRPr lang="en-US" altLang="en-US" sz="1400"/>
          </a:p>
        </p:txBody>
      </p:sp>
      <p:sp>
        <p:nvSpPr>
          <p:cNvPr id="109572" name="Rectangle 2">
            <a:extLst>
              <a:ext uri="{FF2B5EF4-FFF2-40B4-BE49-F238E27FC236}">
                <a16:creationId xmlns:a16="http://schemas.microsoft.com/office/drawing/2014/main" id="{6DE1AED8-F2A9-7146-A1D7-35084D8AB48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Extension: Personalized P.R.</a:t>
            </a:r>
          </a:p>
        </p:txBody>
      </p:sp>
      <p:sp>
        <p:nvSpPr>
          <p:cNvPr id="109573" name="Rectangle 3">
            <a:extLst>
              <a:ext uri="{FF2B5EF4-FFF2-40B4-BE49-F238E27FC236}">
                <a16:creationId xmlns:a16="http://schemas.microsoft.com/office/drawing/2014/main" id="{65754C47-6A54-C240-BEDC-EF15D238870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Q: Faster computation than:</a:t>
            </a:r>
          </a:p>
          <a:p>
            <a:pPr lvl="1">
              <a:buFontTx/>
              <a:buNone/>
            </a:pPr>
            <a:r>
              <a:rPr lang="en-US" altLang="en-US" b="1" dirty="0">
                <a:ea typeface="ＭＳ Ｐゴシック" panose="020B0600070205080204" pitchFamily="34" charset="-128"/>
              </a:rPr>
              <a:t>p = </a:t>
            </a:r>
            <a:r>
              <a:rPr lang="en-US" altLang="en-US" dirty="0">
                <a:ea typeface="ＭＳ Ｐゴシック" panose="020B0600070205080204" pitchFamily="34" charset="-128"/>
              </a:rPr>
              <a:t>(1-c)/n </a:t>
            </a:r>
            <a:r>
              <a:rPr lang="en-US" altLang="en-US" b="1" dirty="0">
                <a:ea typeface="ＭＳ Ｐゴシック" panose="020B0600070205080204" pitchFamily="34" charset="-128"/>
              </a:rPr>
              <a:t> </a:t>
            </a:r>
            <a:r>
              <a:rPr lang="en-US" altLang="en-US" dirty="0">
                <a:ea typeface="ＭＳ Ｐゴシック" panose="020B0600070205080204" pitchFamily="34" charset="-128"/>
              </a:rPr>
              <a:t>[</a:t>
            </a:r>
            <a:r>
              <a:rPr lang="en-US" altLang="en-US" b="1" dirty="0">
                <a:ea typeface="ＭＳ Ｐゴシック" panose="020B0600070205080204" pitchFamily="34" charset="-128"/>
              </a:rPr>
              <a:t>I - </a:t>
            </a:r>
            <a:r>
              <a:rPr lang="en-US" altLang="en-US" dirty="0">
                <a:ea typeface="ＭＳ Ｐゴシック" panose="020B0600070205080204" pitchFamily="34" charset="-128"/>
              </a:rPr>
              <a:t>c</a:t>
            </a:r>
            <a:r>
              <a:rPr lang="en-US" altLang="en-US" b="1" dirty="0">
                <a:ea typeface="ＭＳ Ｐゴシック" panose="020B0600070205080204" pitchFamily="34" charset="-128"/>
              </a:rPr>
              <a:t> B] </a:t>
            </a:r>
            <a:r>
              <a:rPr lang="en-US" altLang="en-US" baseline="30000" dirty="0">
                <a:ea typeface="ＭＳ Ｐゴシック" panose="020B0600070205080204" pitchFamily="34" charset="-128"/>
              </a:rPr>
              <a:t>-1</a:t>
            </a:r>
            <a:r>
              <a:rPr lang="en-US" altLang="en-US" b="1" dirty="0">
                <a:ea typeface="ＭＳ Ｐゴシック" panose="020B0600070205080204" pitchFamily="34" charset="-128"/>
              </a:rPr>
              <a:t>  1</a:t>
            </a: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109574" name="Rectangle 4">
            <a:extLst>
              <a:ext uri="{FF2B5EF4-FFF2-40B4-BE49-F238E27FC236}">
                <a16:creationId xmlns:a16="http://schemas.microsoft.com/office/drawing/2014/main" id="{B0B6D11E-F64D-BC46-A168-7394A6639D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5400" y="4724400"/>
            <a:ext cx="152400" cy="11430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 type="non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109575" name="Rectangle 5">
            <a:extLst>
              <a:ext uri="{FF2B5EF4-FFF2-40B4-BE49-F238E27FC236}">
                <a16:creationId xmlns:a16="http://schemas.microsoft.com/office/drawing/2014/main" id="{575E0D68-BC20-EC4A-9B9C-B08B4A354D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1800" y="4724400"/>
            <a:ext cx="1143000" cy="1066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 type="non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109576" name="Rectangle 6">
            <a:extLst>
              <a:ext uri="{FF2B5EF4-FFF2-40B4-BE49-F238E27FC236}">
                <a16:creationId xmlns:a16="http://schemas.microsoft.com/office/drawing/2014/main" id="{DEDA3671-9CEF-754F-A049-8970D9F5C3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8200" y="4724400"/>
            <a:ext cx="152400" cy="1143000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 type="non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grpSp>
        <p:nvGrpSpPr>
          <p:cNvPr id="109577" name="Group 7">
            <a:extLst>
              <a:ext uri="{FF2B5EF4-FFF2-40B4-BE49-F238E27FC236}">
                <a16:creationId xmlns:a16="http://schemas.microsoft.com/office/drawing/2014/main" id="{AD054A62-6E14-3E44-9201-BB0B52988B24}"/>
              </a:ext>
            </a:extLst>
          </p:cNvPr>
          <p:cNvGrpSpPr>
            <a:grpSpLocks/>
          </p:cNvGrpSpPr>
          <p:nvPr/>
        </p:nvGrpSpPr>
        <p:grpSpPr bwMode="auto">
          <a:xfrm>
            <a:off x="7620000" y="2895600"/>
            <a:ext cx="1219200" cy="914400"/>
            <a:chOff x="720" y="2676"/>
            <a:chExt cx="847" cy="540"/>
          </a:xfrm>
        </p:grpSpPr>
        <p:sp>
          <p:nvSpPr>
            <p:cNvPr id="109581" name="Oval 8">
              <a:extLst>
                <a:ext uri="{FF2B5EF4-FFF2-40B4-BE49-F238E27FC236}">
                  <a16:creationId xmlns:a16="http://schemas.microsoft.com/office/drawing/2014/main" id="{ADF24CC6-02E2-0741-9538-29EFD4FFAA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8" y="3036"/>
              <a:ext cx="101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09582" name="Oval 9">
              <a:extLst>
                <a:ext uri="{FF2B5EF4-FFF2-40B4-BE49-F238E27FC236}">
                  <a16:creationId xmlns:a16="http://schemas.microsoft.com/office/drawing/2014/main" id="{84C85B06-F8DA-7A4A-BE84-33A2E60416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5" y="2712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09583" name="Oval 10">
              <a:extLst>
                <a:ext uri="{FF2B5EF4-FFF2-40B4-BE49-F238E27FC236}">
                  <a16:creationId xmlns:a16="http://schemas.microsoft.com/office/drawing/2014/main" id="{5999ABB1-B7BC-AA43-A1B5-C00D3B9957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0" y="2676"/>
              <a:ext cx="102" cy="108"/>
            </a:xfrm>
            <a:prstGeom prst="ellipse">
              <a:avLst/>
            </a:prstGeom>
            <a:solidFill>
              <a:schemeClr val="tx2"/>
            </a:solidFill>
            <a:ln w="15875">
              <a:noFill/>
              <a:round/>
              <a:headEnd type="none" w="sm" len="sm"/>
              <a:tailEnd/>
            </a:ln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09584" name="Oval 11">
              <a:extLst>
                <a:ext uri="{FF2B5EF4-FFF2-40B4-BE49-F238E27FC236}">
                  <a16:creationId xmlns:a16="http://schemas.microsoft.com/office/drawing/2014/main" id="{608C92A2-FDE1-194D-BD1A-89660C6A62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4" y="3108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09585" name="Oval 12">
              <a:extLst>
                <a:ext uri="{FF2B5EF4-FFF2-40B4-BE49-F238E27FC236}">
                  <a16:creationId xmlns:a16="http://schemas.microsoft.com/office/drawing/2014/main" id="{907E37EC-7582-D443-97E5-5238AD954E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" y="2712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cxnSp>
          <p:nvCxnSpPr>
            <p:cNvPr id="109586" name="AutoShape 13">
              <a:extLst>
                <a:ext uri="{FF2B5EF4-FFF2-40B4-BE49-F238E27FC236}">
                  <a16:creationId xmlns:a16="http://schemas.microsoft.com/office/drawing/2014/main" id="{A1C53C2E-2449-8E42-9B55-E10066450C3D}"/>
                </a:ext>
              </a:extLst>
            </p:cNvPr>
            <p:cNvCxnSpPr>
              <a:cxnSpLocks noChangeShapeType="1"/>
              <a:stCxn id="109583" idx="6"/>
              <a:endCxn id="109582" idx="2"/>
            </p:cNvCxnSpPr>
            <p:nvPr/>
          </p:nvCxnSpPr>
          <p:spPr bwMode="auto">
            <a:xfrm>
              <a:off x="1266" y="2730"/>
              <a:ext cx="196" cy="3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9587" name="AutoShape 14">
              <a:extLst>
                <a:ext uri="{FF2B5EF4-FFF2-40B4-BE49-F238E27FC236}">
                  <a16:creationId xmlns:a16="http://schemas.microsoft.com/office/drawing/2014/main" id="{CDC0F086-9BCE-DB4A-B5F7-12F76E246889}"/>
                </a:ext>
              </a:extLst>
            </p:cNvPr>
            <p:cNvCxnSpPr>
              <a:cxnSpLocks noChangeShapeType="1"/>
              <a:stCxn id="109584" idx="6"/>
              <a:endCxn id="109582" idx="3"/>
            </p:cNvCxnSpPr>
            <p:nvPr/>
          </p:nvCxnSpPr>
          <p:spPr bwMode="auto">
            <a:xfrm flipV="1">
              <a:off x="1300" y="2808"/>
              <a:ext cx="180" cy="354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9588" name="AutoShape 15">
              <a:extLst>
                <a:ext uri="{FF2B5EF4-FFF2-40B4-BE49-F238E27FC236}">
                  <a16:creationId xmlns:a16="http://schemas.microsoft.com/office/drawing/2014/main" id="{8DAF39AB-FED4-8941-B6A6-5F99AF769006}"/>
                </a:ext>
              </a:extLst>
            </p:cNvPr>
            <p:cNvCxnSpPr>
              <a:cxnSpLocks noChangeShapeType="1"/>
              <a:stCxn id="109585" idx="6"/>
              <a:endCxn id="109583" idx="2"/>
            </p:cNvCxnSpPr>
            <p:nvPr/>
          </p:nvCxnSpPr>
          <p:spPr bwMode="auto">
            <a:xfrm flipV="1">
              <a:off x="825" y="2730"/>
              <a:ext cx="332" cy="3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9589" name="AutoShape 16">
              <a:extLst>
                <a:ext uri="{FF2B5EF4-FFF2-40B4-BE49-F238E27FC236}">
                  <a16:creationId xmlns:a16="http://schemas.microsoft.com/office/drawing/2014/main" id="{B37EE7FA-DA19-D442-9AE6-068E95BFB6D4}"/>
                </a:ext>
              </a:extLst>
            </p:cNvPr>
            <p:cNvCxnSpPr>
              <a:cxnSpLocks noChangeShapeType="1"/>
              <a:stCxn id="109581" idx="7"/>
              <a:endCxn id="109583" idx="3"/>
            </p:cNvCxnSpPr>
            <p:nvPr/>
          </p:nvCxnSpPr>
          <p:spPr bwMode="auto">
            <a:xfrm flipV="1">
              <a:off x="875" y="2772"/>
              <a:ext cx="300" cy="27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9590" name="AutoShape 17">
              <a:extLst>
                <a:ext uri="{FF2B5EF4-FFF2-40B4-BE49-F238E27FC236}">
                  <a16:creationId xmlns:a16="http://schemas.microsoft.com/office/drawing/2014/main" id="{67F1F9CA-E40F-E64D-BC11-4D9D7F98A408}"/>
                </a:ext>
              </a:extLst>
            </p:cNvPr>
            <p:cNvCxnSpPr>
              <a:cxnSpLocks noChangeShapeType="1"/>
              <a:stCxn id="109584" idx="2"/>
              <a:endCxn id="109581" idx="6"/>
            </p:cNvCxnSpPr>
            <p:nvPr/>
          </p:nvCxnSpPr>
          <p:spPr bwMode="auto">
            <a:xfrm flipH="1" flipV="1">
              <a:off x="894" y="3090"/>
              <a:ext cx="295" cy="72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9591" name="AutoShape 18">
              <a:extLst>
                <a:ext uri="{FF2B5EF4-FFF2-40B4-BE49-F238E27FC236}">
                  <a16:creationId xmlns:a16="http://schemas.microsoft.com/office/drawing/2014/main" id="{FE4CD5D9-26F3-3F45-8039-0A556BE7B016}"/>
                </a:ext>
              </a:extLst>
            </p:cNvPr>
            <p:cNvCxnSpPr>
              <a:cxnSpLocks noChangeShapeType="1"/>
              <a:stCxn id="109582" idx="0"/>
              <a:endCxn id="109585" idx="1"/>
            </p:cNvCxnSpPr>
            <p:nvPr/>
          </p:nvCxnSpPr>
          <p:spPr bwMode="auto">
            <a:xfrm rot="-5400000" flipH="1" flipV="1">
              <a:off x="1118" y="2324"/>
              <a:ext cx="16" cy="781"/>
            </a:xfrm>
            <a:prstGeom prst="curvedConnector3">
              <a:avLst>
                <a:gd name="adj1" fmla="val -868750"/>
              </a:avLst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9592" name="AutoShape 19">
              <a:extLst>
                <a:ext uri="{FF2B5EF4-FFF2-40B4-BE49-F238E27FC236}">
                  <a16:creationId xmlns:a16="http://schemas.microsoft.com/office/drawing/2014/main" id="{85720F92-3885-C247-A52D-9C65B0656373}"/>
                </a:ext>
              </a:extLst>
            </p:cNvPr>
            <p:cNvCxnSpPr>
              <a:cxnSpLocks noChangeShapeType="1"/>
              <a:stCxn id="109583" idx="5"/>
              <a:endCxn id="109584" idx="0"/>
            </p:cNvCxnSpPr>
            <p:nvPr/>
          </p:nvCxnSpPr>
          <p:spPr bwMode="auto">
            <a:xfrm flipH="1">
              <a:off x="1245" y="2773"/>
              <a:ext cx="2" cy="33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pic>
        <p:nvPicPr>
          <p:cNvPr id="109578" name="Picture 24" descr="latex-image-1.pdf">
            <a:extLst>
              <a:ext uri="{FF2B5EF4-FFF2-40B4-BE49-F238E27FC236}">
                <a16:creationId xmlns:a16="http://schemas.microsoft.com/office/drawing/2014/main" id="{A6C001D7-12FC-3646-8975-CA278E501F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4900" y="4165600"/>
            <a:ext cx="1168400" cy="195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9579" name="Straight Connector 27">
            <a:extLst>
              <a:ext uri="{FF2B5EF4-FFF2-40B4-BE49-F238E27FC236}">
                <a16:creationId xmlns:a16="http://schemas.microsoft.com/office/drawing/2014/main" id="{F3226030-74C1-684E-BCEA-7352C6B5D632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029200" y="4267200"/>
            <a:ext cx="914400" cy="381000"/>
          </a:xfrm>
          <a:prstGeom prst="line">
            <a:avLst/>
          </a:prstGeom>
          <a:noFill/>
          <a:ln w="3175">
            <a:solidFill>
              <a:schemeClr val="tx2"/>
            </a:solidFill>
            <a:round/>
            <a:headEnd type="none" w="sm" len="sm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9580" name="Straight Connector 29">
            <a:extLst>
              <a:ext uri="{FF2B5EF4-FFF2-40B4-BE49-F238E27FC236}">
                <a16:creationId xmlns:a16="http://schemas.microsoft.com/office/drawing/2014/main" id="{E4918C63-5455-2847-90A3-B5DAC8BB1AA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953000" y="5943600"/>
            <a:ext cx="990600" cy="152400"/>
          </a:xfrm>
          <a:prstGeom prst="line">
            <a:avLst/>
          </a:prstGeom>
          <a:noFill/>
          <a:ln w="3175">
            <a:solidFill>
              <a:schemeClr val="tx2"/>
            </a:solidFill>
            <a:round/>
            <a:headEnd type="none" w="sm" len="sm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" name="&quot;No&quot; Symbol 2">
            <a:extLst>
              <a:ext uri="{FF2B5EF4-FFF2-40B4-BE49-F238E27FC236}">
                <a16:creationId xmlns:a16="http://schemas.microsoft.com/office/drawing/2014/main" id="{60745A5B-2CAE-5D42-B976-BCD543DC6B0C}"/>
              </a:ext>
            </a:extLst>
          </p:cNvPr>
          <p:cNvSpPr/>
          <p:nvPr/>
        </p:nvSpPr>
        <p:spPr bwMode="auto">
          <a:xfrm>
            <a:off x="6579994" y="4195762"/>
            <a:ext cx="378211" cy="323850"/>
          </a:xfrm>
          <a:prstGeom prst="noSmoking">
            <a:avLst/>
          </a:prstGeom>
          <a:solidFill>
            <a:schemeClr val="tx2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&quot;No&quot; Symbol 27">
            <a:extLst>
              <a:ext uri="{FF2B5EF4-FFF2-40B4-BE49-F238E27FC236}">
                <a16:creationId xmlns:a16="http://schemas.microsoft.com/office/drawing/2014/main" id="{8D496CFD-D909-1647-A03C-037127F384DA}"/>
              </a:ext>
            </a:extLst>
          </p:cNvPr>
          <p:cNvSpPr/>
          <p:nvPr/>
        </p:nvSpPr>
        <p:spPr bwMode="auto">
          <a:xfrm>
            <a:off x="6579994" y="5673725"/>
            <a:ext cx="378211" cy="323850"/>
          </a:xfrm>
          <a:prstGeom prst="noSmoking">
            <a:avLst/>
          </a:prstGeom>
          <a:solidFill>
            <a:schemeClr val="tx2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96504B8A-A8CC-1540-8988-D961EB8F5C62}"/>
              </a:ext>
            </a:extLst>
          </p:cNvPr>
          <p:cNvCxnSpPr/>
          <p:nvPr/>
        </p:nvCxnSpPr>
        <p:spPr bwMode="auto">
          <a:xfrm>
            <a:off x="1295400" y="2642716"/>
            <a:ext cx="0" cy="1876896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9FB5CCB8-2B92-EC4C-9CAA-8FF53E6BF6BA}"/>
              </a:ext>
            </a:extLst>
          </p:cNvPr>
          <p:cNvCxnSpPr/>
          <p:nvPr/>
        </p:nvCxnSpPr>
        <p:spPr bwMode="auto">
          <a:xfrm>
            <a:off x="3879501" y="2658192"/>
            <a:ext cx="0" cy="1876896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603C6BDF-6EAC-1842-B298-CBAC6DAFD2FA}"/>
              </a:ext>
            </a:extLst>
          </p:cNvPr>
          <p:cNvCxnSpPr/>
          <p:nvPr/>
        </p:nvCxnSpPr>
        <p:spPr bwMode="auto">
          <a:xfrm>
            <a:off x="4650712" y="2642716"/>
            <a:ext cx="0" cy="1876896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id="{69FE8A7E-C80D-EB43-9C15-B14F4113804E}"/>
              </a:ext>
            </a:extLst>
          </p:cNvPr>
          <p:cNvGrpSpPr/>
          <p:nvPr/>
        </p:nvGrpSpPr>
        <p:grpSpPr>
          <a:xfrm>
            <a:off x="3132880" y="4826256"/>
            <a:ext cx="838061" cy="795566"/>
            <a:chOff x="3132880" y="4826256"/>
            <a:chExt cx="838061" cy="795566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26E911C3-BC98-F743-A183-32AA10634A2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451860" y="4826256"/>
              <a:ext cx="91440" cy="91440"/>
            </a:xfrm>
            <a:prstGeom prst="rect">
              <a:avLst/>
            </a:prstGeom>
            <a:solidFill>
              <a:schemeClr val="tx1"/>
            </a:solidFill>
            <a:ln w="3175" cap="flat" cmpd="sng" algn="ctr">
              <a:noFill/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CFD2314E-9831-AB41-93EA-74E7F351788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132880" y="5166360"/>
              <a:ext cx="91440" cy="91440"/>
            </a:xfrm>
            <a:prstGeom prst="rect">
              <a:avLst/>
            </a:prstGeom>
            <a:solidFill>
              <a:schemeClr val="tx1"/>
            </a:solidFill>
            <a:ln w="3175" cap="flat" cmpd="sng" algn="ctr">
              <a:noFill/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2C09D56B-D1B0-E849-A1DA-A8F8E1FBF0E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788061" y="5530382"/>
              <a:ext cx="91440" cy="91440"/>
            </a:xfrm>
            <a:prstGeom prst="rect">
              <a:avLst/>
            </a:prstGeom>
            <a:solidFill>
              <a:schemeClr val="tx1"/>
            </a:solidFill>
            <a:ln w="3175" cap="flat" cmpd="sng" algn="ctr">
              <a:noFill/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2DF8E1D2-B180-8A49-B9AF-2B1785A68F9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284832" y="5530382"/>
              <a:ext cx="91440" cy="91440"/>
            </a:xfrm>
            <a:prstGeom prst="rect">
              <a:avLst/>
            </a:prstGeom>
            <a:solidFill>
              <a:schemeClr val="tx1"/>
            </a:solidFill>
            <a:ln w="3175" cap="flat" cmpd="sng" algn="ctr">
              <a:noFill/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485CFFF1-D0D2-AC49-8967-A593C83756A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879501" y="4990231"/>
              <a:ext cx="91440" cy="91440"/>
            </a:xfrm>
            <a:prstGeom prst="rect">
              <a:avLst/>
            </a:prstGeom>
            <a:solidFill>
              <a:schemeClr val="tx1"/>
            </a:solidFill>
            <a:ln w="3175" cap="flat" cmpd="sng" algn="ctr">
              <a:noFill/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B77663CF-6987-1843-BCFC-75A0D8240FB8}"/>
              </a:ext>
            </a:extLst>
          </p:cNvPr>
          <p:cNvSpPr/>
          <p:nvPr/>
        </p:nvSpPr>
        <p:spPr bwMode="auto">
          <a:xfrm rot="908872">
            <a:off x="7074105" y="370586"/>
            <a:ext cx="1977553" cy="703384"/>
          </a:xfrm>
          <a:prstGeom prst="roundRect">
            <a:avLst/>
          </a:prstGeom>
          <a:solidFill>
            <a:schemeClr val="tx2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DETAILS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562756"/>
      </p:ext>
    </p:extLst>
  </p:cSld>
  <p:clrMapOvr>
    <a:masterClrMapping/>
  </p:clrMapOvr>
  <p:transition advTm="77781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EEBE42-2B57-D245-AA32-C5D8E1CA5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Pixie algorithm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460523-A924-354D-8935-0FE7148EFD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833566"/>
            <a:ext cx="7772400" cy="4648200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 err="1"/>
              <a:t>Chantat</a:t>
            </a:r>
            <a:r>
              <a:rPr lang="en-US" dirty="0"/>
              <a:t> </a:t>
            </a:r>
            <a:r>
              <a:rPr lang="en-US" dirty="0" err="1"/>
              <a:t>Eksombatchai</a:t>
            </a:r>
            <a:r>
              <a:rPr lang="en-US" dirty="0"/>
              <a:t>, Pranav Jindal, Jerry Zitao Liu, Yuchen Liu, Rahul Sharma, Charles Sugnet, Mark Ulrich, Jure Leskovec:</a:t>
            </a:r>
            <a:br>
              <a:rPr lang="en-US" dirty="0"/>
            </a:br>
            <a:r>
              <a:rPr lang="en-US" i="1" dirty="0"/>
              <a:t>Pixie: A System for Recommending 3+ Billion Items to 200+ Million Users in Real-Time</a:t>
            </a:r>
            <a:r>
              <a:rPr lang="en-US" dirty="0"/>
              <a:t>. WWW 2018: 1775-1784</a:t>
            </a:r>
          </a:p>
          <a:p>
            <a:pPr marL="0" indent="0" algn="just">
              <a:buNone/>
            </a:pPr>
            <a:r>
              <a:rPr lang="en-US" dirty="0">
                <a:hlinkClick r:id="rId2"/>
              </a:rPr>
              <a:t>https://</a:t>
            </a:r>
            <a:r>
              <a:rPr lang="en-US" dirty="0" err="1">
                <a:hlinkClick r:id="rId2"/>
              </a:rPr>
              <a:t>dl.acm.org</a:t>
            </a:r>
            <a:r>
              <a:rPr lang="en-US" dirty="0">
                <a:hlinkClick r:id="rId2"/>
              </a:rPr>
              <a:t>/</a:t>
            </a:r>
            <a:r>
              <a:rPr lang="en-US" dirty="0" err="1">
                <a:hlinkClick r:id="rId2"/>
              </a:rPr>
              <a:t>citation.cfm?doid</a:t>
            </a:r>
            <a:r>
              <a:rPr lang="en-US" dirty="0">
                <a:hlinkClick r:id="rId2"/>
              </a:rPr>
              <a:t>=3178876.3186183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D7C4D-EBC2-074F-A939-D4E344EB91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B8B5CB-64E6-1C46-8884-A71AB3E73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Dong+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B0EDF4-2125-B14C-8381-256347AEE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B43987-7F84-BB4A-8611-CDF75B6A737D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2ABF48A-2581-7A40-9D34-51701FDDAA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8588" y="1524152"/>
            <a:ext cx="1100138" cy="618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301334"/>
      </p:ext>
    </p:extLst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Date Placeholder 3">
            <a:extLst>
              <a:ext uri="{FF2B5EF4-FFF2-40B4-BE49-F238E27FC236}">
                <a16:creationId xmlns:a16="http://schemas.microsoft.com/office/drawing/2014/main" id="{D04F48D9-0D15-5F44-B499-5E44ABE78FE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400"/>
              <a:t>KDD 2018</a:t>
            </a:r>
          </a:p>
        </p:txBody>
      </p:sp>
      <p:sp>
        <p:nvSpPr>
          <p:cNvPr id="109570" name="Footer Placeholder 4">
            <a:extLst>
              <a:ext uri="{FF2B5EF4-FFF2-40B4-BE49-F238E27FC236}">
                <a16:creationId xmlns:a16="http://schemas.microsoft.com/office/drawing/2014/main" id="{74B3C787-ECCB-2A4F-9558-77796BFFE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400"/>
              <a:t>Dong+</a:t>
            </a:r>
          </a:p>
        </p:txBody>
      </p:sp>
      <p:sp>
        <p:nvSpPr>
          <p:cNvPr id="109571" name="Slide Number Placeholder 5">
            <a:extLst>
              <a:ext uri="{FF2B5EF4-FFF2-40B4-BE49-F238E27FC236}">
                <a16:creationId xmlns:a16="http://schemas.microsoft.com/office/drawing/2014/main" id="{4E77DFE3-9C31-2542-A811-1D141F20E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5EC8D018-D970-9B44-A251-113D2BE20CE3}" type="slidenum">
              <a:rPr lang="en-US" altLang="en-US" sz="1400"/>
              <a:pPr/>
              <a:t>47</a:t>
            </a:fld>
            <a:endParaRPr lang="en-US" altLang="en-US" sz="1400"/>
          </a:p>
        </p:txBody>
      </p:sp>
      <p:sp>
        <p:nvSpPr>
          <p:cNvPr id="109572" name="Rectangle 2">
            <a:extLst>
              <a:ext uri="{FF2B5EF4-FFF2-40B4-BE49-F238E27FC236}">
                <a16:creationId xmlns:a16="http://schemas.microsoft.com/office/drawing/2014/main" id="{6DE1AED8-F2A9-7146-A1D7-35084D8AB48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Pixie algorithm</a:t>
            </a:r>
          </a:p>
        </p:txBody>
      </p:sp>
      <p:sp>
        <p:nvSpPr>
          <p:cNvPr id="109573" name="Rectangle 3">
            <a:extLst>
              <a:ext uri="{FF2B5EF4-FFF2-40B4-BE49-F238E27FC236}">
                <a16:creationId xmlns:a16="http://schemas.microsoft.com/office/drawing/2014/main" id="{65754C47-6A54-C240-BEDC-EF15D238870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Q: Faster computation than:</a:t>
            </a:r>
          </a:p>
          <a:p>
            <a:pPr lvl="1">
              <a:buFontTx/>
              <a:buNone/>
            </a:pPr>
            <a:r>
              <a:rPr lang="en-US" altLang="en-US" b="1" dirty="0">
                <a:ea typeface="ＭＳ Ｐゴシック" panose="020B0600070205080204" pitchFamily="34" charset="-128"/>
              </a:rPr>
              <a:t>p = </a:t>
            </a:r>
            <a:r>
              <a:rPr lang="en-US" altLang="en-US" dirty="0">
                <a:ea typeface="ＭＳ Ｐゴシック" panose="020B0600070205080204" pitchFamily="34" charset="-128"/>
              </a:rPr>
              <a:t>(1-c)/n </a:t>
            </a:r>
            <a:r>
              <a:rPr lang="en-US" altLang="en-US" b="1" dirty="0">
                <a:ea typeface="ＭＳ Ｐゴシック" panose="020B0600070205080204" pitchFamily="34" charset="-128"/>
              </a:rPr>
              <a:t> </a:t>
            </a:r>
            <a:r>
              <a:rPr lang="en-US" altLang="en-US" dirty="0">
                <a:ea typeface="ＭＳ Ｐゴシック" panose="020B0600070205080204" pitchFamily="34" charset="-128"/>
              </a:rPr>
              <a:t>[</a:t>
            </a:r>
            <a:r>
              <a:rPr lang="en-US" altLang="en-US" b="1" dirty="0">
                <a:ea typeface="ＭＳ Ｐゴシック" panose="020B0600070205080204" pitchFamily="34" charset="-128"/>
              </a:rPr>
              <a:t>I - </a:t>
            </a:r>
            <a:r>
              <a:rPr lang="en-US" altLang="en-US" dirty="0">
                <a:ea typeface="ＭＳ Ｐゴシック" panose="020B0600070205080204" pitchFamily="34" charset="-128"/>
              </a:rPr>
              <a:t>c</a:t>
            </a:r>
            <a:r>
              <a:rPr lang="en-US" altLang="en-US" b="1" dirty="0">
                <a:ea typeface="ＭＳ Ｐゴシック" panose="020B0600070205080204" pitchFamily="34" charset="-128"/>
              </a:rPr>
              <a:t> B] </a:t>
            </a:r>
            <a:r>
              <a:rPr lang="en-US" altLang="en-US" baseline="30000" dirty="0">
                <a:ea typeface="ＭＳ Ｐゴシック" panose="020B0600070205080204" pitchFamily="34" charset="-128"/>
              </a:rPr>
              <a:t>-1</a:t>
            </a:r>
            <a:r>
              <a:rPr lang="en-US" altLang="en-US" b="1" dirty="0">
                <a:ea typeface="ＭＳ Ｐゴシック" panose="020B0600070205080204" pitchFamily="34" charset="-128"/>
              </a:rPr>
              <a:t>  1</a:t>
            </a:r>
          </a:p>
          <a:p>
            <a:r>
              <a:rPr lang="en-US" altLang="en-US" dirty="0">
                <a:ea typeface="ＭＳ Ｐゴシック" panose="020B0600070205080204" pitchFamily="34" charset="-128"/>
              </a:rPr>
              <a:t>A: </a:t>
            </a:r>
            <a:r>
              <a:rPr lang="en-US" altLang="en-US" b="1" dirty="0">
                <a:ea typeface="ＭＳ Ｐゴシック" panose="020B0600070205080204" pitchFamily="34" charset="-128"/>
              </a:rPr>
              <a:t>simulate</a:t>
            </a:r>
            <a:r>
              <a:rPr lang="en-US" altLang="en-US" dirty="0">
                <a:ea typeface="ＭＳ Ｐゴシック" panose="020B0600070205080204" pitchFamily="34" charset="-128"/>
              </a:rPr>
              <a:t> a few R.W.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keep visit counts   </a:t>
            </a:r>
            <a:r>
              <a:rPr lang="en-US" altLang="en-US" i="1" dirty="0">
                <a:ea typeface="ＭＳ Ｐゴシック" panose="020B0600070205080204" pitchFamily="34" charset="-128"/>
              </a:rPr>
              <a:t>C</a:t>
            </a:r>
            <a:r>
              <a:rPr lang="en-US" altLang="en-US" i="1" baseline="-25000" dirty="0">
                <a:ea typeface="ＭＳ Ｐゴシック" panose="020B0600070205080204" pitchFamily="34" charset="-128"/>
              </a:rPr>
              <a:t>i</a:t>
            </a:r>
          </a:p>
          <a:p>
            <a:pPr lvl="1"/>
            <a:r>
              <a:rPr lang="en-US" altLang="en-US" dirty="0">
                <a:ea typeface="ＭＳ Ｐゴシック" panose="020B0600070205080204" pitchFamily="34" charset="-128"/>
              </a:rPr>
              <a:t>fast and nimble</a:t>
            </a:r>
          </a:p>
        </p:txBody>
      </p:sp>
      <p:sp>
        <p:nvSpPr>
          <p:cNvPr id="109574" name="Rectangle 4">
            <a:extLst>
              <a:ext uri="{FF2B5EF4-FFF2-40B4-BE49-F238E27FC236}">
                <a16:creationId xmlns:a16="http://schemas.microsoft.com/office/drawing/2014/main" id="{B0B6D11E-F64D-BC46-A168-7394A6639D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5400" y="4724400"/>
            <a:ext cx="152400" cy="11430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 type="non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109575" name="Rectangle 5">
            <a:extLst>
              <a:ext uri="{FF2B5EF4-FFF2-40B4-BE49-F238E27FC236}">
                <a16:creationId xmlns:a16="http://schemas.microsoft.com/office/drawing/2014/main" id="{575E0D68-BC20-EC4A-9B9C-B08B4A354D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1800" y="4724400"/>
            <a:ext cx="1143000" cy="10668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 type="non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109576" name="Rectangle 6">
            <a:extLst>
              <a:ext uri="{FF2B5EF4-FFF2-40B4-BE49-F238E27FC236}">
                <a16:creationId xmlns:a16="http://schemas.microsoft.com/office/drawing/2014/main" id="{DEDA3671-9CEF-754F-A049-8970D9F5C3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8200" y="4724400"/>
            <a:ext cx="152400" cy="1143000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 type="none" w="sm" len="sm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grpSp>
        <p:nvGrpSpPr>
          <p:cNvPr id="109577" name="Group 7">
            <a:extLst>
              <a:ext uri="{FF2B5EF4-FFF2-40B4-BE49-F238E27FC236}">
                <a16:creationId xmlns:a16="http://schemas.microsoft.com/office/drawing/2014/main" id="{AD054A62-6E14-3E44-9201-BB0B52988B24}"/>
              </a:ext>
            </a:extLst>
          </p:cNvPr>
          <p:cNvGrpSpPr>
            <a:grpSpLocks/>
          </p:cNvGrpSpPr>
          <p:nvPr/>
        </p:nvGrpSpPr>
        <p:grpSpPr bwMode="auto">
          <a:xfrm>
            <a:off x="7620000" y="2895600"/>
            <a:ext cx="1219200" cy="914400"/>
            <a:chOff x="720" y="2676"/>
            <a:chExt cx="847" cy="540"/>
          </a:xfrm>
        </p:grpSpPr>
        <p:sp>
          <p:nvSpPr>
            <p:cNvPr id="109581" name="Oval 8">
              <a:extLst>
                <a:ext uri="{FF2B5EF4-FFF2-40B4-BE49-F238E27FC236}">
                  <a16:creationId xmlns:a16="http://schemas.microsoft.com/office/drawing/2014/main" id="{ADF24CC6-02E2-0741-9538-29EFD4FFAA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8" y="3036"/>
              <a:ext cx="101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09582" name="Oval 9">
              <a:extLst>
                <a:ext uri="{FF2B5EF4-FFF2-40B4-BE49-F238E27FC236}">
                  <a16:creationId xmlns:a16="http://schemas.microsoft.com/office/drawing/2014/main" id="{84C85B06-F8DA-7A4A-BE84-33A2E60416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5" y="2712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09583" name="Oval 10">
              <a:extLst>
                <a:ext uri="{FF2B5EF4-FFF2-40B4-BE49-F238E27FC236}">
                  <a16:creationId xmlns:a16="http://schemas.microsoft.com/office/drawing/2014/main" id="{5999ABB1-B7BC-AA43-A1B5-C00D3B9957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0" y="2676"/>
              <a:ext cx="102" cy="108"/>
            </a:xfrm>
            <a:prstGeom prst="ellipse">
              <a:avLst/>
            </a:prstGeom>
            <a:solidFill>
              <a:schemeClr val="tx2"/>
            </a:solidFill>
            <a:ln w="15875">
              <a:noFill/>
              <a:round/>
              <a:headEnd type="none" w="sm" len="sm"/>
              <a:tailEnd/>
            </a:ln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09584" name="Oval 11">
              <a:extLst>
                <a:ext uri="{FF2B5EF4-FFF2-40B4-BE49-F238E27FC236}">
                  <a16:creationId xmlns:a16="http://schemas.microsoft.com/office/drawing/2014/main" id="{608C92A2-FDE1-194D-BD1A-89660C6A62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4" y="3108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09585" name="Oval 12">
              <a:extLst>
                <a:ext uri="{FF2B5EF4-FFF2-40B4-BE49-F238E27FC236}">
                  <a16:creationId xmlns:a16="http://schemas.microsoft.com/office/drawing/2014/main" id="{907E37EC-7582-D443-97E5-5238AD954E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" y="2712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cxnSp>
          <p:nvCxnSpPr>
            <p:cNvPr id="109586" name="AutoShape 13">
              <a:extLst>
                <a:ext uri="{FF2B5EF4-FFF2-40B4-BE49-F238E27FC236}">
                  <a16:creationId xmlns:a16="http://schemas.microsoft.com/office/drawing/2014/main" id="{A1C53C2E-2449-8E42-9B55-E10066450C3D}"/>
                </a:ext>
              </a:extLst>
            </p:cNvPr>
            <p:cNvCxnSpPr>
              <a:cxnSpLocks noChangeShapeType="1"/>
              <a:stCxn id="109583" idx="6"/>
              <a:endCxn id="109582" idx="2"/>
            </p:cNvCxnSpPr>
            <p:nvPr/>
          </p:nvCxnSpPr>
          <p:spPr bwMode="auto">
            <a:xfrm>
              <a:off x="1266" y="2730"/>
              <a:ext cx="196" cy="3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9587" name="AutoShape 14">
              <a:extLst>
                <a:ext uri="{FF2B5EF4-FFF2-40B4-BE49-F238E27FC236}">
                  <a16:creationId xmlns:a16="http://schemas.microsoft.com/office/drawing/2014/main" id="{CDC0F086-9BCE-DB4A-B5F7-12F76E246889}"/>
                </a:ext>
              </a:extLst>
            </p:cNvPr>
            <p:cNvCxnSpPr>
              <a:cxnSpLocks noChangeShapeType="1"/>
              <a:stCxn id="109584" idx="6"/>
              <a:endCxn id="109582" idx="3"/>
            </p:cNvCxnSpPr>
            <p:nvPr/>
          </p:nvCxnSpPr>
          <p:spPr bwMode="auto">
            <a:xfrm flipV="1">
              <a:off x="1300" y="2808"/>
              <a:ext cx="180" cy="354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9588" name="AutoShape 15">
              <a:extLst>
                <a:ext uri="{FF2B5EF4-FFF2-40B4-BE49-F238E27FC236}">
                  <a16:creationId xmlns:a16="http://schemas.microsoft.com/office/drawing/2014/main" id="{8DAF39AB-FED4-8941-B6A6-5F99AF769006}"/>
                </a:ext>
              </a:extLst>
            </p:cNvPr>
            <p:cNvCxnSpPr>
              <a:cxnSpLocks noChangeShapeType="1"/>
              <a:stCxn id="109585" idx="6"/>
              <a:endCxn id="109583" idx="2"/>
            </p:cNvCxnSpPr>
            <p:nvPr/>
          </p:nvCxnSpPr>
          <p:spPr bwMode="auto">
            <a:xfrm flipV="1">
              <a:off x="825" y="2730"/>
              <a:ext cx="332" cy="3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9589" name="AutoShape 16">
              <a:extLst>
                <a:ext uri="{FF2B5EF4-FFF2-40B4-BE49-F238E27FC236}">
                  <a16:creationId xmlns:a16="http://schemas.microsoft.com/office/drawing/2014/main" id="{B37EE7FA-DA19-D442-9AE6-068E95BFB6D4}"/>
                </a:ext>
              </a:extLst>
            </p:cNvPr>
            <p:cNvCxnSpPr>
              <a:cxnSpLocks noChangeShapeType="1"/>
              <a:stCxn id="109581" idx="7"/>
              <a:endCxn id="109583" idx="3"/>
            </p:cNvCxnSpPr>
            <p:nvPr/>
          </p:nvCxnSpPr>
          <p:spPr bwMode="auto">
            <a:xfrm flipV="1">
              <a:off x="875" y="2772"/>
              <a:ext cx="300" cy="27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9590" name="AutoShape 17">
              <a:extLst>
                <a:ext uri="{FF2B5EF4-FFF2-40B4-BE49-F238E27FC236}">
                  <a16:creationId xmlns:a16="http://schemas.microsoft.com/office/drawing/2014/main" id="{67F1F9CA-E40F-E64D-BC11-4D9D7F98A408}"/>
                </a:ext>
              </a:extLst>
            </p:cNvPr>
            <p:cNvCxnSpPr>
              <a:cxnSpLocks noChangeShapeType="1"/>
              <a:stCxn id="109584" idx="2"/>
              <a:endCxn id="109581" idx="6"/>
            </p:cNvCxnSpPr>
            <p:nvPr/>
          </p:nvCxnSpPr>
          <p:spPr bwMode="auto">
            <a:xfrm flipH="1" flipV="1">
              <a:off x="894" y="3090"/>
              <a:ext cx="295" cy="72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9591" name="AutoShape 18">
              <a:extLst>
                <a:ext uri="{FF2B5EF4-FFF2-40B4-BE49-F238E27FC236}">
                  <a16:creationId xmlns:a16="http://schemas.microsoft.com/office/drawing/2014/main" id="{FE4CD5D9-26F3-3F45-8039-0A556BE7B016}"/>
                </a:ext>
              </a:extLst>
            </p:cNvPr>
            <p:cNvCxnSpPr>
              <a:cxnSpLocks noChangeShapeType="1"/>
              <a:stCxn id="109582" idx="0"/>
              <a:endCxn id="109585" idx="1"/>
            </p:cNvCxnSpPr>
            <p:nvPr/>
          </p:nvCxnSpPr>
          <p:spPr bwMode="auto">
            <a:xfrm rot="-5400000" flipH="1" flipV="1">
              <a:off x="1118" y="2324"/>
              <a:ext cx="16" cy="781"/>
            </a:xfrm>
            <a:prstGeom prst="curvedConnector3">
              <a:avLst>
                <a:gd name="adj1" fmla="val -868750"/>
              </a:avLst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9592" name="AutoShape 19">
              <a:extLst>
                <a:ext uri="{FF2B5EF4-FFF2-40B4-BE49-F238E27FC236}">
                  <a16:creationId xmlns:a16="http://schemas.microsoft.com/office/drawing/2014/main" id="{85720F92-3885-C247-A52D-9C65B0656373}"/>
                </a:ext>
              </a:extLst>
            </p:cNvPr>
            <p:cNvCxnSpPr>
              <a:cxnSpLocks noChangeShapeType="1"/>
              <a:stCxn id="109583" idx="5"/>
              <a:endCxn id="109584" idx="0"/>
            </p:cNvCxnSpPr>
            <p:nvPr/>
          </p:nvCxnSpPr>
          <p:spPr bwMode="auto">
            <a:xfrm flipH="1">
              <a:off x="1245" y="2773"/>
              <a:ext cx="2" cy="33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pic>
        <p:nvPicPr>
          <p:cNvPr id="109578" name="Picture 24" descr="latex-image-1.pdf">
            <a:extLst>
              <a:ext uri="{FF2B5EF4-FFF2-40B4-BE49-F238E27FC236}">
                <a16:creationId xmlns:a16="http://schemas.microsoft.com/office/drawing/2014/main" id="{A6C001D7-12FC-3646-8975-CA278E501F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4900" y="4165600"/>
            <a:ext cx="1168400" cy="195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9579" name="Straight Connector 27">
            <a:extLst>
              <a:ext uri="{FF2B5EF4-FFF2-40B4-BE49-F238E27FC236}">
                <a16:creationId xmlns:a16="http://schemas.microsoft.com/office/drawing/2014/main" id="{F3226030-74C1-684E-BCEA-7352C6B5D632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029200" y="4267200"/>
            <a:ext cx="914400" cy="381000"/>
          </a:xfrm>
          <a:prstGeom prst="line">
            <a:avLst/>
          </a:prstGeom>
          <a:noFill/>
          <a:ln w="3175">
            <a:solidFill>
              <a:schemeClr val="tx2"/>
            </a:solidFill>
            <a:round/>
            <a:headEnd type="none" w="sm" len="sm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9580" name="Straight Connector 29">
            <a:extLst>
              <a:ext uri="{FF2B5EF4-FFF2-40B4-BE49-F238E27FC236}">
                <a16:creationId xmlns:a16="http://schemas.microsoft.com/office/drawing/2014/main" id="{E4918C63-5455-2847-90A3-B5DAC8BB1AA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953000" y="5943600"/>
            <a:ext cx="990600" cy="152400"/>
          </a:xfrm>
          <a:prstGeom prst="line">
            <a:avLst/>
          </a:prstGeom>
          <a:noFill/>
          <a:ln w="3175">
            <a:solidFill>
              <a:schemeClr val="tx2"/>
            </a:solidFill>
            <a:round/>
            <a:headEnd type="none" w="sm" len="sm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" name="&quot;No&quot; Symbol 2">
            <a:extLst>
              <a:ext uri="{FF2B5EF4-FFF2-40B4-BE49-F238E27FC236}">
                <a16:creationId xmlns:a16="http://schemas.microsoft.com/office/drawing/2014/main" id="{60745A5B-2CAE-5D42-B976-BCD543DC6B0C}"/>
              </a:ext>
            </a:extLst>
          </p:cNvPr>
          <p:cNvSpPr/>
          <p:nvPr/>
        </p:nvSpPr>
        <p:spPr bwMode="auto">
          <a:xfrm>
            <a:off x="6579994" y="4195762"/>
            <a:ext cx="378211" cy="323850"/>
          </a:xfrm>
          <a:prstGeom prst="noSmoking">
            <a:avLst/>
          </a:prstGeom>
          <a:solidFill>
            <a:schemeClr val="tx2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&quot;No&quot; Symbol 27">
            <a:extLst>
              <a:ext uri="{FF2B5EF4-FFF2-40B4-BE49-F238E27FC236}">
                <a16:creationId xmlns:a16="http://schemas.microsoft.com/office/drawing/2014/main" id="{8D496CFD-D909-1647-A03C-037127F384DA}"/>
              </a:ext>
            </a:extLst>
          </p:cNvPr>
          <p:cNvSpPr/>
          <p:nvPr/>
        </p:nvSpPr>
        <p:spPr bwMode="auto">
          <a:xfrm>
            <a:off x="6579994" y="5673725"/>
            <a:ext cx="378211" cy="323850"/>
          </a:xfrm>
          <a:prstGeom prst="noSmoking">
            <a:avLst/>
          </a:prstGeom>
          <a:solidFill>
            <a:schemeClr val="tx2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4148064-27A2-EF48-B7F2-1743B598176F}"/>
              </a:ext>
            </a:extLst>
          </p:cNvPr>
          <p:cNvGrpSpPr/>
          <p:nvPr/>
        </p:nvGrpSpPr>
        <p:grpSpPr>
          <a:xfrm>
            <a:off x="3132880" y="4826256"/>
            <a:ext cx="838061" cy="795566"/>
            <a:chOff x="3132880" y="4826256"/>
            <a:chExt cx="838061" cy="795566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3C1C5EB2-48E4-5C41-B101-55EF7EE0290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451860" y="4826256"/>
              <a:ext cx="91440" cy="91440"/>
            </a:xfrm>
            <a:prstGeom prst="rect">
              <a:avLst/>
            </a:prstGeom>
            <a:solidFill>
              <a:schemeClr val="tx1"/>
            </a:solidFill>
            <a:ln w="3175" cap="flat" cmpd="sng" algn="ctr">
              <a:noFill/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10E7D21F-FC5E-764E-8EC5-28E2A4B8929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132880" y="5166360"/>
              <a:ext cx="91440" cy="91440"/>
            </a:xfrm>
            <a:prstGeom prst="rect">
              <a:avLst/>
            </a:prstGeom>
            <a:solidFill>
              <a:schemeClr val="tx1"/>
            </a:solidFill>
            <a:ln w="3175" cap="flat" cmpd="sng" algn="ctr">
              <a:noFill/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1930E266-C8BD-E746-BEE9-C0FDDCFB034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788061" y="5530382"/>
              <a:ext cx="91440" cy="91440"/>
            </a:xfrm>
            <a:prstGeom prst="rect">
              <a:avLst/>
            </a:prstGeom>
            <a:solidFill>
              <a:schemeClr val="tx1"/>
            </a:solidFill>
            <a:ln w="3175" cap="flat" cmpd="sng" algn="ctr">
              <a:noFill/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7EC77B17-5BDB-3D44-95C3-5642171AFA2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284832" y="5530382"/>
              <a:ext cx="91440" cy="91440"/>
            </a:xfrm>
            <a:prstGeom prst="rect">
              <a:avLst/>
            </a:prstGeom>
            <a:solidFill>
              <a:schemeClr val="tx1"/>
            </a:solidFill>
            <a:ln w="3175" cap="flat" cmpd="sng" algn="ctr">
              <a:noFill/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274D3ECE-124E-C149-BBE1-BF94B934C75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879501" y="4990231"/>
              <a:ext cx="91440" cy="91440"/>
            </a:xfrm>
            <a:prstGeom prst="rect">
              <a:avLst/>
            </a:prstGeom>
            <a:solidFill>
              <a:schemeClr val="tx1"/>
            </a:solidFill>
            <a:ln w="3175" cap="flat" cmpd="sng" algn="ctr">
              <a:noFill/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Freeform 3">
            <a:extLst>
              <a:ext uri="{FF2B5EF4-FFF2-40B4-BE49-F238E27FC236}">
                <a16:creationId xmlns:a16="http://schemas.microsoft.com/office/drawing/2014/main" id="{8D3F0983-45E1-EA48-B37A-BA584574E137}"/>
              </a:ext>
            </a:extLst>
          </p:cNvPr>
          <p:cNvSpPr/>
          <p:nvPr/>
        </p:nvSpPr>
        <p:spPr bwMode="auto">
          <a:xfrm>
            <a:off x="6784258" y="1170039"/>
            <a:ext cx="2203099" cy="3081810"/>
          </a:xfrm>
          <a:custGeom>
            <a:avLst/>
            <a:gdLst>
              <a:gd name="connsiteX0" fmla="*/ 1710813 w 2203099"/>
              <a:gd name="connsiteY0" fmla="*/ 2979174 h 3081810"/>
              <a:gd name="connsiteX1" fmla="*/ 1759974 w 2203099"/>
              <a:gd name="connsiteY1" fmla="*/ 2949677 h 3081810"/>
              <a:gd name="connsiteX2" fmla="*/ 1828800 w 2203099"/>
              <a:gd name="connsiteY2" fmla="*/ 2890684 h 3081810"/>
              <a:gd name="connsiteX3" fmla="*/ 1868129 w 2203099"/>
              <a:gd name="connsiteY3" fmla="*/ 2821858 h 3081810"/>
              <a:gd name="connsiteX4" fmla="*/ 1887794 w 2203099"/>
              <a:gd name="connsiteY4" fmla="*/ 2762864 h 3081810"/>
              <a:gd name="connsiteX5" fmla="*/ 1897626 w 2203099"/>
              <a:gd name="connsiteY5" fmla="*/ 2733367 h 3081810"/>
              <a:gd name="connsiteX6" fmla="*/ 1897626 w 2203099"/>
              <a:gd name="connsiteY6" fmla="*/ 2576051 h 3081810"/>
              <a:gd name="connsiteX7" fmla="*/ 1907458 w 2203099"/>
              <a:gd name="connsiteY7" fmla="*/ 2546555 h 3081810"/>
              <a:gd name="connsiteX8" fmla="*/ 1936955 w 2203099"/>
              <a:gd name="connsiteY8" fmla="*/ 2517058 h 3081810"/>
              <a:gd name="connsiteX9" fmla="*/ 1956619 w 2203099"/>
              <a:gd name="connsiteY9" fmla="*/ 2477729 h 3081810"/>
              <a:gd name="connsiteX10" fmla="*/ 1986116 w 2203099"/>
              <a:gd name="connsiteY10" fmla="*/ 2458064 h 3081810"/>
              <a:gd name="connsiteX11" fmla="*/ 2015613 w 2203099"/>
              <a:gd name="connsiteY11" fmla="*/ 2428567 h 3081810"/>
              <a:gd name="connsiteX12" fmla="*/ 2035277 w 2203099"/>
              <a:gd name="connsiteY12" fmla="*/ 2399071 h 3081810"/>
              <a:gd name="connsiteX13" fmla="*/ 2064774 w 2203099"/>
              <a:gd name="connsiteY13" fmla="*/ 2359742 h 3081810"/>
              <a:gd name="connsiteX14" fmla="*/ 2104103 w 2203099"/>
              <a:gd name="connsiteY14" fmla="*/ 2300748 h 3081810"/>
              <a:gd name="connsiteX15" fmla="*/ 2123768 w 2203099"/>
              <a:gd name="connsiteY15" fmla="*/ 2241755 h 3081810"/>
              <a:gd name="connsiteX16" fmla="*/ 2143432 w 2203099"/>
              <a:gd name="connsiteY16" fmla="*/ 2202426 h 3081810"/>
              <a:gd name="connsiteX17" fmla="*/ 2163097 w 2203099"/>
              <a:gd name="connsiteY17" fmla="*/ 2143432 h 3081810"/>
              <a:gd name="connsiteX18" fmla="*/ 2172929 w 2203099"/>
              <a:gd name="connsiteY18" fmla="*/ 2113935 h 3081810"/>
              <a:gd name="connsiteX19" fmla="*/ 2182761 w 2203099"/>
              <a:gd name="connsiteY19" fmla="*/ 2084438 h 3081810"/>
              <a:gd name="connsiteX20" fmla="*/ 2192594 w 2203099"/>
              <a:gd name="connsiteY20" fmla="*/ 2045109 h 3081810"/>
              <a:gd name="connsiteX21" fmla="*/ 2192594 w 2203099"/>
              <a:gd name="connsiteY21" fmla="*/ 1877961 h 3081810"/>
              <a:gd name="connsiteX22" fmla="*/ 2172929 w 2203099"/>
              <a:gd name="connsiteY22" fmla="*/ 1504335 h 3081810"/>
              <a:gd name="connsiteX23" fmla="*/ 2133600 w 2203099"/>
              <a:gd name="connsiteY23" fmla="*/ 1396180 h 3081810"/>
              <a:gd name="connsiteX24" fmla="*/ 2123768 w 2203099"/>
              <a:gd name="connsiteY24" fmla="*/ 1337187 h 3081810"/>
              <a:gd name="connsiteX25" fmla="*/ 2104103 w 2203099"/>
              <a:gd name="connsiteY25" fmla="*/ 1238864 h 3081810"/>
              <a:gd name="connsiteX26" fmla="*/ 2094271 w 2203099"/>
              <a:gd name="connsiteY26" fmla="*/ 973393 h 3081810"/>
              <a:gd name="connsiteX27" fmla="*/ 2074607 w 2203099"/>
              <a:gd name="connsiteY27" fmla="*/ 816077 h 3081810"/>
              <a:gd name="connsiteX28" fmla="*/ 2064774 w 2203099"/>
              <a:gd name="connsiteY28" fmla="*/ 766916 h 3081810"/>
              <a:gd name="connsiteX29" fmla="*/ 1966452 w 2203099"/>
              <a:gd name="connsiteY29" fmla="*/ 589935 h 3081810"/>
              <a:gd name="connsiteX30" fmla="*/ 1897626 w 2203099"/>
              <a:gd name="connsiteY30" fmla="*/ 501445 h 3081810"/>
              <a:gd name="connsiteX31" fmla="*/ 1828800 w 2203099"/>
              <a:gd name="connsiteY31" fmla="*/ 442451 h 3081810"/>
              <a:gd name="connsiteX32" fmla="*/ 1779639 w 2203099"/>
              <a:gd name="connsiteY32" fmla="*/ 393290 h 3081810"/>
              <a:gd name="connsiteX33" fmla="*/ 1730477 w 2203099"/>
              <a:gd name="connsiteY33" fmla="*/ 353961 h 3081810"/>
              <a:gd name="connsiteX34" fmla="*/ 1700981 w 2203099"/>
              <a:gd name="connsiteY34" fmla="*/ 324464 h 3081810"/>
              <a:gd name="connsiteX35" fmla="*/ 1671484 w 2203099"/>
              <a:gd name="connsiteY35" fmla="*/ 304800 h 3081810"/>
              <a:gd name="connsiteX36" fmla="*/ 1582994 w 2203099"/>
              <a:gd name="connsiteY36" fmla="*/ 245806 h 3081810"/>
              <a:gd name="connsiteX37" fmla="*/ 1484671 w 2203099"/>
              <a:gd name="connsiteY37" fmla="*/ 176980 h 3081810"/>
              <a:gd name="connsiteX38" fmla="*/ 1386348 w 2203099"/>
              <a:gd name="connsiteY38" fmla="*/ 127819 h 3081810"/>
              <a:gd name="connsiteX39" fmla="*/ 1356852 w 2203099"/>
              <a:gd name="connsiteY39" fmla="*/ 117987 h 3081810"/>
              <a:gd name="connsiteX40" fmla="*/ 1278194 w 2203099"/>
              <a:gd name="connsiteY40" fmla="*/ 78658 h 3081810"/>
              <a:gd name="connsiteX41" fmla="*/ 1248697 w 2203099"/>
              <a:gd name="connsiteY41" fmla="*/ 68826 h 3081810"/>
              <a:gd name="connsiteX42" fmla="*/ 1209368 w 2203099"/>
              <a:gd name="connsiteY42" fmla="*/ 49161 h 3081810"/>
              <a:gd name="connsiteX43" fmla="*/ 1160207 w 2203099"/>
              <a:gd name="connsiteY43" fmla="*/ 39329 h 3081810"/>
              <a:gd name="connsiteX44" fmla="*/ 1071716 w 2203099"/>
              <a:gd name="connsiteY44" fmla="*/ 19664 h 3081810"/>
              <a:gd name="connsiteX45" fmla="*/ 865239 w 2203099"/>
              <a:gd name="connsiteY45" fmla="*/ 0 h 3081810"/>
              <a:gd name="connsiteX46" fmla="*/ 560439 w 2203099"/>
              <a:gd name="connsiteY46" fmla="*/ 29496 h 3081810"/>
              <a:gd name="connsiteX47" fmla="*/ 491613 w 2203099"/>
              <a:gd name="connsiteY47" fmla="*/ 58993 h 3081810"/>
              <a:gd name="connsiteX48" fmla="*/ 432619 w 2203099"/>
              <a:gd name="connsiteY48" fmla="*/ 78658 h 3081810"/>
              <a:gd name="connsiteX49" fmla="*/ 363794 w 2203099"/>
              <a:gd name="connsiteY49" fmla="*/ 137651 h 3081810"/>
              <a:gd name="connsiteX50" fmla="*/ 324465 w 2203099"/>
              <a:gd name="connsiteY50" fmla="*/ 176980 h 3081810"/>
              <a:gd name="connsiteX51" fmla="*/ 275303 w 2203099"/>
              <a:gd name="connsiteY51" fmla="*/ 216309 h 3081810"/>
              <a:gd name="connsiteX52" fmla="*/ 255639 w 2203099"/>
              <a:gd name="connsiteY52" fmla="*/ 245806 h 3081810"/>
              <a:gd name="connsiteX53" fmla="*/ 226142 w 2203099"/>
              <a:gd name="connsiteY53" fmla="*/ 294967 h 3081810"/>
              <a:gd name="connsiteX54" fmla="*/ 176981 w 2203099"/>
              <a:gd name="connsiteY54" fmla="*/ 353961 h 3081810"/>
              <a:gd name="connsiteX55" fmla="*/ 117987 w 2203099"/>
              <a:gd name="connsiteY55" fmla="*/ 462116 h 3081810"/>
              <a:gd name="connsiteX56" fmla="*/ 88490 w 2203099"/>
              <a:gd name="connsiteY56" fmla="*/ 530942 h 3081810"/>
              <a:gd name="connsiteX57" fmla="*/ 68826 w 2203099"/>
              <a:gd name="connsiteY57" fmla="*/ 560438 h 3081810"/>
              <a:gd name="connsiteX58" fmla="*/ 39329 w 2203099"/>
              <a:gd name="connsiteY58" fmla="*/ 668593 h 3081810"/>
              <a:gd name="connsiteX59" fmla="*/ 19665 w 2203099"/>
              <a:gd name="connsiteY59" fmla="*/ 707922 h 3081810"/>
              <a:gd name="connsiteX60" fmla="*/ 0 w 2203099"/>
              <a:gd name="connsiteY60" fmla="*/ 855406 h 3081810"/>
              <a:gd name="connsiteX61" fmla="*/ 9832 w 2203099"/>
              <a:gd name="connsiteY61" fmla="*/ 1032387 h 3081810"/>
              <a:gd name="connsiteX62" fmla="*/ 29497 w 2203099"/>
              <a:gd name="connsiteY62" fmla="*/ 1091380 h 3081810"/>
              <a:gd name="connsiteX63" fmla="*/ 49161 w 2203099"/>
              <a:gd name="connsiteY63" fmla="*/ 1160206 h 3081810"/>
              <a:gd name="connsiteX64" fmla="*/ 68826 w 2203099"/>
              <a:gd name="connsiteY64" fmla="*/ 1278193 h 3081810"/>
              <a:gd name="connsiteX65" fmla="*/ 49161 w 2203099"/>
              <a:gd name="connsiteY65" fmla="*/ 1465006 h 3081810"/>
              <a:gd name="connsiteX66" fmla="*/ 29497 w 2203099"/>
              <a:gd name="connsiteY66" fmla="*/ 1524000 h 3081810"/>
              <a:gd name="connsiteX67" fmla="*/ 9832 w 2203099"/>
              <a:gd name="connsiteY67" fmla="*/ 1622322 h 3081810"/>
              <a:gd name="connsiteX68" fmla="*/ 19665 w 2203099"/>
              <a:gd name="connsiteY68" fmla="*/ 1740309 h 3081810"/>
              <a:gd name="connsiteX69" fmla="*/ 39329 w 2203099"/>
              <a:gd name="connsiteY69" fmla="*/ 1838632 h 3081810"/>
              <a:gd name="connsiteX70" fmla="*/ 58994 w 2203099"/>
              <a:gd name="connsiteY70" fmla="*/ 1897626 h 3081810"/>
              <a:gd name="connsiteX71" fmla="*/ 98323 w 2203099"/>
              <a:gd name="connsiteY71" fmla="*/ 1956619 h 3081810"/>
              <a:gd name="connsiteX72" fmla="*/ 108155 w 2203099"/>
              <a:gd name="connsiteY72" fmla="*/ 1986116 h 3081810"/>
              <a:gd name="connsiteX73" fmla="*/ 167148 w 2203099"/>
              <a:gd name="connsiteY73" fmla="*/ 2025445 h 3081810"/>
              <a:gd name="connsiteX74" fmla="*/ 196645 w 2203099"/>
              <a:gd name="connsiteY74" fmla="*/ 2045109 h 3081810"/>
              <a:gd name="connsiteX75" fmla="*/ 235974 w 2203099"/>
              <a:gd name="connsiteY75" fmla="*/ 2104103 h 3081810"/>
              <a:gd name="connsiteX76" fmla="*/ 265471 w 2203099"/>
              <a:gd name="connsiteY76" fmla="*/ 2172929 h 3081810"/>
              <a:gd name="connsiteX77" fmla="*/ 285136 w 2203099"/>
              <a:gd name="connsiteY77" fmla="*/ 2241755 h 3081810"/>
              <a:gd name="connsiteX78" fmla="*/ 304800 w 2203099"/>
              <a:gd name="connsiteY78" fmla="*/ 2281084 h 3081810"/>
              <a:gd name="connsiteX79" fmla="*/ 314632 w 2203099"/>
              <a:gd name="connsiteY79" fmla="*/ 2320413 h 3081810"/>
              <a:gd name="connsiteX80" fmla="*/ 353961 w 2203099"/>
              <a:gd name="connsiteY80" fmla="*/ 2379406 h 3081810"/>
              <a:gd name="connsiteX81" fmla="*/ 363794 w 2203099"/>
              <a:gd name="connsiteY81" fmla="*/ 2418735 h 3081810"/>
              <a:gd name="connsiteX82" fmla="*/ 403123 w 2203099"/>
              <a:gd name="connsiteY82" fmla="*/ 2477729 h 3081810"/>
              <a:gd name="connsiteX83" fmla="*/ 422787 w 2203099"/>
              <a:gd name="connsiteY83" fmla="*/ 2507226 h 3081810"/>
              <a:gd name="connsiteX84" fmla="*/ 432619 w 2203099"/>
              <a:gd name="connsiteY84" fmla="*/ 2536722 h 3081810"/>
              <a:gd name="connsiteX85" fmla="*/ 491613 w 2203099"/>
              <a:gd name="connsiteY85" fmla="*/ 2625213 h 3081810"/>
              <a:gd name="connsiteX86" fmla="*/ 511277 w 2203099"/>
              <a:gd name="connsiteY86" fmla="*/ 2654709 h 3081810"/>
              <a:gd name="connsiteX87" fmla="*/ 521110 w 2203099"/>
              <a:gd name="connsiteY87" fmla="*/ 2684206 h 3081810"/>
              <a:gd name="connsiteX88" fmla="*/ 580103 w 2203099"/>
              <a:gd name="connsiteY88" fmla="*/ 2762864 h 3081810"/>
              <a:gd name="connsiteX89" fmla="*/ 619432 w 2203099"/>
              <a:gd name="connsiteY89" fmla="*/ 2821858 h 3081810"/>
              <a:gd name="connsiteX90" fmla="*/ 639097 w 2203099"/>
              <a:gd name="connsiteY90" fmla="*/ 2851355 h 3081810"/>
              <a:gd name="connsiteX91" fmla="*/ 668594 w 2203099"/>
              <a:gd name="connsiteY91" fmla="*/ 2871019 h 3081810"/>
              <a:gd name="connsiteX92" fmla="*/ 737419 w 2203099"/>
              <a:gd name="connsiteY92" fmla="*/ 2949677 h 3081810"/>
              <a:gd name="connsiteX93" fmla="*/ 757084 w 2203099"/>
              <a:gd name="connsiteY93" fmla="*/ 2979174 h 3081810"/>
              <a:gd name="connsiteX94" fmla="*/ 855407 w 2203099"/>
              <a:gd name="connsiteY94" fmla="*/ 3038167 h 3081810"/>
              <a:gd name="connsiteX95" fmla="*/ 914400 w 2203099"/>
              <a:gd name="connsiteY95" fmla="*/ 3048000 h 3081810"/>
              <a:gd name="connsiteX96" fmla="*/ 963561 w 2203099"/>
              <a:gd name="connsiteY96" fmla="*/ 3057832 h 3081810"/>
              <a:gd name="connsiteX97" fmla="*/ 1071716 w 2203099"/>
              <a:gd name="connsiteY97" fmla="*/ 3077496 h 3081810"/>
              <a:gd name="connsiteX98" fmla="*/ 1484671 w 2203099"/>
              <a:gd name="connsiteY98" fmla="*/ 3057832 h 3081810"/>
              <a:gd name="connsiteX99" fmla="*/ 1543665 w 2203099"/>
              <a:gd name="connsiteY99" fmla="*/ 3038167 h 3081810"/>
              <a:gd name="connsiteX100" fmla="*/ 1661652 w 2203099"/>
              <a:gd name="connsiteY100" fmla="*/ 2979174 h 3081810"/>
              <a:gd name="connsiteX101" fmla="*/ 1691148 w 2203099"/>
              <a:gd name="connsiteY101" fmla="*/ 2969342 h 3081810"/>
              <a:gd name="connsiteX102" fmla="*/ 1720645 w 2203099"/>
              <a:gd name="connsiteY102" fmla="*/ 2959509 h 3081810"/>
              <a:gd name="connsiteX103" fmla="*/ 1710813 w 2203099"/>
              <a:gd name="connsiteY103" fmla="*/ 2979174 h 3081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2203099" h="3081810">
                <a:moveTo>
                  <a:pt x="1710813" y="2979174"/>
                </a:moveTo>
                <a:cubicBezTo>
                  <a:pt x="1727200" y="2969342"/>
                  <a:pt x="1744073" y="2960278"/>
                  <a:pt x="1759974" y="2949677"/>
                </a:cubicBezTo>
                <a:cubicBezTo>
                  <a:pt x="1784384" y="2933403"/>
                  <a:pt x="1809813" y="2913468"/>
                  <a:pt x="1828800" y="2890684"/>
                </a:cubicBezTo>
                <a:cubicBezTo>
                  <a:pt x="1842446" y="2874310"/>
                  <a:pt x="1860731" y="2840354"/>
                  <a:pt x="1868129" y="2821858"/>
                </a:cubicBezTo>
                <a:cubicBezTo>
                  <a:pt x="1875827" y="2802612"/>
                  <a:pt x="1881239" y="2782529"/>
                  <a:pt x="1887794" y="2762864"/>
                </a:cubicBezTo>
                <a:lnTo>
                  <a:pt x="1897626" y="2733367"/>
                </a:lnTo>
                <a:cubicBezTo>
                  <a:pt x="1885830" y="2650792"/>
                  <a:pt x="1882375" y="2667558"/>
                  <a:pt x="1897626" y="2576051"/>
                </a:cubicBezTo>
                <a:cubicBezTo>
                  <a:pt x="1899330" y="2565828"/>
                  <a:pt x="1901709" y="2555178"/>
                  <a:pt x="1907458" y="2546555"/>
                </a:cubicBezTo>
                <a:cubicBezTo>
                  <a:pt x="1915171" y="2534985"/>
                  <a:pt x="1927123" y="2526890"/>
                  <a:pt x="1936955" y="2517058"/>
                </a:cubicBezTo>
                <a:cubicBezTo>
                  <a:pt x="1943510" y="2503948"/>
                  <a:pt x="1947236" y="2488989"/>
                  <a:pt x="1956619" y="2477729"/>
                </a:cubicBezTo>
                <a:cubicBezTo>
                  <a:pt x="1964184" y="2468651"/>
                  <a:pt x="1977038" y="2465629"/>
                  <a:pt x="1986116" y="2458064"/>
                </a:cubicBezTo>
                <a:cubicBezTo>
                  <a:pt x="1996798" y="2449162"/>
                  <a:pt x="2006711" y="2439249"/>
                  <a:pt x="2015613" y="2428567"/>
                </a:cubicBezTo>
                <a:cubicBezTo>
                  <a:pt x="2023178" y="2419489"/>
                  <a:pt x="2028409" y="2408687"/>
                  <a:pt x="2035277" y="2399071"/>
                </a:cubicBezTo>
                <a:cubicBezTo>
                  <a:pt x="2044802" y="2385736"/>
                  <a:pt x="2055377" y="2373167"/>
                  <a:pt x="2064774" y="2359742"/>
                </a:cubicBezTo>
                <a:cubicBezTo>
                  <a:pt x="2078327" y="2340380"/>
                  <a:pt x="2096629" y="2323169"/>
                  <a:pt x="2104103" y="2300748"/>
                </a:cubicBezTo>
                <a:cubicBezTo>
                  <a:pt x="2110658" y="2281084"/>
                  <a:pt x="2114498" y="2260295"/>
                  <a:pt x="2123768" y="2241755"/>
                </a:cubicBezTo>
                <a:cubicBezTo>
                  <a:pt x="2130323" y="2228645"/>
                  <a:pt x="2137989" y="2216035"/>
                  <a:pt x="2143432" y="2202426"/>
                </a:cubicBezTo>
                <a:cubicBezTo>
                  <a:pt x="2151130" y="2183180"/>
                  <a:pt x="2156542" y="2163097"/>
                  <a:pt x="2163097" y="2143432"/>
                </a:cubicBezTo>
                <a:lnTo>
                  <a:pt x="2172929" y="2113935"/>
                </a:lnTo>
                <a:cubicBezTo>
                  <a:pt x="2176206" y="2104103"/>
                  <a:pt x="2180247" y="2094493"/>
                  <a:pt x="2182761" y="2084438"/>
                </a:cubicBezTo>
                <a:lnTo>
                  <a:pt x="2192594" y="2045109"/>
                </a:lnTo>
                <a:cubicBezTo>
                  <a:pt x="2211624" y="1873835"/>
                  <a:pt x="2200516" y="2036391"/>
                  <a:pt x="2192594" y="1877961"/>
                </a:cubicBezTo>
                <a:cubicBezTo>
                  <a:pt x="2192116" y="1868407"/>
                  <a:pt x="2198115" y="1605081"/>
                  <a:pt x="2172929" y="1504335"/>
                </a:cubicBezTo>
                <a:cubicBezTo>
                  <a:pt x="2164513" y="1470672"/>
                  <a:pt x="2146633" y="1428762"/>
                  <a:pt x="2133600" y="1396180"/>
                </a:cubicBezTo>
                <a:cubicBezTo>
                  <a:pt x="2130323" y="1376516"/>
                  <a:pt x="2127442" y="1356781"/>
                  <a:pt x="2123768" y="1337187"/>
                </a:cubicBezTo>
                <a:cubicBezTo>
                  <a:pt x="2117608" y="1304336"/>
                  <a:pt x="2104103" y="1238864"/>
                  <a:pt x="2104103" y="1238864"/>
                </a:cubicBezTo>
                <a:cubicBezTo>
                  <a:pt x="2100826" y="1150374"/>
                  <a:pt x="2098806" y="1061828"/>
                  <a:pt x="2094271" y="973393"/>
                </a:cubicBezTo>
                <a:cubicBezTo>
                  <a:pt x="2086906" y="829768"/>
                  <a:pt x="2092782" y="897860"/>
                  <a:pt x="2074607" y="816077"/>
                </a:cubicBezTo>
                <a:cubicBezTo>
                  <a:pt x="2070982" y="799763"/>
                  <a:pt x="2071137" y="782369"/>
                  <a:pt x="2064774" y="766916"/>
                </a:cubicBezTo>
                <a:cubicBezTo>
                  <a:pt x="2038387" y="702833"/>
                  <a:pt x="2006966" y="645181"/>
                  <a:pt x="1966452" y="589935"/>
                </a:cubicBezTo>
                <a:cubicBezTo>
                  <a:pt x="1944354" y="559801"/>
                  <a:pt x="1924049" y="527868"/>
                  <a:pt x="1897626" y="501445"/>
                </a:cubicBezTo>
                <a:cubicBezTo>
                  <a:pt x="1803028" y="406847"/>
                  <a:pt x="1942319" y="543357"/>
                  <a:pt x="1828800" y="442451"/>
                </a:cubicBezTo>
                <a:cubicBezTo>
                  <a:pt x="1811479" y="427055"/>
                  <a:pt x="1796865" y="408793"/>
                  <a:pt x="1779639" y="393290"/>
                </a:cubicBezTo>
                <a:cubicBezTo>
                  <a:pt x="1764040" y="379251"/>
                  <a:pt x="1746270" y="367780"/>
                  <a:pt x="1730477" y="353961"/>
                </a:cubicBezTo>
                <a:cubicBezTo>
                  <a:pt x="1720013" y="344805"/>
                  <a:pt x="1711663" y="333366"/>
                  <a:pt x="1700981" y="324464"/>
                </a:cubicBezTo>
                <a:cubicBezTo>
                  <a:pt x="1691903" y="316899"/>
                  <a:pt x="1681100" y="311668"/>
                  <a:pt x="1671484" y="304800"/>
                </a:cubicBezTo>
                <a:cubicBezTo>
                  <a:pt x="1499970" y="182291"/>
                  <a:pt x="1782531" y="378832"/>
                  <a:pt x="1582994" y="245806"/>
                </a:cubicBezTo>
                <a:cubicBezTo>
                  <a:pt x="1528528" y="209495"/>
                  <a:pt x="1551863" y="214775"/>
                  <a:pt x="1484671" y="176980"/>
                </a:cubicBezTo>
                <a:cubicBezTo>
                  <a:pt x="1452734" y="159016"/>
                  <a:pt x="1421110" y="139406"/>
                  <a:pt x="1386348" y="127819"/>
                </a:cubicBezTo>
                <a:cubicBezTo>
                  <a:pt x="1376516" y="124542"/>
                  <a:pt x="1366287" y="122276"/>
                  <a:pt x="1356852" y="117987"/>
                </a:cubicBezTo>
                <a:cubicBezTo>
                  <a:pt x="1330165" y="105857"/>
                  <a:pt x="1306004" y="87928"/>
                  <a:pt x="1278194" y="78658"/>
                </a:cubicBezTo>
                <a:cubicBezTo>
                  <a:pt x="1268362" y="75381"/>
                  <a:pt x="1258223" y="72909"/>
                  <a:pt x="1248697" y="68826"/>
                </a:cubicBezTo>
                <a:cubicBezTo>
                  <a:pt x="1235225" y="63052"/>
                  <a:pt x="1223273" y="53796"/>
                  <a:pt x="1209368" y="49161"/>
                </a:cubicBezTo>
                <a:cubicBezTo>
                  <a:pt x="1193514" y="43876"/>
                  <a:pt x="1176548" y="42831"/>
                  <a:pt x="1160207" y="39329"/>
                </a:cubicBezTo>
                <a:cubicBezTo>
                  <a:pt x="1130661" y="32998"/>
                  <a:pt x="1101668" y="23658"/>
                  <a:pt x="1071716" y="19664"/>
                </a:cubicBezTo>
                <a:cubicBezTo>
                  <a:pt x="1003185" y="10527"/>
                  <a:pt x="865239" y="0"/>
                  <a:pt x="865239" y="0"/>
                </a:cubicBezTo>
                <a:cubicBezTo>
                  <a:pt x="771435" y="5211"/>
                  <a:pt x="654568" y="5964"/>
                  <a:pt x="560439" y="29496"/>
                </a:cubicBezTo>
                <a:cubicBezTo>
                  <a:pt x="536224" y="35550"/>
                  <a:pt x="514909" y="50033"/>
                  <a:pt x="491613" y="58993"/>
                </a:cubicBezTo>
                <a:cubicBezTo>
                  <a:pt x="472266" y="66434"/>
                  <a:pt x="452284" y="72103"/>
                  <a:pt x="432619" y="78658"/>
                </a:cubicBezTo>
                <a:cubicBezTo>
                  <a:pt x="290957" y="220320"/>
                  <a:pt x="468614" y="47805"/>
                  <a:pt x="363794" y="137651"/>
                </a:cubicBezTo>
                <a:cubicBezTo>
                  <a:pt x="349717" y="149717"/>
                  <a:pt x="338322" y="164663"/>
                  <a:pt x="324465" y="176980"/>
                </a:cubicBezTo>
                <a:cubicBezTo>
                  <a:pt x="308780" y="190922"/>
                  <a:pt x="290142" y="201470"/>
                  <a:pt x="275303" y="216309"/>
                </a:cubicBezTo>
                <a:cubicBezTo>
                  <a:pt x="266947" y="224665"/>
                  <a:pt x="261902" y="235785"/>
                  <a:pt x="255639" y="245806"/>
                </a:cubicBezTo>
                <a:cubicBezTo>
                  <a:pt x="245511" y="262012"/>
                  <a:pt x="237382" y="279512"/>
                  <a:pt x="226142" y="294967"/>
                </a:cubicBezTo>
                <a:cubicBezTo>
                  <a:pt x="211086" y="315669"/>
                  <a:pt x="191551" y="332915"/>
                  <a:pt x="176981" y="353961"/>
                </a:cubicBezTo>
                <a:cubicBezTo>
                  <a:pt x="164253" y="372347"/>
                  <a:pt x="130680" y="434192"/>
                  <a:pt x="117987" y="462116"/>
                </a:cubicBezTo>
                <a:cubicBezTo>
                  <a:pt x="107658" y="484839"/>
                  <a:pt x="99653" y="508617"/>
                  <a:pt x="88490" y="530942"/>
                </a:cubicBezTo>
                <a:cubicBezTo>
                  <a:pt x="83205" y="541511"/>
                  <a:pt x="73625" y="549640"/>
                  <a:pt x="68826" y="560438"/>
                </a:cubicBezTo>
                <a:cubicBezTo>
                  <a:pt x="22859" y="663863"/>
                  <a:pt x="70170" y="576067"/>
                  <a:pt x="39329" y="668593"/>
                </a:cubicBezTo>
                <a:cubicBezTo>
                  <a:pt x="34694" y="682498"/>
                  <a:pt x="26220" y="694812"/>
                  <a:pt x="19665" y="707922"/>
                </a:cubicBezTo>
                <a:cubicBezTo>
                  <a:pt x="13036" y="747693"/>
                  <a:pt x="0" y="819298"/>
                  <a:pt x="0" y="855406"/>
                </a:cubicBezTo>
                <a:cubicBezTo>
                  <a:pt x="0" y="914491"/>
                  <a:pt x="2503" y="973759"/>
                  <a:pt x="9832" y="1032387"/>
                </a:cubicBezTo>
                <a:cubicBezTo>
                  <a:pt x="12403" y="1052955"/>
                  <a:pt x="22942" y="1071716"/>
                  <a:pt x="29497" y="1091380"/>
                </a:cubicBezTo>
                <a:cubicBezTo>
                  <a:pt x="38191" y="1117462"/>
                  <a:pt x="43870" y="1131989"/>
                  <a:pt x="49161" y="1160206"/>
                </a:cubicBezTo>
                <a:cubicBezTo>
                  <a:pt x="56509" y="1199395"/>
                  <a:pt x="68826" y="1278193"/>
                  <a:pt x="68826" y="1278193"/>
                </a:cubicBezTo>
                <a:cubicBezTo>
                  <a:pt x="66927" y="1299077"/>
                  <a:pt x="55948" y="1433336"/>
                  <a:pt x="49161" y="1465006"/>
                </a:cubicBezTo>
                <a:cubicBezTo>
                  <a:pt x="44818" y="1485274"/>
                  <a:pt x="34524" y="1503891"/>
                  <a:pt x="29497" y="1524000"/>
                </a:cubicBezTo>
                <a:cubicBezTo>
                  <a:pt x="14830" y="1582669"/>
                  <a:pt x="21887" y="1550000"/>
                  <a:pt x="9832" y="1622322"/>
                </a:cubicBezTo>
                <a:cubicBezTo>
                  <a:pt x="13110" y="1661651"/>
                  <a:pt x="15307" y="1701085"/>
                  <a:pt x="19665" y="1740309"/>
                </a:cubicBezTo>
                <a:cubicBezTo>
                  <a:pt x="22792" y="1768448"/>
                  <a:pt x="30713" y="1809911"/>
                  <a:pt x="39329" y="1838632"/>
                </a:cubicBezTo>
                <a:cubicBezTo>
                  <a:pt x="45285" y="1858486"/>
                  <a:pt x="47496" y="1880379"/>
                  <a:pt x="58994" y="1897626"/>
                </a:cubicBezTo>
                <a:lnTo>
                  <a:pt x="98323" y="1956619"/>
                </a:lnTo>
                <a:cubicBezTo>
                  <a:pt x="101600" y="1966451"/>
                  <a:pt x="102406" y="1977492"/>
                  <a:pt x="108155" y="1986116"/>
                </a:cubicBezTo>
                <a:cubicBezTo>
                  <a:pt x="136112" y="2028053"/>
                  <a:pt x="131070" y="2007406"/>
                  <a:pt x="167148" y="2025445"/>
                </a:cubicBezTo>
                <a:cubicBezTo>
                  <a:pt x="177717" y="2030730"/>
                  <a:pt x="186813" y="2038554"/>
                  <a:pt x="196645" y="2045109"/>
                </a:cubicBezTo>
                <a:cubicBezTo>
                  <a:pt x="209755" y="2064774"/>
                  <a:pt x="230242" y="2081175"/>
                  <a:pt x="235974" y="2104103"/>
                </a:cubicBezTo>
                <a:cubicBezTo>
                  <a:pt x="248673" y="2154896"/>
                  <a:pt x="238311" y="2132188"/>
                  <a:pt x="265471" y="2172929"/>
                </a:cubicBezTo>
                <a:cubicBezTo>
                  <a:pt x="270462" y="2192895"/>
                  <a:pt x="276670" y="2222001"/>
                  <a:pt x="285136" y="2241755"/>
                </a:cubicBezTo>
                <a:cubicBezTo>
                  <a:pt x="290910" y="2255227"/>
                  <a:pt x="299654" y="2267360"/>
                  <a:pt x="304800" y="2281084"/>
                </a:cubicBezTo>
                <a:cubicBezTo>
                  <a:pt x="309545" y="2293737"/>
                  <a:pt x="308589" y="2308327"/>
                  <a:pt x="314632" y="2320413"/>
                </a:cubicBezTo>
                <a:cubicBezTo>
                  <a:pt x="325201" y="2341552"/>
                  <a:pt x="353961" y="2379406"/>
                  <a:pt x="353961" y="2379406"/>
                </a:cubicBezTo>
                <a:cubicBezTo>
                  <a:pt x="357239" y="2392516"/>
                  <a:pt x="357751" y="2406648"/>
                  <a:pt x="363794" y="2418735"/>
                </a:cubicBezTo>
                <a:cubicBezTo>
                  <a:pt x="374363" y="2439874"/>
                  <a:pt x="390013" y="2458064"/>
                  <a:pt x="403123" y="2477729"/>
                </a:cubicBezTo>
                <a:cubicBezTo>
                  <a:pt x="409678" y="2487561"/>
                  <a:pt x="419050" y="2496016"/>
                  <a:pt x="422787" y="2507226"/>
                </a:cubicBezTo>
                <a:cubicBezTo>
                  <a:pt x="426064" y="2517058"/>
                  <a:pt x="427586" y="2527662"/>
                  <a:pt x="432619" y="2536722"/>
                </a:cubicBezTo>
                <a:cubicBezTo>
                  <a:pt x="432626" y="2536734"/>
                  <a:pt x="481777" y="2610459"/>
                  <a:pt x="491613" y="2625213"/>
                </a:cubicBezTo>
                <a:cubicBezTo>
                  <a:pt x="498168" y="2635045"/>
                  <a:pt x="507540" y="2643499"/>
                  <a:pt x="511277" y="2654709"/>
                </a:cubicBezTo>
                <a:cubicBezTo>
                  <a:pt x="514555" y="2664541"/>
                  <a:pt x="515546" y="2675462"/>
                  <a:pt x="521110" y="2684206"/>
                </a:cubicBezTo>
                <a:cubicBezTo>
                  <a:pt x="538706" y="2711856"/>
                  <a:pt x="561923" y="2735594"/>
                  <a:pt x="580103" y="2762864"/>
                </a:cubicBezTo>
                <a:lnTo>
                  <a:pt x="619432" y="2821858"/>
                </a:lnTo>
                <a:cubicBezTo>
                  <a:pt x="625987" y="2831690"/>
                  <a:pt x="629265" y="2844800"/>
                  <a:pt x="639097" y="2851355"/>
                </a:cubicBezTo>
                <a:lnTo>
                  <a:pt x="668594" y="2871019"/>
                </a:lnTo>
                <a:cubicBezTo>
                  <a:pt x="714478" y="2939845"/>
                  <a:pt x="688258" y="2916903"/>
                  <a:pt x="737419" y="2949677"/>
                </a:cubicBezTo>
                <a:cubicBezTo>
                  <a:pt x="743974" y="2959509"/>
                  <a:pt x="748728" y="2970818"/>
                  <a:pt x="757084" y="2979174"/>
                </a:cubicBezTo>
                <a:cubicBezTo>
                  <a:pt x="778935" y="3001025"/>
                  <a:pt x="828802" y="3029299"/>
                  <a:pt x="855407" y="3038167"/>
                </a:cubicBezTo>
                <a:cubicBezTo>
                  <a:pt x="874320" y="3044471"/>
                  <a:pt x="894786" y="3044434"/>
                  <a:pt x="914400" y="3048000"/>
                </a:cubicBezTo>
                <a:cubicBezTo>
                  <a:pt x="930842" y="3050990"/>
                  <a:pt x="947077" y="3055085"/>
                  <a:pt x="963561" y="3057832"/>
                </a:cubicBezTo>
                <a:cubicBezTo>
                  <a:pt x="1069251" y="3075447"/>
                  <a:pt x="996209" y="3058620"/>
                  <a:pt x="1071716" y="3077496"/>
                </a:cubicBezTo>
                <a:cubicBezTo>
                  <a:pt x="1209368" y="3070941"/>
                  <a:pt x="1353935" y="3101411"/>
                  <a:pt x="1484671" y="3057832"/>
                </a:cubicBezTo>
                <a:cubicBezTo>
                  <a:pt x="1504336" y="3051277"/>
                  <a:pt x="1526418" y="3049665"/>
                  <a:pt x="1543665" y="3038167"/>
                </a:cubicBezTo>
                <a:cubicBezTo>
                  <a:pt x="1619906" y="2987339"/>
                  <a:pt x="1580236" y="3006312"/>
                  <a:pt x="1661652" y="2979174"/>
                </a:cubicBezTo>
                <a:lnTo>
                  <a:pt x="1691148" y="2969342"/>
                </a:lnTo>
                <a:cubicBezTo>
                  <a:pt x="1700980" y="2966064"/>
                  <a:pt x="1710281" y="2959509"/>
                  <a:pt x="1720645" y="2959509"/>
                </a:cubicBezTo>
                <a:lnTo>
                  <a:pt x="1710813" y="2979174"/>
                </a:lnTo>
                <a:close/>
              </a:path>
            </a:pathLst>
          </a:custGeom>
          <a:solidFill>
            <a:srgbClr val="7030A0">
              <a:alpha val="23000"/>
            </a:srgbClr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617416"/>
      </p:ext>
    </p:extLst>
  </p:cSld>
  <p:clrMapOvr>
    <a:masterClrMapping/>
  </p:clrMapOvr>
  <p:transition advTm="77781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4D1BB0-129E-7E4C-8006-1EF0B4D47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KDD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B8E094-F56C-F745-A573-209AD676D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Dong+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A74194-D642-594C-92E7-08D1881ED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1F0B3-128E-3D42-BCF2-70B165DD6E87}" type="slidenum">
              <a:rPr lang="en-US" altLang="en-US" smtClean="0"/>
              <a:pPr/>
              <a:t>48</a:t>
            </a:fld>
            <a:endParaRPr lang="en-US" altLang="en-US" dirty="0"/>
          </a:p>
        </p:txBody>
      </p:sp>
      <p:sp>
        <p:nvSpPr>
          <p:cNvPr id="1530882" name="Rectangle 2">
            <a:extLst>
              <a:ext uri="{FF2B5EF4-FFF2-40B4-BE49-F238E27FC236}">
                <a16:creationId xmlns:a16="http://schemas.microsoft.com/office/drawing/2014/main" id="{D8C5CB66-B40D-F04D-A994-C6465344432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lIns="91430" tIns="45715" rIns="91430" bIns="45715" anchor="t"/>
          <a:lstStyle/>
          <a:p>
            <a:r>
              <a:rPr lang="en-US" altLang="en-US" dirty="0"/>
              <a:t>Personalized PageRank algorithm</a:t>
            </a:r>
          </a:p>
        </p:txBody>
      </p:sp>
      <p:sp>
        <p:nvSpPr>
          <p:cNvPr id="1530883" name="Rectangle 3">
            <a:extLst>
              <a:ext uri="{FF2B5EF4-FFF2-40B4-BE49-F238E27FC236}">
                <a16:creationId xmlns:a16="http://schemas.microsoft.com/office/drawing/2014/main" id="{D331FF86-EC7C-2E40-8032-3445158AB6C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 lIns="91430" tIns="45715" rIns="91430" bIns="45715"/>
          <a:lstStyle/>
          <a:p>
            <a:pPr marL="0" indent="0">
              <a:buNone/>
            </a:pPr>
            <a:endParaRPr lang="en-US" alt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78F4744-C00D-C84C-B67F-1077A46E5B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0333" y="1295400"/>
            <a:ext cx="1170897" cy="1290376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7CB7FE89-AFC7-A743-BA09-6FBF4717F4DC}"/>
              </a:ext>
            </a:extLst>
          </p:cNvPr>
          <p:cNvGrpSpPr>
            <a:grpSpLocks/>
          </p:cNvGrpSpPr>
          <p:nvPr/>
        </p:nvGrpSpPr>
        <p:grpSpPr bwMode="auto">
          <a:xfrm>
            <a:off x="7612030" y="4676775"/>
            <a:ext cx="1219200" cy="914400"/>
            <a:chOff x="720" y="2676"/>
            <a:chExt cx="847" cy="540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8D0FF3C7-EFA1-FD42-9A69-19B29ED9F7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8" y="3036"/>
              <a:ext cx="101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AE71855-3628-4F41-BA7E-8BE01C2D49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5" y="2712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6D4822E6-887C-0C45-99C3-76B5AC9758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0" y="2676"/>
              <a:ext cx="102" cy="108"/>
            </a:xfrm>
            <a:prstGeom prst="ellipse">
              <a:avLst/>
            </a:prstGeom>
            <a:solidFill>
              <a:schemeClr val="tx2"/>
            </a:solidFill>
            <a:ln w="15875">
              <a:solidFill>
                <a:schemeClr val="tx2"/>
              </a:solidFill>
              <a:round/>
              <a:headEnd type="none" w="sm" len="sm"/>
              <a:tailEnd/>
            </a:ln>
            <a:extLst/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7ED979B-ABCB-434F-BF98-15C5B30F50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4" y="3108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B9961D17-BE86-3A49-A714-D0447DD17B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" y="2712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cxnSp>
          <p:nvCxnSpPr>
            <p:cNvPr id="14" name="AutoShape 13">
              <a:extLst>
                <a:ext uri="{FF2B5EF4-FFF2-40B4-BE49-F238E27FC236}">
                  <a16:creationId xmlns:a16="http://schemas.microsoft.com/office/drawing/2014/main" id="{36C4F112-A1F0-6C49-B05F-AA4DD616EEBD}"/>
                </a:ext>
              </a:extLst>
            </p:cNvPr>
            <p:cNvCxnSpPr>
              <a:cxnSpLocks noChangeShapeType="1"/>
              <a:stCxn id="11" idx="6"/>
              <a:endCxn id="10" idx="2"/>
            </p:cNvCxnSpPr>
            <p:nvPr/>
          </p:nvCxnSpPr>
          <p:spPr bwMode="auto">
            <a:xfrm>
              <a:off x="1266" y="2730"/>
              <a:ext cx="196" cy="36"/>
            </a:xfrm>
            <a:prstGeom prst="straightConnector1">
              <a:avLst/>
            </a:prstGeom>
            <a:noFill/>
            <a:ln w="15875">
              <a:solidFill>
                <a:schemeClr val="tx2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14">
              <a:extLst>
                <a:ext uri="{FF2B5EF4-FFF2-40B4-BE49-F238E27FC236}">
                  <a16:creationId xmlns:a16="http://schemas.microsoft.com/office/drawing/2014/main" id="{744BDFE7-9596-3249-8977-2072D8673866}"/>
                </a:ext>
              </a:extLst>
            </p:cNvPr>
            <p:cNvCxnSpPr>
              <a:cxnSpLocks noChangeShapeType="1"/>
              <a:stCxn id="12" idx="6"/>
              <a:endCxn id="10" idx="3"/>
            </p:cNvCxnSpPr>
            <p:nvPr/>
          </p:nvCxnSpPr>
          <p:spPr bwMode="auto">
            <a:xfrm flipV="1">
              <a:off x="1300" y="2808"/>
              <a:ext cx="180" cy="354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AutoShape 15">
              <a:extLst>
                <a:ext uri="{FF2B5EF4-FFF2-40B4-BE49-F238E27FC236}">
                  <a16:creationId xmlns:a16="http://schemas.microsoft.com/office/drawing/2014/main" id="{53919774-3FAF-D74E-81F4-0F41B234E531}"/>
                </a:ext>
              </a:extLst>
            </p:cNvPr>
            <p:cNvCxnSpPr>
              <a:cxnSpLocks noChangeShapeType="1"/>
              <a:stCxn id="13" idx="6"/>
              <a:endCxn id="11" idx="2"/>
            </p:cNvCxnSpPr>
            <p:nvPr/>
          </p:nvCxnSpPr>
          <p:spPr bwMode="auto">
            <a:xfrm flipV="1">
              <a:off x="825" y="2730"/>
              <a:ext cx="332" cy="3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" name="AutoShape 16">
              <a:extLst>
                <a:ext uri="{FF2B5EF4-FFF2-40B4-BE49-F238E27FC236}">
                  <a16:creationId xmlns:a16="http://schemas.microsoft.com/office/drawing/2014/main" id="{77D47843-0ADB-5D48-A56F-7C96E2ACD23A}"/>
                </a:ext>
              </a:extLst>
            </p:cNvPr>
            <p:cNvCxnSpPr>
              <a:cxnSpLocks noChangeShapeType="1"/>
              <a:stCxn id="9" idx="7"/>
              <a:endCxn id="11" idx="3"/>
            </p:cNvCxnSpPr>
            <p:nvPr/>
          </p:nvCxnSpPr>
          <p:spPr bwMode="auto">
            <a:xfrm flipV="1">
              <a:off x="875" y="2772"/>
              <a:ext cx="300" cy="27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" name="AutoShape 17">
              <a:extLst>
                <a:ext uri="{FF2B5EF4-FFF2-40B4-BE49-F238E27FC236}">
                  <a16:creationId xmlns:a16="http://schemas.microsoft.com/office/drawing/2014/main" id="{C343CB8F-DE83-0F42-84FF-0F50F6211021}"/>
                </a:ext>
              </a:extLst>
            </p:cNvPr>
            <p:cNvCxnSpPr>
              <a:cxnSpLocks noChangeShapeType="1"/>
              <a:stCxn id="12" idx="2"/>
              <a:endCxn id="9" idx="6"/>
            </p:cNvCxnSpPr>
            <p:nvPr/>
          </p:nvCxnSpPr>
          <p:spPr bwMode="auto">
            <a:xfrm flipH="1" flipV="1">
              <a:off x="894" y="3090"/>
              <a:ext cx="295" cy="72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" name="AutoShape 18">
              <a:extLst>
                <a:ext uri="{FF2B5EF4-FFF2-40B4-BE49-F238E27FC236}">
                  <a16:creationId xmlns:a16="http://schemas.microsoft.com/office/drawing/2014/main" id="{AEA14D8E-02DC-574B-83BA-9F54685B6EF3}"/>
                </a:ext>
              </a:extLst>
            </p:cNvPr>
            <p:cNvCxnSpPr>
              <a:cxnSpLocks noChangeShapeType="1"/>
              <a:stCxn id="10" idx="0"/>
              <a:endCxn id="13" idx="1"/>
            </p:cNvCxnSpPr>
            <p:nvPr/>
          </p:nvCxnSpPr>
          <p:spPr bwMode="auto">
            <a:xfrm rot="-5400000" flipH="1" flipV="1">
              <a:off x="1118" y="2324"/>
              <a:ext cx="16" cy="781"/>
            </a:xfrm>
            <a:prstGeom prst="curvedConnector3">
              <a:avLst>
                <a:gd name="adj1" fmla="val -868750"/>
              </a:avLst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AutoShape 19">
              <a:extLst>
                <a:ext uri="{FF2B5EF4-FFF2-40B4-BE49-F238E27FC236}">
                  <a16:creationId xmlns:a16="http://schemas.microsoft.com/office/drawing/2014/main" id="{1B241A24-1A30-D445-BCE6-A3F2CA5CEE84}"/>
                </a:ext>
              </a:extLst>
            </p:cNvPr>
            <p:cNvCxnSpPr>
              <a:cxnSpLocks noChangeShapeType="1"/>
              <a:stCxn id="11" idx="5"/>
              <a:endCxn id="12" idx="0"/>
            </p:cNvCxnSpPr>
            <p:nvPr/>
          </p:nvCxnSpPr>
          <p:spPr bwMode="auto">
            <a:xfrm flipH="1">
              <a:off x="1245" y="2773"/>
              <a:ext cx="2" cy="33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807153C3-42EF-7044-8BE1-81B3D78A61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80635" y="4019550"/>
            <a:ext cx="258390" cy="392158"/>
          </a:xfrm>
          <a:prstGeom prst="rect">
            <a:avLst/>
          </a:prstGeom>
          <a:solidFill>
            <a:srgbClr val="FF7E79"/>
          </a:solidFill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60E4EBA6-953C-D849-B852-59CA492319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7781" y="1585381"/>
            <a:ext cx="468086" cy="710413"/>
          </a:xfrm>
          <a:prstGeom prst="rect">
            <a:avLst/>
          </a:prstGeom>
          <a:solidFill>
            <a:srgbClr val="FF7E79"/>
          </a:solidFill>
        </p:spPr>
      </p:pic>
    </p:spTree>
    <p:extLst>
      <p:ext uri="{BB962C8B-B14F-4D97-AF65-F5344CB8AC3E}">
        <p14:creationId xmlns:p14="http://schemas.microsoft.com/office/powerpoint/2010/main" val="26613817"/>
      </p:ext>
    </p:extLst>
  </p:cSld>
  <p:clrMapOvr>
    <a:masterClrMapping/>
  </p:clrMapOvr>
  <p:transition advTm="51516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4D1BB0-129E-7E4C-8006-1EF0B4D47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KDD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B8E094-F56C-F745-A573-209AD676D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Dong+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A74194-D642-594C-92E7-08D1881ED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1F0B3-128E-3D42-BCF2-70B165DD6E87}" type="slidenum">
              <a:rPr lang="en-US" altLang="en-US" smtClean="0"/>
              <a:pPr/>
              <a:t>49</a:t>
            </a:fld>
            <a:endParaRPr lang="en-US" altLang="en-US" dirty="0"/>
          </a:p>
        </p:txBody>
      </p:sp>
      <p:sp>
        <p:nvSpPr>
          <p:cNvPr id="1530882" name="Rectangle 2">
            <a:extLst>
              <a:ext uri="{FF2B5EF4-FFF2-40B4-BE49-F238E27FC236}">
                <a16:creationId xmlns:a16="http://schemas.microsoft.com/office/drawing/2014/main" id="{D8C5CB66-B40D-F04D-A994-C6465344432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lIns="91430" tIns="45715" rIns="91430" bIns="45715" anchor="t"/>
          <a:lstStyle/>
          <a:p>
            <a:r>
              <a:rPr lang="en-US" altLang="en-US" dirty="0"/>
              <a:t>Personalized PageRank algorithm</a:t>
            </a:r>
          </a:p>
        </p:txBody>
      </p:sp>
      <p:sp>
        <p:nvSpPr>
          <p:cNvPr id="1530883" name="Rectangle 3">
            <a:extLst>
              <a:ext uri="{FF2B5EF4-FFF2-40B4-BE49-F238E27FC236}">
                <a16:creationId xmlns:a16="http://schemas.microsoft.com/office/drawing/2014/main" id="{D331FF86-EC7C-2E40-8032-3445158AB6C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 lIns="91430" tIns="45715" rIns="91430" bIns="45715"/>
          <a:lstStyle/>
          <a:p>
            <a:endParaRPr lang="en-US" alt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78F4744-C00D-C84C-B67F-1077A46E5B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0333" y="1295400"/>
            <a:ext cx="1170897" cy="1290376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7CB7FE89-AFC7-A743-BA09-6FBF4717F4DC}"/>
              </a:ext>
            </a:extLst>
          </p:cNvPr>
          <p:cNvGrpSpPr>
            <a:grpSpLocks/>
          </p:cNvGrpSpPr>
          <p:nvPr/>
        </p:nvGrpSpPr>
        <p:grpSpPr bwMode="auto">
          <a:xfrm>
            <a:off x="7612030" y="4676775"/>
            <a:ext cx="1219200" cy="914400"/>
            <a:chOff x="720" y="2676"/>
            <a:chExt cx="847" cy="540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8D0FF3C7-EFA1-FD42-9A69-19B29ED9F7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8" y="3036"/>
              <a:ext cx="101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AE71855-3628-4F41-BA7E-8BE01C2D49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5" y="2712"/>
              <a:ext cx="102" cy="108"/>
            </a:xfrm>
            <a:prstGeom prst="ellipse">
              <a:avLst/>
            </a:prstGeom>
            <a:solidFill>
              <a:schemeClr val="tx2"/>
            </a:solidFill>
            <a:ln w="15875">
              <a:solidFill>
                <a:schemeClr val="tx2"/>
              </a:solidFill>
              <a:round/>
              <a:headEnd type="none" w="sm" len="sm"/>
              <a:tailEnd/>
            </a:ln>
            <a:extLst/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6D4822E6-887C-0C45-99C3-76B5AC9758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0" y="2676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/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7ED979B-ABCB-434F-BF98-15C5B30F50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4" y="3108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B9961D17-BE86-3A49-A714-D0447DD17B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" y="2712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cxnSp>
          <p:nvCxnSpPr>
            <p:cNvPr id="14" name="AutoShape 13">
              <a:extLst>
                <a:ext uri="{FF2B5EF4-FFF2-40B4-BE49-F238E27FC236}">
                  <a16:creationId xmlns:a16="http://schemas.microsoft.com/office/drawing/2014/main" id="{36C4F112-A1F0-6C49-B05F-AA4DD616EEBD}"/>
                </a:ext>
              </a:extLst>
            </p:cNvPr>
            <p:cNvCxnSpPr>
              <a:cxnSpLocks noChangeShapeType="1"/>
              <a:stCxn id="11" idx="6"/>
              <a:endCxn id="10" idx="2"/>
            </p:cNvCxnSpPr>
            <p:nvPr/>
          </p:nvCxnSpPr>
          <p:spPr bwMode="auto">
            <a:xfrm>
              <a:off x="1266" y="2730"/>
              <a:ext cx="196" cy="3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14">
              <a:extLst>
                <a:ext uri="{FF2B5EF4-FFF2-40B4-BE49-F238E27FC236}">
                  <a16:creationId xmlns:a16="http://schemas.microsoft.com/office/drawing/2014/main" id="{744BDFE7-9596-3249-8977-2072D8673866}"/>
                </a:ext>
              </a:extLst>
            </p:cNvPr>
            <p:cNvCxnSpPr>
              <a:cxnSpLocks noChangeShapeType="1"/>
              <a:stCxn id="12" idx="6"/>
              <a:endCxn id="10" idx="3"/>
            </p:cNvCxnSpPr>
            <p:nvPr/>
          </p:nvCxnSpPr>
          <p:spPr bwMode="auto">
            <a:xfrm flipV="1">
              <a:off x="1300" y="2808"/>
              <a:ext cx="180" cy="354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AutoShape 15">
              <a:extLst>
                <a:ext uri="{FF2B5EF4-FFF2-40B4-BE49-F238E27FC236}">
                  <a16:creationId xmlns:a16="http://schemas.microsoft.com/office/drawing/2014/main" id="{53919774-3FAF-D74E-81F4-0F41B234E531}"/>
                </a:ext>
              </a:extLst>
            </p:cNvPr>
            <p:cNvCxnSpPr>
              <a:cxnSpLocks noChangeShapeType="1"/>
              <a:stCxn id="13" idx="6"/>
              <a:endCxn id="11" idx="2"/>
            </p:cNvCxnSpPr>
            <p:nvPr/>
          </p:nvCxnSpPr>
          <p:spPr bwMode="auto">
            <a:xfrm flipV="1">
              <a:off x="825" y="2730"/>
              <a:ext cx="332" cy="3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" name="AutoShape 16">
              <a:extLst>
                <a:ext uri="{FF2B5EF4-FFF2-40B4-BE49-F238E27FC236}">
                  <a16:creationId xmlns:a16="http://schemas.microsoft.com/office/drawing/2014/main" id="{77D47843-0ADB-5D48-A56F-7C96E2ACD23A}"/>
                </a:ext>
              </a:extLst>
            </p:cNvPr>
            <p:cNvCxnSpPr>
              <a:cxnSpLocks noChangeShapeType="1"/>
              <a:stCxn id="9" idx="7"/>
              <a:endCxn id="11" idx="3"/>
            </p:cNvCxnSpPr>
            <p:nvPr/>
          </p:nvCxnSpPr>
          <p:spPr bwMode="auto">
            <a:xfrm flipV="1">
              <a:off x="875" y="2772"/>
              <a:ext cx="300" cy="27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" name="AutoShape 17">
              <a:extLst>
                <a:ext uri="{FF2B5EF4-FFF2-40B4-BE49-F238E27FC236}">
                  <a16:creationId xmlns:a16="http://schemas.microsoft.com/office/drawing/2014/main" id="{C343CB8F-DE83-0F42-84FF-0F50F6211021}"/>
                </a:ext>
              </a:extLst>
            </p:cNvPr>
            <p:cNvCxnSpPr>
              <a:cxnSpLocks noChangeShapeType="1"/>
              <a:stCxn id="12" idx="2"/>
              <a:endCxn id="9" idx="6"/>
            </p:cNvCxnSpPr>
            <p:nvPr/>
          </p:nvCxnSpPr>
          <p:spPr bwMode="auto">
            <a:xfrm flipH="1" flipV="1">
              <a:off x="894" y="3090"/>
              <a:ext cx="295" cy="72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" name="AutoShape 18">
              <a:extLst>
                <a:ext uri="{FF2B5EF4-FFF2-40B4-BE49-F238E27FC236}">
                  <a16:creationId xmlns:a16="http://schemas.microsoft.com/office/drawing/2014/main" id="{AEA14D8E-02DC-574B-83BA-9F54685B6EF3}"/>
                </a:ext>
              </a:extLst>
            </p:cNvPr>
            <p:cNvCxnSpPr>
              <a:cxnSpLocks noChangeShapeType="1"/>
              <a:stCxn id="10" idx="0"/>
              <a:endCxn id="13" idx="1"/>
            </p:cNvCxnSpPr>
            <p:nvPr/>
          </p:nvCxnSpPr>
          <p:spPr bwMode="auto">
            <a:xfrm rot="-5400000" flipH="1" flipV="1">
              <a:off x="1118" y="2324"/>
              <a:ext cx="16" cy="781"/>
            </a:xfrm>
            <a:prstGeom prst="curvedConnector3">
              <a:avLst>
                <a:gd name="adj1" fmla="val -868750"/>
              </a:avLst>
            </a:prstGeom>
            <a:noFill/>
            <a:ln w="15875">
              <a:solidFill>
                <a:schemeClr val="tx2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AutoShape 19">
              <a:extLst>
                <a:ext uri="{FF2B5EF4-FFF2-40B4-BE49-F238E27FC236}">
                  <a16:creationId xmlns:a16="http://schemas.microsoft.com/office/drawing/2014/main" id="{1B241A24-1A30-D445-BCE6-A3F2CA5CEE84}"/>
                </a:ext>
              </a:extLst>
            </p:cNvPr>
            <p:cNvCxnSpPr>
              <a:cxnSpLocks noChangeShapeType="1"/>
              <a:stCxn id="11" idx="5"/>
              <a:endCxn id="12" idx="0"/>
            </p:cNvCxnSpPr>
            <p:nvPr/>
          </p:nvCxnSpPr>
          <p:spPr bwMode="auto">
            <a:xfrm flipH="1">
              <a:off x="1245" y="2773"/>
              <a:ext cx="2" cy="33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3B20D5CE-343E-1F42-903E-22F8CF0C70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53500" y="4815842"/>
            <a:ext cx="333755" cy="38417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7083FDD0-41E5-9D4A-91B6-09AD36720E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27781" y="1585381"/>
            <a:ext cx="468086" cy="710413"/>
          </a:xfrm>
          <a:prstGeom prst="rect">
            <a:avLst/>
          </a:prstGeom>
          <a:solidFill>
            <a:srgbClr val="FF7E79"/>
          </a:solidFill>
        </p:spPr>
      </p:pic>
    </p:spTree>
    <p:extLst>
      <p:ext uri="{BB962C8B-B14F-4D97-AF65-F5344CB8AC3E}">
        <p14:creationId xmlns:p14="http://schemas.microsoft.com/office/powerpoint/2010/main" val="1432158667"/>
      </p:ext>
    </p:extLst>
  </p:cSld>
  <p:clrMapOvr>
    <a:masterClrMapping/>
  </p:clrMapOvr>
  <p:transition advTm="51516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rgbClr val="FFD5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97AF07-4743-254C-9F77-33EAF38F37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‘Recipe’ Structure: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80C537-3381-1E4A-8248-FCDE8FB10D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447800"/>
            <a:ext cx="4643284" cy="4648200"/>
          </a:xfrm>
        </p:spPr>
        <p:txBody>
          <a:bodyPr/>
          <a:lstStyle/>
          <a:p>
            <a:r>
              <a:rPr lang="en-US" dirty="0"/>
              <a:t>Problem definition</a:t>
            </a:r>
          </a:p>
          <a:p>
            <a:endParaRPr lang="en-US" dirty="0"/>
          </a:p>
          <a:p>
            <a:r>
              <a:rPr lang="en-US" dirty="0"/>
              <a:t>Short answer/solution</a:t>
            </a:r>
          </a:p>
          <a:p>
            <a:endParaRPr lang="en-US" dirty="0"/>
          </a:p>
          <a:p>
            <a:r>
              <a:rPr lang="en-US" dirty="0"/>
              <a:t>LONG answer – details</a:t>
            </a:r>
          </a:p>
          <a:p>
            <a:endParaRPr lang="en-US" dirty="0"/>
          </a:p>
          <a:p>
            <a:r>
              <a:rPr lang="en-US" dirty="0"/>
              <a:t>Conclusion/short-answer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0EC59D-C6C3-C74A-9E71-E815CA2C8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C36FD2-0810-F64F-AF72-B029D72730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Dong+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E4176E-C46E-8749-BC91-A816F4BBE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B43987-7F84-BB4A-8611-CDF75B6A737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F7580D9-BFAE-F646-A593-D45E9F52A1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200" y="1295400"/>
            <a:ext cx="1194619" cy="101489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0E940DA-0E5F-6748-B68D-21B3FE52C4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3200" y="2439083"/>
            <a:ext cx="1194619" cy="101940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1967AD1-D103-C246-9843-8891DEA77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3199" y="4900361"/>
            <a:ext cx="1194619" cy="101940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B939C5A-1345-0B4A-8909-F4C7FA1868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3199" y="3556522"/>
            <a:ext cx="1194619" cy="104220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A7875C8-C5F5-3B42-BCAD-8BF63298F0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82592" y="3556521"/>
            <a:ext cx="1389604" cy="1042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010124"/>
      </p:ext>
    </p:extLst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4D1BB0-129E-7E4C-8006-1EF0B4D47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KDD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B8E094-F56C-F745-A573-209AD676D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Dong+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A74194-D642-594C-92E7-08D1881ED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1F0B3-128E-3D42-BCF2-70B165DD6E87}" type="slidenum">
              <a:rPr lang="en-US" altLang="en-US" smtClean="0"/>
              <a:pPr/>
              <a:t>50</a:t>
            </a:fld>
            <a:endParaRPr lang="en-US" altLang="en-US" dirty="0"/>
          </a:p>
        </p:txBody>
      </p:sp>
      <p:sp>
        <p:nvSpPr>
          <p:cNvPr id="1530882" name="Rectangle 2">
            <a:extLst>
              <a:ext uri="{FF2B5EF4-FFF2-40B4-BE49-F238E27FC236}">
                <a16:creationId xmlns:a16="http://schemas.microsoft.com/office/drawing/2014/main" id="{D8C5CB66-B40D-F04D-A994-C6465344432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lIns="91430" tIns="45715" rIns="91430" bIns="45715" anchor="t"/>
          <a:lstStyle/>
          <a:p>
            <a:r>
              <a:rPr lang="en-US" altLang="en-US" dirty="0"/>
              <a:t>Personalized PageRank algorithm</a:t>
            </a:r>
          </a:p>
        </p:txBody>
      </p:sp>
      <p:sp>
        <p:nvSpPr>
          <p:cNvPr id="1530883" name="Rectangle 3">
            <a:extLst>
              <a:ext uri="{FF2B5EF4-FFF2-40B4-BE49-F238E27FC236}">
                <a16:creationId xmlns:a16="http://schemas.microsoft.com/office/drawing/2014/main" id="{D331FF86-EC7C-2E40-8032-3445158AB6C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 lIns="91430" tIns="45715" rIns="91430" bIns="45715"/>
          <a:lstStyle/>
          <a:p>
            <a:endParaRPr lang="en-US" alt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78F4744-C00D-C84C-B67F-1077A46E5B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0333" y="1295400"/>
            <a:ext cx="1170897" cy="1290376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7CB7FE89-AFC7-A743-BA09-6FBF4717F4DC}"/>
              </a:ext>
            </a:extLst>
          </p:cNvPr>
          <p:cNvGrpSpPr>
            <a:grpSpLocks/>
          </p:cNvGrpSpPr>
          <p:nvPr/>
        </p:nvGrpSpPr>
        <p:grpSpPr bwMode="auto">
          <a:xfrm>
            <a:off x="7612030" y="4676775"/>
            <a:ext cx="1219200" cy="914400"/>
            <a:chOff x="720" y="2676"/>
            <a:chExt cx="847" cy="540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8D0FF3C7-EFA1-FD42-9A69-19B29ED9F7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8" y="3036"/>
              <a:ext cx="101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AE71855-3628-4F41-BA7E-8BE01C2D49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5" y="2712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/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6D4822E6-887C-0C45-99C3-76B5AC9758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0" y="2676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/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7ED979B-ABCB-434F-BF98-15C5B30F50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4" y="3108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B9961D17-BE86-3A49-A714-D0447DD17B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" y="2712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cxnSp>
          <p:nvCxnSpPr>
            <p:cNvPr id="14" name="AutoShape 13">
              <a:extLst>
                <a:ext uri="{FF2B5EF4-FFF2-40B4-BE49-F238E27FC236}">
                  <a16:creationId xmlns:a16="http://schemas.microsoft.com/office/drawing/2014/main" id="{36C4F112-A1F0-6C49-B05F-AA4DD616EEBD}"/>
                </a:ext>
              </a:extLst>
            </p:cNvPr>
            <p:cNvCxnSpPr>
              <a:cxnSpLocks noChangeShapeType="1"/>
              <a:stCxn id="11" idx="6"/>
              <a:endCxn id="10" idx="2"/>
            </p:cNvCxnSpPr>
            <p:nvPr/>
          </p:nvCxnSpPr>
          <p:spPr bwMode="auto">
            <a:xfrm>
              <a:off x="1266" y="2730"/>
              <a:ext cx="196" cy="3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14">
              <a:extLst>
                <a:ext uri="{FF2B5EF4-FFF2-40B4-BE49-F238E27FC236}">
                  <a16:creationId xmlns:a16="http://schemas.microsoft.com/office/drawing/2014/main" id="{744BDFE7-9596-3249-8977-2072D8673866}"/>
                </a:ext>
              </a:extLst>
            </p:cNvPr>
            <p:cNvCxnSpPr>
              <a:cxnSpLocks noChangeShapeType="1"/>
              <a:stCxn id="12" idx="6"/>
              <a:endCxn id="10" idx="3"/>
            </p:cNvCxnSpPr>
            <p:nvPr/>
          </p:nvCxnSpPr>
          <p:spPr bwMode="auto">
            <a:xfrm flipV="1">
              <a:off x="1300" y="2808"/>
              <a:ext cx="180" cy="354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AutoShape 15">
              <a:extLst>
                <a:ext uri="{FF2B5EF4-FFF2-40B4-BE49-F238E27FC236}">
                  <a16:creationId xmlns:a16="http://schemas.microsoft.com/office/drawing/2014/main" id="{53919774-3FAF-D74E-81F4-0F41B234E531}"/>
                </a:ext>
              </a:extLst>
            </p:cNvPr>
            <p:cNvCxnSpPr>
              <a:cxnSpLocks noChangeShapeType="1"/>
              <a:stCxn id="13" idx="6"/>
              <a:endCxn id="11" idx="2"/>
            </p:cNvCxnSpPr>
            <p:nvPr/>
          </p:nvCxnSpPr>
          <p:spPr bwMode="auto">
            <a:xfrm flipV="1">
              <a:off x="825" y="2730"/>
              <a:ext cx="332" cy="3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" name="AutoShape 16">
              <a:extLst>
                <a:ext uri="{FF2B5EF4-FFF2-40B4-BE49-F238E27FC236}">
                  <a16:creationId xmlns:a16="http://schemas.microsoft.com/office/drawing/2014/main" id="{77D47843-0ADB-5D48-A56F-7C96E2ACD23A}"/>
                </a:ext>
              </a:extLst>
            </p:cNvPr>
            <p:cNvCxnSpPr>
              <a:cxnSpLocks noChangeShapeType="1"/>
              <a:stCxn id="9" idx="7"/>
              <a:endCxn id="11" idx="3"/>
            </p:cNvCxnSpPr>
            <p:nvPr/>
          </p:nvCxnSpPr>
          <p:spPr bwMode="auto">
            <a:xfrm flipV="1">
              <a:off x="875" y="2772"/>
              <a:ext cx="300" cy="27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" name="AutoShape 17">
              <a:extLst>
                <a:ext uri="{FF2B5EF4-FFF2-40B4-BE49-F238E27FC236}">
                  <a16:creationId xmlns:a16="http://schemas.microsoft.com/office/drawing/2014/main" id="{C343CB8F-DE83-0F42-84FF-0F50F6211021}"/>
                </a:ext>
              </a:extLst>
            </p:cNvPr>
            <p:cNvCxnSpPr>
              <a:cxnSpLocks noChangeShapeType="1"/>
              <a:stCxn id="12" idx="2"/>
              <a:endCxn id="9" idx="6"/>
            </p:cNvCxnSpPr>
            <p:nvPr/>
          </p:nvCxnSpPr>
          <p:spPr bwMode="auto">
            <a:xfrm flipH="1" flipV="1">
              <a:off x="894" y="3090"/>
              <a:ext cx="295" cy="72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" name="AutoShape 18">
              <a:extLst>
                <a:ext uri="{FF2B5EF4-FFF2-40B4-BE49-F238E27FC236}">
                  <a16:creationId xmlns:a16="http://schemas.microsoft.com/office/drawing/2014/main" id="{AEA14D8E-02DC-574B-83BA-9F54685B6EF3}"/>
                </a:ext>
              </a:extLst>
            </p:cNvPr>
            <p:cNvCxnSpPr>
              <a:cxnSpLocks noChangeShapeType="1"/>
              <a:stCxn id="10" idx="0"/>
              <a:endCxn id="13" idx="1"/>
            </p:cNvCxnSpPr>
            <p:nvPr/>
          </p:nvCxnSpPr>
          <p:spPr bwMode="auto">
            <a:xfrm rot="-5400000" flipH="1" flipV="1">
              <a:off x="1118" y="2324"/>
              <a:ext cx="16" cy="781"/>
            </a:xfrm>
            <a:prstGeom prst="curvedConnector3">
              <a:avLst>
                <a:gd name="adj1" fmla="val -868750"/>
              </a:avLst>
            </a:prstGeom>
            <a:noFill/>
            <a:ln w="15875">
              <a:solidFill>
                <a:schemeClr val="tx2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AutoShape 19">
              <a:extLst>
                <a:ext uri="{FF2B5EF4-FFF2-40B4-BE49-F238E27FC236}">
                  <a16:creationId xmlns:a16="http://schemas.microsoft.com/office/drawing/2014/main" id="{1B241A24-1A30-D445-BCE6-A3F2CA5CEE84}"/>
                </a:ext>
              </a:extLst>
            </p:cNvPr>
            <p:cNvCxnSpPr>
              <a:cxnSpLocks noChangeShapeType="1"/>
              <a:stCxn id="11" idx="5"/>
              <a:endCxn id="12" idx="0"/>
            </p:cNvCxnSpPr>
            <p:nvPr/>
          </p:nvCxnSpPr>
          <p:spPr bwMode="auto">
            <a:xfrm flipH="1">
              <a:off x="1245" y="2773"/>
              <a:ext cx="2" cy="33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1" name="Oval 20">
            <a:extLst>
              <a:ext uri="{FF2B5EF4-FFF2-40B4-BE49-F238E27FC236}">
                <a16:creationId xmlns:a16="http://schemas.microsoft.com/office/drawing/2014/main" id="{92A0ED0C-467B-4946-A16C-6D8C69A22E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71970" y="4389755"/>
            <a:ext cx="146822" cy="182880"/>
          </a:xfrm>
          <a:prstGeom prst="ellipse">
            <a:avLst/>
          </a:prstGeom>
          <a:solidFill>
            <a:schemeClr val="tx2"/>
          </a:solidFill>
          <a:ln w="15875">
            <a:solidFill>
              <a:schemeClr val="tx2"/>
            </a:solidFill>
            <a:round/>
            <a:headEnd type="none" w="sm" len="sm"/>
            <a:tailEnd/>
          </a:ln>
          <a:extLst/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495CCD7-BE52-294D-9F86-20B3F50A8F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53500" y="4815842"/>
            <a:ext cx="333755" cy="384173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4321A2F7-3579-D44D-801A-D27ABFC1CB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27781" y="1585381"/>
            <a:ext cx="468086" cy="710413"/>
          </a:xfrm>
          <a:prstGeom prst="rect">
            <a:avLst/>
          </a:prstGeom>
          <a:solidFill>
            <a:srgbClr val="FF7E79"/>
          </a:solidFill>
        </p:spPr>
      </p:pic>
    </p:spTree>
    <p:extLst>
      <p:ext uri="{BB962C8B-B14F-4D97-AF65-F5344CB8AC3E}">
        <p14:creationId xmlns:p14="http://schemas.microsoft.com/office/powerpoint/2010/main" val="2039357179"/>
      </p:ext>
    </p:extLst>
  </p:cSld>
  <p:clrMapOvr>
    <a:masterClrMapping/>
  </p:clrMapOvr>
  <p:transition advTm="51516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4D1BB0-129E-7E4C-8006-1EF0B4D47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KDD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B8E094-F56C-F745-A573-209AD676D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Dong+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A74194-D642-594C-92E7-08D1881ED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1F0B3-128E-3D42-BCF2-70B165DD6E87}" type="slidenum">
              <a:rPr lang="en-US" altLang="en-US" smtClean="0"/>
              <a:pPr/>
              <a:t>51</a:t>
            </a:fld>
            <a:endParaRPr lang="en-US" altLang="en-US" dirty="0"/>
          </a:p>
        </p:txBody>
      </p:sp>
      <p:sp>
        <p:nvSpPr>
          <p:cNvPr id="1530882" name="Rectangle 2">
            <a:extLst>
              <a:ext uri="{FF2B5EF4-FFF2-40B4-BE49-F238E27FC236}">
                <a16:creationId xmlns:a16="http://schemas.microsoft.com/office/drawing/2014/main" id="{D8C5CB66-B40D-F04D-A994-C6465344432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lIns="91430" tIns="45715" rIns="91430" bIns="45715" anchor="t"/>
          <a:lstStyle/>
          <a:p>
            <a:r>
              <a:rPr lang="en-US" altLang="en-US" dirty="0"/>
              <a:t>Personalized PageRank algorithm</a:t>
            </a:r>
          </a:p>
        </p:txBody>
      </p:sp>
      <p:sp>
        <p:nvSpPr>
          <p:cNvPr id="1530883" name="Rectangle 3">
            <a:extLst>
              <a:ext uri="{FF2B5EF4-FFF2-40B4-BE49-F238E27FC236}">
                <a16:creationId xmlns:a16="http://schemas.microsoft.com/office/drawing/2014/main" id="{D331FF86-EC7C-2E40-8032-3445158AB6C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 lIns="91430" tIns="45715" rIns="91430" bIns="45715"/>
          <a:lstStyle/>
          <a:p>
            <a:endParaRPr lang="en-US" alt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78F4744-C00D-C84C-B67F-1077A46E5B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0333" y="1295400"/>
            <a:ext cx="1170897" cy="1290376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7CB7FE89-AFC7-A743-BA09-6FBF4717F4DC}"/>
              </a:ext>
            </a:extLst>
          </p:cNvPr>
          <p:cNvGrpSpPr>
            <a:grpSpLocks/>
          </p:cNvGrpSpPr>
          <p:nvPr/>
        </p:nvGrpSpPr>
        <p:grpSpPr bwMode="auto">
          <a:xfrm>
            <a:off x="7612030" y="4676775"/>
            <a:ext cx="1219200" cy="914400"/>
            <a:chOff x="720" y="2676"/>
            <a:chExt cx="847" cy="540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8D0FF3C7-EFA1-FD42-9A69-19B29ED9F7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8" y="3036"/>
              <a:ext cx="101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AE71855-3628-4F41-BA7E-8BE01C2D49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5" y="2712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/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6D4822E6-887C-0C45-99C3-76B5AC9758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0" y="2676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/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7ED979B-ABCB-434F-BF98-15C5B30F50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4" y="3108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B9961D17-BE86-3A49-A714-D0447DD17B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" y="2712"/>
              <a:ext cx="102" cy="108"/>
            </a:xfrm>
            <a:prstGeom prst="ellipse">
              <a:avLst/>
            </a:prstGeom>
            <a:solidFill>
              <a:schemeClr val="tx2"/>
            </a:solidFill>
            <a:ln w="15875">
              <a:solidFill>
                <a:schemeClr val="tx2"/>
              </a:solidFill>
              <a:round/>
              <a:headEnd type="none" w="sm" len="sm"/>
              <a:tailEnd/>
            </a:ln>
            <a:extLst/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cxnSp>
          <p:nvCxnSpPr>
            <p:cNvPr id="14" name="AutoShape 13">
              <a:extLst>
                <a:ext uri="{FF2B5EF4-FFF2-40B4-BE49-F238E27FC236}">
                  <a16:creationId xmlns:a16="http://schemas.microsoft.com/office/drawing/2014/main" id="{36C4F112-A1F0-6C49-B05F-AA4DD616EEBD}"/>
                </a:ext>
              </a:extLst>
            </p:cNvPr>
            <p:cNvCxnSpPr>
              <a:cxnSpLocks noChangeShapeType="1"/>
              <a:stCxn id="11" idx="6"/>
              <a:endCxn id="10" idx="2"/>
            </p:cNvCxnSpPr>
            <p:nvPr/>
          </p:nvCxnSpPr>
          <p:spPr bwMode="auto">
            <a:xfrm>
              <a:off x="1266" y="2730"/>
              <a:ext cx="196" cy="3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14">
              <a:extLst>
                <a:ext uri="{FF2B5EF4-FFF2-40B4-BE49-F238E27FC236}">
                  <a16:creationId xmlns:a16="http://schemas.microsoft.com/office/drawing/2014/main" id="{744BDFE7-9596-3249-8977-2072D8673866}"/>
                </a:ext>
              </a:extLst>
            </p:cNvPr>
            <p:cNvCxnSpPr>
              <a:cxnSpLocks noChangeShapeType="1"/>
              <a:stCxn id="12" idx="6"/>
              <a:endCxn id="10" idx="3"/>
            </p:cNvCxnSpPr>
            <p:nvPr/>
          </p:nvCxnSpPr>
          <p:spPr bwMode="auto">
            <a:xfrm flipV="1">
              <a:off x="1300" y="2808"/>
              <a:ext cx="180" cy="354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AutoShape 15">
              <a:extLst>
                <a:ext uri="{FF2B5EF4-FFF2-40B4-BE49-F238E27FC236}">
                  <a16:creationId xmlns:a16="http://schemas.microsoft.com/office/drawing/2014/main" id="{53919774-3FAF-D74E-81F4-0F41B234E531}"/>
                </a:ext>
              </a:extLst>
            </p:cNvPr>
            <p:cNvCxnSpPr>
              <a:cxnSpLocks noChangeShapeType="1"/>
              <a:stCxn id="13" idx="6"/>
              <a:endCxn id="11" idx="2"/>
            </p:cNvCxnSpPr>
            <p:nvPr/>
          </p:nvCxnSpPr>
          <p:spPr bwMode="auto">
            <a:xfrm flipV="1">
              <a:off x="825" y="2730"/>
              <a:ext cx="332" cy="3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" name="AutoShape 16">
              <a:extLst>
                <a:ext uri="{FF2B5EF4-FFF2-40B4-BE49-F238E27FC236}">
                  <a16:creationId xmlns:a16="http://schemas.microsoft.com/office/drawing/2014/main" id="{77D47843-0ADB-5D48-A56F-7C96E2ACD23A}"/>
                </a:ext>
              </a:extLst>
            </p:cNvPr>
            <p:cNvCxnSpPr>
              <a:cxnSpLocks noChangeShapeType="1"/>
              <a:stCxn id="9" idx="7"/>
              <a:endCxn id="11" idx="3"/>
            </p:cNvCxnSpPr>
            <p:nvPr/>
          </p:nvCxnSpPr>
          <p:spPr bwMode="auto">
            <a:xfrm flipV="1">
              <a:off x="875" y="2772"/>
              <a:ext cx="300" cy="27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" name="AutoShape 17">
              <a:extLst>
                <a:ext uri="{FF2B5EF4-FFF2-40B4-BE49-F238E27FC236}">
                  <a16:creationId xmlns:a16="http://schemas.microsoft.com/office/drawing/2014/main" id="{C343CB8F-DE83-0F42-84FF-0F50F6211021}"/>
                </a:ext>
              </a:extLst>
            </p:cNvPr>
            <p:cNvCxnSpPr>
              <a:cxnSpLocks noChangeShapeType="1"/>
              <a:stCxn id="12" idx="2"/>
              <a:endCxn id="9" idx="6"/>
            </p:cNvCxnSpPr>
            <p:nvPr/>
          </p:nvCxnSpPr>
          <p:spPr bwMode="auto">
            <a:xfrm flipH="1" flipV="1">
              <a:off x="894" y="3090"/>
              <a:ext cx="295" cy="72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" name="AutoShape 18">
              <a:extLst>
                <a:ext uri="{FF2B5EF4-FFF2-40B4-BE49-F238E27FC236}">
                  <a16:creationId xmlns:a16="http://schemas.microsoft.com/office/drawing/2014/main" id="{AEA14D8E-02DC-574B-83BA-9F54685B6EF3}"/>
                </a:ext>
              </a:extLst>
            </p:cNvPr>
            <p:cNvCxnSpPr>
              <a:cxnSpLocks noChangeShapeType="1"/>
              <a:stCxn id="10" idx="0"/>
              <a:endCxn id="13" idx="1"/>
            </p:cNvCxnSpPr>
            <p:nvPr/>
          </p:nvCxnSpPr>
          <p:spPr bwMode="auto">
            <a:xfrm rot="-5400000" flipH="1" flipV="1">
              <a:off x="1118" y="2324"/>
              <a:ext cx="16" cy="781"/>
            </a:xfrm>
            <a:prstGeom prst="curvedConnector3">
              <a:avLst>
                <a:gd name="adj1" fmla="val -868750"/>
              </a:avLst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AutoShape 19">
              <a:extLst>
                <a:ext uri="{FF2B5EF4-FFF2-40B4-BE49-F238E27FC236}">
                  <a16:creationId xmlns:a16="http://schemas.microsoft.com/office/drawing/2014/main" id="{1B241A24-1A30-D445-BCE6-A3F2CA5CEE84}"/>
                </a:ext>
              </a:extLst>
            </p:cNvPr>
            <p:cNvCxnSpPr>
              <a:cxnSpLocks noChangeShapeType="1"/>
              <a:stCxn id="11" idx="5"/>
              <a:endCxn id="12" idx="0"/>
            </p:cNvCxnSpPr>
            <p:nvPr/>
          </p:nvCxnSpPr>
          <p:spPr bwMode="auto">
            <a:xfrm flipH="1">
              <a:off x="1245" y="2773"/>
              <a:ext cx="2" cy="33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93AD2BCF-6ADA-AF41-9681-6ACDDF129D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53500" y="4815842"/>
            <a:ext cx="333755" cy="38417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C199D78A-38A7-4C40-A1AD-48C75EEA90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5867" y="4516122"/>
            <a:ext cx="333755" cy="38417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864CCAAE-885B-EA46-898D-6B28ADDE97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27781" y="1585381"/>
            <a:ext cx="468086" cy="710413"/>
          </a:xfrm>
          <a:prstGeom prst="rect">
            <a:avLst/>
          </a:prstGeom>
          <a:solidFill>
            <a:srgbClr val="FF7E79"/>
          </a:solidFill>
        </p:spPr>
      </p:pic>
    </p:spTree>
    <p:extLst>
      <p:ext uri="{BB962C8B-B14F-4D97-AF65-F5344CB8AC3E}">
        <p14:creationId xmlns:p14="http://schemas.microsoft.com/office/powerpoint/2010/main" val="1950871132"/>
      </p:ext>
    </p:extLst>
  </p:cSld>
  <p:clrMapOvr>
    <a:masterClrMapping/>
  </p:clrMapOvr>
  <p:transition advTm="51516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4D1BB0-129E-7E4C-8006-1EF0B4D47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KDD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B8E094-F56C-F745-A573-209AD676D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Dong+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A74194-D642-594C-92E7-08D1881ED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1F0B3-128E-3D42-BCF2-70B165DD6E87}" type="slidenum">
              <a:rPr lang="en-US" altLang="en-US" smtClean="0"/>
              <a:pPr/>
              <a:t>52</a:t>
            </a:fld>
            <a:endParaRPr lang="en-US" altLang="en-US" dirty="0"/>
          </a:p>
        </p:txBody>
      </p:sp>
      <p:sp>
        <p:nvSpPr>
          <p:cNvPr id="1530882" name="Rectangle 2">
            <a:extLst>
              <a:ext uri="{FF2B5EF4-FFF2-40B4-BE49-F238E27FC236}">
                <a16:creationId xmlns:a16="http://schemas.microsoft.com/office/drawing/2014/main" id="{D8C5CB66-B40D-F04D-A994-C6465344432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lIns="91430" tIns="45715" rIns="91430" bIns="45715" anchor="t"/>
          <a:lstStyle/>
          <a:p>
            <a:r>
              <a:rPr lang="en-US" altLang="en-US" dirty="0"/>
              <a:t>Personalized PageRank algorithm</a:t>
            </a:r>
          </a:p>
        </p:txBody>
      </p:sp>
      <p:sp>
        <p:nvSpPr>
          <p:cNvPr id="1530883" name="Rectangle 3">
            <a:extLst>
              <a:ext uri="{FF2B5EF4-FFF2-40B4-BE49-F238E27FC236}">
                <a16:creationId xmlns:a16="http://schemas.microsoft.com/office/drawing/2014/main" id="{D331FF86-EC7C-2E40-8032-3445158AB6C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30" tIns="45715" rIns="91430" bIns="45715"/>
          <a:lstStyle/>
          <a:p>
            <a:endParaRPr lang="en-US" alt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78F4744-C00D-C84C-B67F-1077A46E5B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0333" y="1295400"/>
            <a:ext cx="1170897" cy="1290376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7CB7FE89-AFC7-A743-BA09-6FBF4717F4DC}"/>
              </a:ext>
            </a:extLst>
          </p:cNvPr>
          <p:cNvGrpSpPr>
            <a:grpSpLocks/>
          </p:cNvGrpSpPr>
          <p:nvPr/>
        </p:nvGrpSpPr>
        <p:grpSpPr bwMode="auto">
          <a:xfrm>
            <a:off x="7612030" y="4676775"/>
            <a:ext cx="1219200" cy="914400"/>
            <a:chOff x="720" y="2676"/>
            <a:chExt cx="847" cy="540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8D0FF3C7-EFA1-FD42-9A69-19B29ED9F7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8" y="3036"/>
              <a:ext cx="101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AE71855-3628-4F41-BA7E-8BE01C2D49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5" y="2712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/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6D4822E6-887C-0C45-99C3-76B5AC9758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0" y="2676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/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7ED979B-ABCB-434F-BF98-15C5B30F50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4" y="3108"/>
              <a:ext cx="102" cy="108"/>
            </a:xfrm>
            <a:prstGeom prst="ellipse">
              <a:avLst/>
            </a:prstGeom>
            <a:solidFill>
              <a:schemeClr val="tx2"/>
            </a:solidFill>
            <a:ln w="15875">
              <a:solidFill>
                <a:schemeClr val="tx2"/>
              </a:solidFill>
              <a:round/>
              <a:headEnd type="none" w="sm" len="sm"/>
              <a:tailEnd/>
            </a:ln>
            <a:extLst/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B9961D17-BE86-3A49-A714-D0447DD17B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" y="2712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/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cxnSp>
          <p:nvCxnSpPr>
            <p:cNvPr id="14" name="AutoShape 13">
              <a:extLst>
                <a:ext uri="{FF2B5EF4-FFF2-40B4-BE49-F238E27FC236}">
                  <a16:creationId xmlns:a16="http://schemas.microsoft.com/office/drawing/2014/main" id="{36C4F112-A1F0-6C49-B05F-AA4DD616EEBD}"/>
                </a:ext>
              </a:extLst>
            </p:cNvPr>
            <p:cNvCxnSpPr>
              <a:cxnSpLocks noChangeShapeType="1"/>
              <a:stCxn id="11" idx="6"/>
              <a:endCxn id="10" idx="2"/>
            </p:cNvCxnSpPr>
            <p:nvPr/>
          </p:nvCxnSpPr>
          <p:spPr bwMode="auto">
            <a:xfrm>
              <a:off x="1266" y="2730"/>
              <a:ext cx="196" cy="3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14">
              <a:extLst>
                <a:ext uri="{FF2B5EF4-FFF2-40B4-BE49-F238E27FC236}">
                  <a16:creationId xmlns:a16="http://schemas.microsoft.com/office/drawing/2014/main" id="{744BDFE7-9596-3249-8977-2072D8673866}"/>
                </a:ext>
              </a:extLst>
            </p:cNvPr>
            <p:cNvCxnSpPr>
              <a:cxnSpLocks noChangeShapeType="1"/>
              <a:stCxn id="12" idx="6"/>
              <a:endCxn id="10" idx="3"/>
            </p:cNvCxnSpPr>
            <p:nvPr/>
          </p:nvCxnSpPr>
          <p:spPr bwMode="auto">
            <a:xfrm flipV="1">
              <a:off x="1300" y="2808"/>
              <a:ext cx="180" cy="354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AutoShape 15">
              <a:extLst>
                <a:ext uri="{FF2B5EF4-FFF2-40B4-BE49-F238E27FC236}">
                  <a16:creationId xmlns:a16="http://schemas.microsoft.com/office/drawing/2014/main" id="{53919774-3FAF-D74E-81F4-0F41B234E531}"/>
                </a:ext>
              </a:extLst>
            </p:cNvPr>
            <p:cNvCxnSpPr>
              <a:cxnSpLocks noChangeShapeType="1"/>
              <a:stCxn id="13" idx="6"/>
              <a:endCxn id="11" idx="2"/>
            </p:cNvCxnSpPr>
            <p:nvPr/>
          </p:nvCxnSpPr>
          <p:spPr bwMode="auto">
            <a:xfrm flipV="1">
              <a:off x="825" y="2730"/>
              <a:ext cx="332" cy="3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" name="AutoShape 16">
              <a:extLst>
                <a:ext uri="{FF2B5EF4-FFF2-40B4-BE49-F238E27FC236}">
                  <a16:creationId xmlns:a16="http://schemas.microsoft.com/office/drawing/2014/main" id="{77D47843-0ADB-5D48-A56F-7C96E2ACD23A}"/>
                </a:ext>
              </a:extLst>
            </p:cNvPr>
            <p:cNvCxnSpPr>
              <a:cxnSpLocks noChangeShapeType="1"/>
              <a:stCxn id="9" idx="7"/>
              <a:endCxn id="11" idx="3"/>
            </p:cNvCxnSpPr>
            <p:nvPr/>
          </p:nvCxnSpPr>
          <p:spPr bwMode="auto">
            <a:xfrm flipV="1">
              <a:off x="875" y="2772"/>
              <a:ext cx="300" cy="27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" name="AutoShape 17">
              <a:extLst>
                <a:ext uri="{FF2B5EF4-FFF2-40B4-BE49-F238E27FC236}">
                  <a16:creationId xmlns:a16="http://schemas.microsoft.com/office/drawing/2014/main" id="{C343CB8F-DE83-0F42-84FF-0F50F6211021}"/>
                </a:ext>
              </a:extLst>
            </p:cNvPr>
            <p:cNvCxnSpPr>
              <a:cxnSpLocks noChangeShapeType="1"/>
              <a:stCxn id="12" idx="2"/>
              <a:endCxn id="9" idx="6"/>
            </p:cNvCxnSpPr>
            <p:nvPr/>
          </p:nvCxnSpPr>
          <p:spPr bwMode="auto">
            <a:xfrm flipH="1" flipV="1">
              <a:off x="894" y="3090"/>
              <a:ext cx="295" cy="72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" name="AutoShape 18">
              <a:extLst>
                <a:ext uri="{FF2B5EF4-FFF2-40B4-BE49-F238E27FC236}">
                  <a16:creationId xmlns:a16="http://schemas.microsoft.com/office/drawing/2014/main" id="{AEA14D8E-02DC-574B-83BA-9F54685B6EF3}"/>
                </a:ext>
              </a:extLst>
            </p:cNvPr>
            <p:cNvCxnSpPr>
              <a:cxnSpLocks noChangeShapeType="1"/>
              <a:stCxn id="10" idx="0"/>
              <a:endCxn id="13" idx="1"/>
            </p:cNvCxnSpPr>
            <p:nvPr/>
          </p:nvCxnSpPr>
          <p:spPr bwMode="auto">
            <a:xfrm rot="-5400000" flipH="1" flipV="1">
              <a:off x="1118" y="2324"/>
              <a:ext cx="16" cy="781"/>
            </a:xfrm>
            <a:prstGeom prst="curvedConnector3">
              <a:avLst>
                <a:gd name="adj1" fmla="val -868750"/>
              </a:avLst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AutoShape 19">
              <a:extLst>
                <a:ext uri="{FF2B5EF4-FFF2-40B4-BE49-F238E27FC236}">
                  <a16:creationId xmlns:a16="http://schemas.microsoft.com/office/drawing/2014/main" id="{1B241A24-1A30-D445-BCE6-A3F2CA5CEE84}"/>
                </a:ext>
              </a:extLst>
            </p:cNvPr>
            <p:cNvCxnSpPr>
              <a:cxnSpLocks noChangeShapeType="1"/>
              <a:stCxn id="11" idx="5"/>
              <a:endCxn id="12" idx="0"/>
            </p:cNvCxnSpPr>
            <p:nvPr/>
          </p:nvCxnSpPr>
          <p:spPr bwMode="auto">
            <a:xfrm flipH="1">
              <a:off x="1245" y="2773"/>
              <a:ext cx="2" cy="33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0638C887-3871-E74C-9F07-E8702D7106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53094" y="5181736"/>
            <a:ext cx="258390" cy="392158"/>
          </a:xfrm>
          <a:prstGeom prst="rect">
            <a:avLst/>
          </a:prstGeom>
        </p:spPr>
      </p:pic>
      <p:sp>
        <p:nvSpPr>
          <p:cNvPr id="2" name="&quot;No&quot; Symbol 1">
            <a:extLst>
              <a:ext uri="{FF2B5EF4-FFF2-40B4-BE49-F238E27FC236}">
                <a16:creationId xmlns:a16="http://schemas.microsoft.com/office/drawing/2014/main" id="{6094BCB8-8156-AC4D-993B-54EF90EB97A1}"/>
              </a:ext>
            </a:extLst>
          </p:cNvPr>
          <p:cNvSpPr/>
          <p:nvPr/>
        </p:nvSpPr>
        <p:spPr bwMode="auto">
          <a:xfrm>
            <a:off x="5921371" y="4471987"/>
            <a:ext cx="1251857" cy="1202055"/>
          </a:xfrm>
          <a:prstGeom prst="noSmoking">
            <a:avLst/>
          </a:prstGeom>
          <a:solidFill>
            <a:schemeClr val="tx2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AC09A002-F10B-F14A-A1AE-43A3C1A083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7781" y="1585381"/>
            <a:ext cx="468086" cy="7104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81299678"/>
      </p:ext>
    </p:extLst>
  </p:cSld>
  <p:clrMapOvr>
    <a:masterClrMapping/>
  </p:clrMapOvr>
  <p:transition advTm="51516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4D1BB0-129E-7E4C-8006-1EF0B4D47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KDD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B8E094-F56C-F745-A573-209AD676D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Dong+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A74194-D642-594C-92E7-08D1881ED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1F0B3-128E-3D42-BCF2-70B165DD6E87}" type="slidenum">
              <a:rPr lang="en-US" altLang="en-US" smtClean="0"/>
              <a:pPr/>
              <a:t>53</a:t>
            </a:fld>
            <a:endParaRPr lang="en-US" altLang="en-US" dirty="0"/>
          </a:p>
        </p:txBody>
      </p:sp>
      <p:sp>
        <p:nvSpPr>
          <p:cNvPr id="1530882" name="Rectangle 2">
            <a:extLst>
              <a:ext uri="{FF2B5EF4-FFF2-40B4-BE49-F238E27FC236}">
                <a16:creationId xmlns:a16="http://schemas.microsoft.com/office/drawing/2014/main" id="{D8C5CB66-B40D-F04D-A994-C6465344432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lIns="91430" tIns="45715" rIns="91430" bIns="45715" anchor="t"/>
          <a:lstStyle/>
          <a:p>
            <a:r>
              <a:rPr lang="en-US" altLang="en-US" dirty="0"/>
              <a:t>Personalized PageRank algorithm</a:t>
            </a:r>
          </a:p>
        </p:txBody>
      </p:sp>
      <p:sp>
        <p:nvSpPr>
          <p:cNvPr id="1530883" name="Rectangle 3">
            <a:extLst>
              <a:ext uri="{FF2B5EF4-FFF2-40B4-BE49-F238E27FC236}">
                <a16:creationId xmlns:a16="http://schemas.microsoft.com/office/drawing/2014/main" id="{D331FF86-EC7C-2E40-8032-3445158AB6C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30" tIns="45715" rIns="91430" bIns="45715"/>
          <a:lstStyle/>
          <a:p>
            <a:endParaRPr lang="en-US" alt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78F4744-C00D-C84C-B67F-1077A46E5B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0333" y="1295400"/>
            <a:ext cx="1170897" cy="1290376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7CB7FE89-AFC7-A743-BA09-6FBF4717F4DC}"/>
              </a:ext>
            </a:extLst>
          </p:cNvPr>
          <p:cNvGrpSpPr>
            <a:grpSpLocks/>
          </p:cNvGrpSpPr>
          <p:nvPr/>
        </p:nvGrpSpPr>
        <p:grpSpPr bwMode="auto">
          <a:xfrm>
            <a:off x="7612030" y="4676775"/>
            <a:ext cx="1219200" cy="914400"/>
            <a:chOff x="720" y="2676"/>
            <a:chExt cx="847" cy="540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8D0FF3C7-EFA1-FD42-9A69-19B29ED9F7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8" y="3036"/>
              <a:ext cx="101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AE71855-3628-4F41-BA7E-8BE01C2D49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5" y="2712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/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6D4822E6-887C-0C45-99C3-76B5AC9758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0" y="2676"/>
              <a:ext cx="102" cy="108"/>
            </a:xfrm>
            <a:prstGeom prst="ellipse">
              <a:avLst/>
            </a:prstGeom>
            <a:solidFill>
              <a:schemeClr val="tx2"/>
            </a:solidFill>
            <a:ln w="15875">
              <a:solidFill>
                <a:schemeClr val="tx2"/>
              </a:solidFill>
              <a:round/>
              <a:headEnd type="none" w="sm" len="sm"/>
              <a:tailEnd/>
            </a:ln>
            <a:extLst/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7ED979B-ABCB-434F-BF98-15C5B30F50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4" y="3108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/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B9961D17-BE86-3A49-A714-D0447DD17B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" y="2712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/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cxnSp>
          <p:nvCxnSpPr>
            <p:cNvPr id="14" name="AutoShape 13">
              <a:extLst>
                <a:ext uri="{FF2B5EF4-FFF2-40B4-BE49-F238E27FC236}">
                  <a16:creationId xmlns:a16="http://schemas.microsoft.com/office/drawing/2014/main" id="{36C4F112-A1F0-6C49-B05F-AA4DD616EEBD}"/>
                </a:ext>
              </a:extLst>
            </p:cNvPr>
            <p:cNvCxnSpPr>
              <a:cxnSpLocks noChangeShapeType="1"/>
              <a:stCxn id="11" idx="6"/>
              <a:endCxn id="10" idx="2"/>
            </p:cNvCxnSpPr>
            <p:nvPr/>
          </p:nvCxnSpPr>
          <p:spPr bwMode="auto">
            <a:xfrm>
              <a:off x="1266" y="2730"/>
              <a:ext cx="196" cy="3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14">
              <a:extLst>
                <a:ext uri="{FF2B5EF4-FFF2-40B4-BE49-F238E27FC236}">
                  <a16:creationId xmlns:a16="http://schemas.microsoft.com/office/drawing/2014/main" id="{744BDFE7-9596-3249-8977-2072D8673866}"/>
                </a:ext>
              </a:extLst>
            </p:cNvPr>
            <p:cNvCxnSpPr>
              <a:cxnSpLocks noChangeShapeType="1"/>
              <a:stCxn id="12" idx="6"/>
              <a:endCxn id="10" idx="3"/>
            </p:cNvCxnSpPr>
            <p:nvPr/>
          </p:nvCxnSpPr>
          <p:spPr bwMode="auto">
            <a:xfrm flipV="1">
              <a:off x="1300" y="2808"/>
              <a:ext cx="180" cy="354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AutoShape 15">
              <a:extLst>
                <a:ext uri="{FF2B5EF4-FFF2-40B4-BE49-F238E27FC236}">
                  <a16:creationId xmlns:a16="http://schemas.microsoft.com/office/drawing/2014/main" id="{53919774-3FAF-D74E-81F4-0F41B234E531}"/>
                </a:ext>
              </a:extLst>
            </p:cNvPr>
            <p:cNvCxnSpPr>
              <a:cxnSpLocks noChangeShapeType="1"/>
              <a:stCxn id="13" idx="6"/>
              <a:endCxn id="11" idx="2"/>
            </p:cNvCxnSpPr>
            <p:nvPr/>
          </p:nvCxnSpPr>
          <p:spPr bwMode="auto">
            <a:xfrm flipV="1">
              <a:off x="825" y="2730"/>
              <a:ext cx="332" cy="3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" name="AutoShape 16">
              <a:extLst>
                <a:ext uri="{FF2B5EF4-FFF2-40B4-BE49-F238E27FC236}">
                  <a16:creationId xmlns:a16="http://schemas.microsoft.com/office/drawing/2014/main" id="{77D47843-0ADB-5D48-A56F-7C96E2ACD23A}"/>
                </a:ext>
              </a:extLst>
            </p:cNvPr>
            <p:cNvCxnSpPr>
              <a:cxnSpLocks noChangeShapeType="1"/>
              <a:stCxn id="9" idx="7"/>
              <a:endCxn id="11" idx="3"/>
            </p:cNvCxnSpPr>
            <p:nvPr/>
          </p:nvCxnSpPr>
          <p:spPr bwMode="auto">
            <a:xfrm flipV="1">
              <a:off x="875" y="2772"/>
              <a:ext cx="300" cy="27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" name="AutoShape 17">
              <a:extLst>
                <a:ext uri="{FF2B5EF4-FFF2-40B4-BE49-F238E27FC236}">
                  <a16:creationId xmlns:a16="http://schemas.microsoft.com/office/drawing/2014/main" id="{C343CB8F-DE83-0F42-84FF-0F50F6211021}"/>
                </a:ext>
              </a:extLst>
            </p:cNvPr>
            <p:cNvCxnSpPr>
              <a:cxnSpLocks noChangeShapeType="1"/>
              <a:stCxn id="12" idx="2"/>
              <a:endCxn id="9" idx="6"/>
            </p:cNvCxnSpPr>
            <p:nvPr/>
          </p:nvCxnSpPr>
          <p:spPr bwMode="auto">
            <a:xfrm flipH="1" flipV="1">
              <a:off x="894" y="3090"/>
              <a:ext cx="295" cy="72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" name="AutoShape 18">
              <a:extLst>
                <a:ext uri="{FF2B5EF4-FFF2-40B4-BE49-F238E27FC236}">
                  <a16:creationId xmlns:a16="http://schemas.microsoft.com/office/drawing/2014/main" id="{AEA14D8E-02DC-574B-83BA-9F54685B6EF3}"/>
                </a:ext>
              </a:extLst>
            </p:cNvPr>
            <p:cNvCxnSpPr>
              <a:cxnSpLocks noChangeShapeType="1"/>
              <a:stCxn id="10" idx="0"/>
              <a:endCxn id="13" idx="1"/>
            </p:cNvCxnSpPr>
            <p:nvPr/>
          </p:nvCxnSpPr>
          <p:spPr bwMode="auto">
            <a:xfrm rot="-5400000" flipH="1" flipV="1">
              <a:off x="1118" y="2324"/>
              <a:ext cx="16" cy="781"/>
            </a:xfrm>
            <a:prstGeom prst="curvedConnector3">
              <a:avLst>
                <a:gd name="adj1" fmla="val -868750"/>
              </a:avLst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AutoShape 19">
              <a:extLst>
                <a:ext uri="{FF2B5EF4-FFF2-40B4-BE49-F238E27FC236}">
                  <a16:creationId xmlns:a16="http://schemas.microsoft.com/office/drawing/2014/main" id="{1B241A24-1A30-D445-BCE6-A3F2CA5CEE84}"/>
                </a:ext>
              </a:extLst>
            </p:cNvPr>
            <p:cNvCxnSpPr>
              <a:cxnSpLocks noChangeShapeType="1"/>
              <a:stCxn id="11" idx="5"/>
              <a:endCxn id="12" idx="0"/>
            </p:cNvCxnSpPr>
            <p:nvPr/>
          </p:nvCxnSpPr>
          <p:spPr bwMode="auto">
            <a:xfrm flipH="1">
              <a:off x="1245" y="2773"/>
              <a:ext cx="2" cy="33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0638C887-3871-E74C-9F07-E8702D7106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9810" y="4162590"/>
            <a:ext cx="258390" cy="392158"/>
          </a:xfrm>
          <a:prstGeom prst="rect">
            <a:avLst/>
          </a:prstGeom>
          <a:solidFill>
            <a:srgbClr val="FF7E79"/>
          </a:solidFill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53686E6C-8B07-6548-AFDA-7EE2030CC7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53500" y="4815842"/>
            <a:ext cx="333755" cy="384173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175FDD5D-EC4C-8046-95E9-1EC8D042D9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95867" y="4516122"/>
            <a:ext cx="333755" cy="38417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DE9124E9-13F2-7B46-96BF-18D68518A6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7781" y="1585381"/>
            <a:ext cx="468086" cy="710413"/>
          </a:xfrm>
          <a:prstGeom prst="rect">
            <a:avLst/>
          </a:prstGeom>
          <a:solidFill>
            <a:srgbClr val="FF7E79"/>
          </a:solidFill>
        </p:spPr>
      </p:pic>
    </p:spTree>
    <p:extLst>
      <p:ext uri="{BB962C8B-B14F-4D97-AF65-F5344CB8AC3E}">
        <p14:creationId xmlns:p14="http://schemas.microsoft.com/office/powerpoint/2010/main" val="1198709122"/>
      </p:ext>
    </p:extLst>
  </p:cSld>
  <p:clrMapOvr>
    <a:masterClrMapping/>
  </p:clrMapOvr>
  <p:transition advTm="51516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4D1BB0-129E-7E4C-8006-1EF0B4D47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KDD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B8E094-F56C-F745-A573-209AD676D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Dong+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A74194-D642-594C-92E7-08D1881ED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1F0B3-128E-3D42-BCF2-70B165DD6E87}" type="slidenum">
              <a:rPr lang="en-US" altLang="en-US" smtClean="0"/>
              <a:pPr/>
              <a:t>54</a:t>
            </a:fld>
            <a:endParaRPr lang="en-US" altLang="en-US" dirty="0"/>
          </a:p>
        </p:txBody>
      </p:sp>
      <p:sp>
        <p:nvSpPr>
          <p:cNvPr id="1530882" name="Rectangle 2">
            <a:extLst>
              <a:ext uri="{FF2B5EF4-FFF2-40B4-BE49-F238E27FC236}">
                <a16:creationId xmlns:a16="http://schemas.microsoft.com/office/drawing/2014/main" id="{D8C5CB66-B40D-F04D-A994-C6465344432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lIns="91430" tIns="45715" rIns="91430" bIns="45715" anchor="t"/>
          <a:lstStyle/>
          <a:p>
            <a:r>
              <a:rPr lang="en-US" altLang="en-US" dirty="0"/>
              <a:t>Personalized PageRank algorithm</a:t>
            </a:r>
          </a:p>
        </p:txBody>
      </p:sp>
      <p:sp>
        <p:nvSpPr>
          <p:cNvPr id="1530883" name="Rectangle 3">
            <a:extLst>
              <a:ext uri="{FF2B5EF4-FFF2-40B4-BE49-F238E27FC236}">
                <a16:creationId xmlns:a16="http://schemas.microsoft.com/office/drawing/2014/main" id="{D331FF86-EC7C-2E40-8032-3445158AB6C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30" tIns="45715" rIns="91430" bIns="45715"/>
          <a:lstStyle/>
          <a:p>
            <a:endParaRPr lang="en-US" alt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78F4744-C00D-C84C-B67F-1077A46E5B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0333" y="1295400"/>
            <a:ext cx="1170897" cy="1290376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7CB7FE89-AFC7-A743-BA09-6FBF4717F4DC}"/>
              </a:ext>
            </a:extLst>
          </p:cNvPr>
          <p:cNvGrpSpPr>
            <a:grpSpLocks/>
          </p:cNvGrpSpPr>
          <p:nvPr/>
        </p:nvGrpSpPr>
        <p:grpSpPr bwMode="auto">
          <a:xfrm>
            <a:off x="7612030" y="4676775"/>
            <a:ext cx="1219200" cy="914400"/>
            <a:chOff x="720" y="2676"/>
            <a:chExt cx="847" cy="540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8D0FF3C7-EFA1-FD42-9A69-19B29ED9F7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8" y="3036"/>
              <a:ext cx="101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AE71855-3628-4F41-BA7E-8BE01C2D49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5" y="2712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/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6D4822E6-887C-0C45-99C3-76B5AC9758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0" y="2676"/>
              <a:ext cx="102" cy="108"/>
            </a:xfrm>
            <a:prstGeom prst="ellipse">
              <a:avLst/>
            </a:prstGeom>
            <a:solidFill>
              <a:schemeClr val="tx2"/>
            </a:solidFill>
            <a:ln w="15875">
              <a:solidFill>
                <a:schemeClr val="tx2"/>
              </a:solidFill>
              <a:round/>
              <a:headEnd type="none" w="sm" len="sm"/>
              <a:tailEnd/>
            </a:ln>
            <a:extLst/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7ED979B-ABCB-434F-BF98-15C5B30F50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4" y="3108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/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B9961D17-BE86-3A49-A714-D0447DD17B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" y="2712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/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cxnSp>
          <p:nvCxnSpPr>
            <p:cNvPr id="14" name="AutoShape 13">
              <a:extLst>
                <a:ext uri="{FF2B5EF4-FFF2-40B4-BE49-F238E27FC236}">
                  <a16:creationId xmlns:a16="http://schemas.microsoft.com/office/drawing/2014/main" id="{36C4F112-A1F0-6C49-B05F-AA4DD616EEBD}"/>
                </a:ext>
              </a:extLst>
            </p:cNvPr>
            <p:cNvCxnSpPr>
              <a:cxnSpLocks noChangeShapeType="1"/>
              <a:stCxn id="11" idx="6"/>
              <a:endCxn id="10" idx="2"/>
            </p:cNvCxnSpPr>
            <p:nvPr/>
          </p:nvCxnSpPr>
          <p:spPr bwMode="auto">
            <a:xfrm>
              <a:off x="1266" y="2730"/>
              <a:ext cx="196" cy="3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14">
              <a:extLst>
                <a:ext uri="{FF2B5EF4-FFF2-40B4-BE49-F238E27FC236}">
                  <a16:creationId xmlns:a16="http://schemas.microsoft.com/office/drawing/2014/main" id="{744BDFE7-9596-3249-8977-2072D8673866}"/>
                </a:ext>
              </a:extLst>
            </p:cNvPr>
            <p:cNvCxnSpPr>
              <a:cxnSpLocks noChangeShapeType="1"/>
              <a:stCxn id="12" idx="6"/>
              <a:endCxn id="10" idx="3"/>
            </p:cNvCxnSpPr>
            <p:nvPr/>
          </p:nvCxnSpPr>
          <p:spPr bwMode="auto">
            <a:xfrm flipV="1">
              <a:off x="1300" y="2808"/>
              <a:ext cx="180" cy="354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AutoShape 15">
              <a:extLst>
                <a:ext uri="{FF2B5EF4-FFF2-40B4-BE49-F238E27FC236}">
                  <a16:creationId xmlns:a16="http://schemas.microsoft.com/office/drawing/2014/main" id="{53919774-3FAF-D74E-81F4-0F41B234E531}"/>
                </a:ext>
              </a:extLst>
            </p:cNvPr>
            <p:cNvCxnSpPr>
              <a:cxnSpLocks noChangeShapeType="1"/>
              <a:stCxn id="13" idx="6"/>
              <a:endCxn id="11" idx="2"/>
            </p:cNvCxnSpPr>
            <p:nvPr/>
          </p:nvCxnSpPr>
          <p:spPr bwMode="auto">
            <a:xfrm flipV="1">
              <a:off x="825" y="2730"/>
              <a:ext cx="332" cy="3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" name="AutoShape 16">
              <a:extLst>
                <a:ext uri="{FF2B5EF4-FFF2-40B4-BE49-F238E27FC236}">
                  <a16:creationId xmlns:a16="http://schemas.microsoft.com/office/drawing/2014/main" id="{77D47843-0ADB-5D48-A56F-7C96E2ACD23A}"/>
                </a:ext>
              </a:extLst>
            </p:cNvPr>
            <p:cNvCxnSpPr>
              <a:cxnSpLocks noChangeShapeType="1"/>
              <a:stCxn id="9" idx="7"/>
              <a:endCxn id="11" idx="3"/>
            </p:cNvCxnSpPr>
            <p:nvPr/>
          </p:nvCxnSpPr>
          <p:spPr bwMode="auto">
            <a:xfrm flipV="1">
              <a:off x="875" y="2772"/>
              <a:ext cx="300" cy="27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" name="AutoShape 17">
              <a:extLst>
                <a:ext uri="{FF2B5EF4-FFF2-40B4-BE49-F238E27FC236}">
                  <a16:creationId xmlns:a16="http://schemas.microsoft.com/office/drawing/2014/main" id="{C343CB8F-DE83-0F42-84FF-0F50F6211021}"/>
                </a:ext>
              </a:extLst>
            </p:cNvPr>
            <p:cNvCxnSpPr>
              <a:cxnSpLocks noChangeShapeType="1"/>
              <a:stCxn id="12" idx="2"/>
              <a:endCxn id="9" idx="6"/>
            </p:cNvCxnSpPr>
            <p:nvPr/>
          </p:nvCxnSpPr>
          <p:spPr bwMode="auto">
            <a:xfrm flipH="1" flipV="1">
              <a:off x="894" y="3090"/>
              <a:ext cx="295" cy="72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" name="AutoShape 18">
              <a:extLst>
                <a:ext uri="{FF2B5EF4-FFF2-40B4-BE49-F238E27FC236}">
                  <a16:creationId xmlns:a16="http://schemas.microsoft.com/office/drawing/2014/main" id="{AEA14D8E-02DC-574B-83BA-9F54685B6EF3}"/>
                </a:ext>
              </a:extLst>
            </p:cNvPr>
            <p:cNvCxnSpPr>
              <a:cxnSpLocks noChangeShapeType="1"/>
              <a:stCxn id="10" idx="0"/>
              <a:endCxn id="13" idx="1"/>
            </p:cNvCxnSpPr>
            <p:nvPr/>
          </p:nvCxnSpPr>
          <p:spPr bwMode="auto">
            <a:xfrm rot="-5400000" flipH="1" flipV="1">
              <a:off x="1118" y="2324"/>
              <a:ext cx="16" cy="781"/>
            </a:xfrm>
            <a:prstGeom prst="curvedConnector3">
              <a:avLst>
                <a:gd name="adj1" fmla="val -868750"/>
              </a:avLst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AutoShape 19">
              <a:extLst>
                <a:ext uri="{FF2B5EF4-FFF2-40B4-BE49-F238E27FC236}">
                  <a16:creationId xmlns:a16="http://schemas.microsoft.com/office/drawing/2014/main" id="{1B241A24-1A30-D445-BCE6-A3F2CA5CEE84}"/>
                </a:ext>
              </a:extLst>
            </p:cNvPr>
            <p:cNvCxnSpPr>
              <a:cxnSpLocks noChangeShapeType="1"/>
              <a:stCxn id="11" idx="5"/>
              <a:endCxn id="12" idx="0"/>
            </p:cNvCxnSpPr>
            <p:nvPr/>
          </p:nvCxnSpPr>
          <p:spPr bwMode="auto">
            <a:xfrm flipH="1">
              <a:off x="1245" y="2773"/>
              <a:ext cx="2" cy="33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0638C887-3871-E74C-9F07-E8702D7106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9810" y="4162590"/>
            <a:ext cx="258390" cy="392158"/>
          </a:xfrm>
          <a:prstGeom prst="rect">
            <a:avLst/>
          </a:prstGeom>
          <a:solidFill>
            <a:srgbClr val="FF7E79"/>
          </a:solidFill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53686E6C-8B07-6548-AFDA-7EE2030CC7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53500" y="4815842"/>
            <a:ext cx="333755" cy="384173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175FDD5D-EC4C-8046-95E9-1EC8D042D9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95867" y="4516122"/>
            <a:ext cx="333755" cy="38417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DE9124E9-13F2-7B46-96BF-18D68518A6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7781" y="1585381"/>
            <a:ext cx="468086" cy="710413"/>
          </a:xfrm>
          <a:prstGeom prst="rect">
            <a:avLst/>
          </a:prstGeom>
          <a:solidFill>
            <a:srgbClr val="FF7E79"/>
          </a:solidFill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99231C6E-5F27-284C-A1B0-FE804B5FE7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11324" y="5469255"/>
            <a:ext cx="333755" cy="384173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0DE78B63-9BE5-0F4C-BBEA-CCBFDBFAC0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96414" y="4510061"/>
            <a:ext cx="333755" cy="384173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50231A5A-04B0-7E4A-B9CF-0AB78B34E2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85592" y="5473294"/>
            <a:ext cx="333755" cy="38417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ED90695-AB7F-3643-A73A-17EA6A84AC04}"/>
              </a:ext>
            </a:extLst>
          </p:cNvPr>
          <p:cNvSpPr txBox="1"/>
          <p:nvPr/>
        </p:nvSpPr>
        <p:spPr>
          <a:xfrm>
            <a:off x="6903163" y="4455925"/>
            <a:ext cx="37061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..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FD46D7F7-D7BE-2541-895C-B921CF25F4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98390" y="5258725"/>
            <a:ext cx="333755" cy="384173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08B28517-8117-1444-BE18-FCF0AF095E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94376" y="5252664"/>
            <a:ext cx="333755" cy="384173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59CEA90E-C6CA-DA48-B7FC-9DF558130F00}"/>
              </a:ext>
            </a:extLst>
          </p:cNvPr>
          <p:cNvSpPr txBox="1"/>
          <p:nvPr/>
        </p:nvSpPr>
        <p:spPr>
          <a:xfrm>
            <a:off x="6988656" y="5223033"/>
            <a:ext cx="37061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..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87B2242-3EFD-3F48-AF1E-B6B02FBCDAA5}"/>
              </a:ext>
            </a:extLst>
          </p:cNvPr>
          <p:cNvSpPr txBox="1"/>
          <p:nvPr/>
        </p:nvSpPr>
        <p:spPr>
          <a:xfrm>
            <a:off x="8727591" y="4783613"/>
            <a:ext cx="51809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…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9251F88-1288-2641-852E-B86F98740426}"/>
              </a:ext>
            </a:extLst>
          </p:cNvPr>
          <p:cNvSpPr txBox="1"/>
          <p:nvPr/>
        </p:nvSpPr>
        <p:spPr>
          <a:xfrm>
            <a:off x="8266972" y="5464405"/>
            <a:ext cx="51809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914664116"/>
      </p:ext>
    </p:extLst>
  </p:cSld>
  <p:clrMapOvr>
    <a:masterClrMapping/>
  </p:clrMapOvr>
  <p:transition advTm="51516"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Dong+</a:t>
            </a:r>
          </a:p>
        </p:txBody>
      </p:sp>
      <p:sp>
        <p:nvSpPr>
          <p:cNvPr id="2253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A9CF61F-D18B-5946-9F36-FA97BCA712E8}" type="slidenum">
              <a:rPr lang="en-US" smtClean="0"/>
              <a:pPr/>
              <a:t>55</a:t>
            </a:fld>
            <a:endParaRPr lang="en-US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ea typeface="ＭＳ Ｐゴシック" charset="-128"/>
                <a:cs typeface="ＭＳ Ｐゴシック" charset="-128"/>
              </a:rPr>
              <a:t>Roadmap</a:t>
            </a:r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4648200"/>
          </a:xfrm>
        </p:spPr>
        <p:txBody>
          <a:bodyPr/>
          <a:lstStyle/>
          <a:p>
            <a:endParaRPr lang="en-US" dirty="0">
              <a:ea typeface="ＭＳ Ｐゴシック" charset="-128"/>
              <a:cs typeface="ＭＳ Ｐゴシック" charset="-128"/>
            </a:endParaRPr>
          </a:p>
          <a:p>
            <a:r>
              <a:rPr lang="en-US" dirty="0">
                <a:ea typeface="ＭＳ Ｐゴシック" charset="-128"/>
                <a:cs typeface="ＭＳ Ｐゴシック" charset="-128"/>
              </a:rPr>
              <a:t>Introduction – Motivation</a:t>
            </a:r>
          </a:p>
          <a:p>
            <a:r>
              <a:rPr lang="en-US" dirty="0">
                <a:ea typeface="ＭＳ Ｐゴシック" charset="-128"/>
                <a:cs typeface="ＭＳ Ｐゴシック" charset="-128"/>
              </a:rPr>
              <a:t>Part#1: Graphs</a:t>
            </a:r>
          </a:p>
          <a:p>
            <a:pPr lvl="1"/>
            <a:r>
              <a:rPr lang="en-US" dirty="0"/>
              <a:t>P1.1: properties/patterns in graphs</a:t>
            </a:r>
          </a:p>
          <a:p>
            <a:pPr lvl="1"/>
            <a:r>
              <a:rPr lang="en-US" dirty="0"/>
              <a:t>P1.2: node importance</a:t>
            </a:r>
          </a:p>
          <a:p>
            <a:pPr lvl="2"/>
            <a:r>
              <a:rPr lang="en-US" dirty="0">
                <a:ea typeface="ＭＳ Ｐゴシック" charset="-128"/>
                <a:cs typeface="ＭＳ Ｐゴシック" charset="-128"/>
              </a:rPr>
              <a:t>PageRank and </a:t>
            </a:r>
            <a:r>
              <a:rPr lang="en-US" b="1" dirty="0">
                <a:ea typeface="ＭＳ Ｐゴシック" charset="-128"/>
                <a:cs typeface="ＭＳ Ｐゴシック" charset="-128"/>
              </a:rPr>
              <a:t>Personalized PR</a:t>
            </a:r>
          </a:p>
          <a:p>
            <a:pPr lvl="3"/>
            <a:r>
              <a:rPr lang="en-US" dirty="0">
                <a:ea typeface="ＭＳ Ｐゴシック" charset="-128"/>
                <a:cs typeface="ＭＳ Ｐゴシック" charset="-128"/>
              </a:rPr>
              <a:t>Fast computation - ‘Pixie’</a:t>
            </a:r>
          </a:p>
          <a:p>
            <a:pPr lvl="3"/>
            <a:r>
              <a:rPr lang="en-US" dirty="0">
                <a:ea typeface="ＭＳ Ｐゴシック" charset="-128"/>
                <a:cs typeface="ＭＳ Ｐゴシック" charset="-128"/>
              </a:rPr>
              <a:t>Other applications</a:t>
            </a:r>
          </a:p>
          <a:p>
            <a:pPr lvl="2"/>
            <a:r>
              <a:rPr lang="en-US" dirty="0">
                <a:ea typeface="ＭＳ Ｐゴシック" charset="-128"/>
                <a:cs typeface="ＭＳ Ｐゴシック" charset="-128"/>
              </a:rPr>
              <a:t>HITS</a:t>
            </a:r>
          </a:p>
          <a:p>
            <a:pPr lvl="2"/>
            <a:r>
              <a:rPr lang="en-US" dirty="0">
                <a:ea typeface="ＭＳ Ｐゴシック" charset="-128"/>
                <a:cs typeface="ＭＳ Ｐゴシック" charset="-128"/>
              </a:rPr>
              <a:t>SALSA</a:t>
            </a:r>
          </a:p>
        </p:txBody>
      </p:sp>
      <p:sp>
        <p:nvSpPr>
          <p:cNvPr id="22535" name="Date Placeholder 7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KDD 2018</a:t>
            </a:r>
          </a:p>
        </p:txBody>
      </p:sp>
      <p:pic>
        <p:nvPicPr>
          <p:cNvPr id="8" name="Picture 7" descr="energygen-road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64300" y="603250"/>
            <a:ext cx="2457450" cy="12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0iterations">
            <a:extLst>
              <a:ext uri="{FF2B5EF4-FFF2-40B4-BE49-F238E27FC236}">
                <a16:creationId xmlns:a16="http://schemas.microsoft.com/office/drawing/2014/main" id="{A4AE82FC-D4C0-F441-9FCA-FA89D23A3C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84711" y="3513561"/>
            <a:ext cx="840014" cy="92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F0CD0F81-3D38-DC47-9407-8B1B9B0F7815}"/>
              </a:ext>
            </a:extLst>
          </p:cNvPr>
          <p:cNvGrpSpPr/>
          <p:nvPr/>
        </p:nvGrpSpPr>
        <p:grpSpPr>
          <a:xfrm>
            <a:off x="7510462" y="3518460"/>
            <a:ext cx="496887" cy="657039"/>
            <a:chOff x="7510462" y="2908860"/>
            <a:chExt cx="496887" cy="657039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163E2BB4-CBCB-6244-A0AA-F7721DCA8D91}"/>
                </a:ext>
              </a:extLst>
            </p:cNvPr>
            <p:cNvSpPr/>
            <p:nvPr/>
          </p:nvSpPr>
          <p:spPr bwMode="auto">
            <a:xfrm>
              <a:off x="7718401" y="2908860"/>
              <a:ext cx="76200" cy="64217"/>
            </a:xfrm>
            <a:prstGeom prst="ellips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D49753BE-604E-4945-92AF-A0415945A0DC}"/>
                </a:ext>
              </a:extLst>
            </p:cNvPr>
            <p:cNvSpPr/>
            <p:nvPr/>
          </p:nvSpPr>
          <p:spPr bwMode="auto">
            <a:xfrm>
              <a:off x="7510462" y="3158066"/>
              <a:ext cx="76200" cy="64217"/>
            </a:xfrm>
            <a:prstGeom prst="ellips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6806626-3686-7449-ACEA-8765FDF99D15}"/>
                </a:ext>
              </a:extLst>
            </p:cNvPr>
            <p:cNvSpPr/>
            <p:nvPr/>
          </p:nvSpPr>
          <p:spPr bwMode="auto">
            <a:xfrm>
              <a:off x="7931149" y="3158065"/>
              <a:ext cx="76200" cy="64217"/>
            </a:xfrm>
            <a:prstGeom prst="ellips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491C489D-945F-804F-8FA8-73B05063315D}"/>
                </a:ext>
              </a:extLst>
            </p:cNvPr>
            <p:cNvSpPr/>
            <p:nvPr/>
          </p:nvSpPr>
          <p:spPr bwMode="auto">
            <a:xfrm>
              <a:off x="7510462" y="3501682"/>
              <a:ext cx="76200" cy="64217"/>
            </a:xfrm>
            <a:prstGeom prst="ellips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08A58D44-D9B4-CE4E-A1E4-A5FADDDD905D}"/>
                </a:ext>
              </a:extLst>
            </p:cNvPr>
            <p:cNvSpPr/>
            <p:nvPr/>
          </p:nvSpPr>
          <p:spPr bwMode="auto">
            <a:xfrm>
              <a:off x="7931149" y="3501682"/>
              <a:ext cx="76200" cy="64217"/>
            </a:xfrm>
            <a:prstGeom prst="ellips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477FA0AC-71C9-574A-9086-8D2067BEB43D}"/>
                </a:ext>
              </a:extLst>
            </p:cNvPr>
            <p:cNvCxnSpPr>
              <a:stCxn id="2" idx="7"/>
              <a:endCxn id="11" idx="3"/>
            </p:cNvCxnSpPr>
            <p:nvPr/>
          </p:nvCxnSpPr>
          <p:spPr bwMode="auto">
            <a:xfrm>
              <a:off x="7783442" y="2918264"/>
              <a:ext cx="158866" cy="294614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D459DAE3-CEEB-C345-AB49-512D40D7CC0D}"/>
                </a:ext>
              </a:extLst>
            </p:cNvPr>
            <p:cNvCxnSpPr>
              <a:stCxn id="2" idx="5"/>
              <a:endCxn id="13" idx="1"/>
            </p:cNvCxnSpPr>
            <p:nvPr/>
          </p:nvCxnSpPr>
          <p:spPr bwMode="auto">
            <a:xfrm>
              <a:off x="7783442" y="2963673"/>
              <a:ext cx="158866" cy="547413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1CF04C14-C68F-A14A-BB98-D943DB74C9AD}"/>
                </a:ext>
              </a:extLst>
            </p:cNvPr>
            <p:cNvCxnSpPr>
              <a:stCxn id="2" idx="3"/>
              <a:endCxn id="12" idx="7"/>
            </p:cNvCxnSpPr>
            <p:nvPr/>
          </p:nvCxnSpPr>
          <p:spPr bwMode="auto">
            <a:xfrm flipH="1">
              <a:off x="7575503" y="2963673"/>
              <a:ext cx="154057" cy="547413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99C4995D-BC43-4C4C-86EE-D70205C41A47}"/>
                </a:ext>
              </a:extLst>
            </p:cNvPr>
            <p:cNvCxnSpPr>
              <a:stCxn id="2" idx="1"/>
              <a:endCxn id="10" idx="5"/>
            </p:cNvCxnSpPr>
            <p:nvPr/>
          </p:nvCxnSpPr>
          <p:spPr bwMode="auto">
            <a:xfrm flipH="1">
              <a:off x="7575503" y="2918264"/>
              <a:ext cx="154057" cy="294615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</p:cxnSp>
      </p:grpSp>
      <p:sp>
        <p:nvSpPr>
          <p:cNvPr id="22528" name="TextBox 22527">
            <a:extLst>
              <a:ext uri="{FF2B5EF4-FFF2-40B4-BE49-F238E27FC236}">
                <a16:creationId xmlns:a16="http://schemas.microsoft.com/office/drawing/2014/main" id="{46294C53-F847-CB4D-A584-8ABD3A05159D}"/>
              </a:ext>
            </a:extLst>
          </p:cNvPr>
          <p:cNvSpPr txBox="1"/>
          <p:nvPr/>
        </p:nvSpPr>
        <p:spPr>
          <a:xfrm>
            <a:off x="6726256" y="3035421"/>
            <a:ext cx="37061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?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48841FC0-3D20-3E4C-AAB6-0923C7A3359F}"/>
              </a:ext>
            </a:extLst>
          </p:cNvPr>
          <p:cNvSpPr/>
          <p:nvPr/>
        </p:nvSpPr>
        <p:spPr bwMode="auto">
          <a:xfrm>
            <a:off x="7652531" y="3421626"/>
            <a:ext cx="210344" cy="253545"/>
          </a:xfrm>
          <a:prstGeom prst="ellipse">
            <a:avLst/>
          </a:prstGeom>
          <a:noFill/>
          <a:ln w="25400" cap="flat" cmpd="sng" algn="ctr">
            <a:solidFill>
              <a:schemeClr val="tx2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ight Arrow 37">
            <a:extLst>
              <a:ext uri="{FF2B5EF4-FFF2-40B4-BE49-F238E27FC236}">
                <a16:creationId xmlns:a16="http://schemas.microsoft.com/office/drawing/2014/main" id="{B124F827-4340-314B-909B-ED4E7BD88D25}"/>
              </a:ext>
            </a:extLst>
          </p:cNvPr>
          <p:cNvSpPr/>
          <p:nvPr/>
        </p:nvSpPr>
        <p:spPr bwMode="auto">
          <a:xfrm>
            <a:off x="272845" y="5110289"/>
            <a:ext cx="412955" cy="252428"/>
          </a:xfrm>
          <a:prstGeom prst="rightArrow">
            <a:avLst/>
          </a:prstGeom>
          <a:solidFill>
            <a:schemeClr val="tx2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931347"/>
      </p:ext>
    </p:extLst>
  </p:cSld>
  <p:clrMapOvr>
    <a:masterClrMapping/>
  </p:clrMapOvr>
  <p:transition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 19">
            <a:extLst>
              <a:ext uri="{FF2B5EF4-FFF2-40B4-BE49-F238E27FC236}">
                <a16:creationId xmlns:a16="http://schemas.microsoft.com/office/drawing/2014/main" id="{ADE3580D-5155-DD4D-9B63-BE0E4B81B210}"/>
              </a:ext>
            </a:extLst>
          </p:cNvPr>
          <p:cNvSpPr/>
          <p:nvPr/>
        </p:nvSpPr>
        <p:spPr bwMode="auto">
          <a:xfrm>
            <a:off x="5683046" y="5030796"/>
            <a:ext cx="673166" cy="662081"/>
          </a:xfrm>
          <a:prstGeom prst="ellipse">
            <a:avLst/>
          </a:prstGeom>
          <a:solidFill>
            <a:schemeClr val="tx2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7444837-C954-DF4A-B696-EF133214C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Applications of node proximity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92FD1F-5560-8441-B6A9-FC82D53ADC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Recommendation</a:t>
            </a:r>
          </a:p>
          <a:p>
            <a:r>
              <a:rPr lang="en-US" dirty="0"/>
              <a:t>Link prediction</a:t>
            </a:r>
          </a:p>
          <a:p>
            <a:r>
              <a:rPr lang="en-US" dirty="0"/>
              <a:t>‘Center Piece Subgraphs’</a:t>
            </a:r>
          </a:p>
          <a:p>
            <a:r>
              <a:rPr lang="en-US" dirty="0"/>
              <a:t>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DB5967-8E9D-7447-BC2A-FB7CA3C706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53CE22-C434-8741-8FA4-094215158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Dong+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1D5DB-3071-9844-A2FD-D9434DD21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B43987-7F84-BB4A-8611-CDF75B6A737D}" type="slidenum">
              <a:rPr lang="en-US" smtClean="0"/>
              <a:pPr>
                <a:defRPr/>
              </a:pPr>
              <a:t>56</a:t>
            </a:fld>
            <a:endParaRPr lang="en-US"/>
          </a:p>
        </p:txBody>
      </p:sp>
      <p:grpSp>
        <p:nvGrpSpPr>
          <p:cNvPr id="7" name="Group 7">
            <a:extLst>
              <a:ext uri="{FF2B5EF4-FFF2-40B4-BE49-F238E27FC236}">
                <a16:creationId xmlns:a16="http://schemas.microsoft.com/office/drawing/2014/main" id="{EA8CAA84-88D2-5843-883B-E42872EC5594}"/>
              </a:ext>
            </a:extLst>
          </p:cNvPr>
          <p:cNvGrpSpPr>
            <a:grpSpLocks/>
          </p:cNvGrpSpPr>
          <p:nvPr/>
        </p:nvGrpSpPr>
        <p:grpSpPr bwMode="auto">
          <a:xfrm>
            <a:off x="7239000" y="1752600"/>
            <a:ext cx="1219200" cy="914400"/>
            <a:chOff x="720" y="2676"/>
            <a:chExt cx="847" cy="540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26167D6D-F926-A142-98E9-A2B2ADF2DF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8" y="3036"/>
              <a:ext cx="101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9" name="Oval 9">
              <a:extLst>
                <a:ext uri="{FF2B5EF4-FFF2-40B4-BE49-F238E27FC236}">
                  <a16:creationId xmlns:a16="http://schemas.microsoft.com/office/drawing/2014/main" id="{25337358-C6A0-354D-B0AD-DD632D7FFF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5" y="2712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0" name="Oval 10">
              <a:extLst>
                <a:ext uri="{FF2B5EF4-FFF2-40B4-BE49-F238E27FC236}">
                  <a16:creationId xmlns:a16="http://schemas.microsoft.com/office/drawing/2014/main" id="{529B17A4-6DA9-9740-91C1-899DF72CC0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0" y="2676"/>
              <a:ext cx="102" cy="108"/>
            </a:xfrm>
            <a:prstGeom prst="ellipse">
              <a:avLst/>
            </a:prstGeom>
            <a:solidFill>
              <a:schemeClr val="tx2"/>
            </a:solidFill>
            <a:ln w="15875">
              <a:noFill/>
              <a:round/>
              <a:headEnd type="none" w="sm" len="sm"/>
              <a:tailEnd/>
            </a:ln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7737036A-18C2-1145-A26C-F80B62E745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4" y="3108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2" name="Oval 12">
              <a:extLst>
                <a:ext uri="{FF2B5EF4-FFF2-40B4-BE49-F238E27FC236}">
                  <a16:creationId xmlns:a16="http://schemas.microsoft.com/office/drawing/2014/main" id="{6AD4DD7B-DF19-8A4F-9A86-387DA2DA17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" y="2712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cxnSp>
          <p:nvCxnSpPr>
            <p:cNvPr id="13" name="AutoShape 13">
              <a:extLst>
                <a:ext uri="{FF2B5EF4-FFF2-40B4-BE49-F238E27FC236}">
                  <a16:creationId xmlns:a16="http://schemas.microsoft.com/office/drawing/2014/main" id="{22A782A1-4C80-1648-A10E-65A864D68DC3}"/>
                </a:ext>
              </a:extLst>
            </p:cNvPr>
            <p:cNvCxnSpPr>
              <a:cxnSpLocks noChangeShapeType="1"/>
              <a:stCxn id="10" idx="6"/>
              <a:endCxn id="9" idx="2"/>
            </p:cNvCxnSpPr>
            <p:nvPr/>
          </p:nvCxnSpPr>
          <p:spPr bwMode="auto">
            <a:xfrm>
              <a:off x="1266" y="2730"/>
              <a:ext cx="196" cy="3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AutoShape 14">
              <a:extLst>
                <a:ext uri="{FF2B5EF4-FFF2-40B4-BE49-F238E27FC236}">
                  <a16:creationId xmlns:a16="http://schemas.microsoft.com/office/drawing/2014/main" id="{DA41014E-BDB3-E141-832C-6F1F9F72EB0B}"/>
                </a:ext>
              </a:extLst>
            </p:cNvPr>
            <p:cNvCxnSpPr>
              <a:cxnSpLocks noChangeShapeType="1"/>
              <a:stCxn id="11" idx="6"/>
              <a:endCxn id="9" idx="3"/>
            </p:cNvCxnSpPr>
            <p:nvPr/>
          </p:nvCxnSpPr>
          <p:spPr bwMode="auto">
            <a:xfrm flipV="1">
              <a:off x="1300" y="2808"/>
              <a:ext cx="180" cy="354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15">
              <a:extLst>
                <a:ext uri="{FF2B5EF4-FFF2-40B4-BE49-F238E27FC236}">
                  <a16:creationId xmlns:a16="http://schemas.microsoft.com/office/drawing/2014/main" id="{AE7EE7AE-8686-FF41-807D-09CA8589D961}"/>
                </a:ext>
              </a:extLst>
            </p:cNvPr>
            <p:cNvCxnSpPr>
              <a:cxnSpLocks noChangeShapeType="1"/>
              <a:stCxn id="12" idx="6"/>
              <a:endCxn id="10" idx="2"/>
            </p:cNvCxnSpPr>
            <p:nvPr/>
          </p:nvCxnSpPr>
          <p:spPr bwMode="auto">
            <a:xfrm flipV="1">
              <a:off x="825" y="2730"/>
              <a:ext cx="332" cy="3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AutoShape 16">
              <a:extLst>
                <a:ext uri="{FF2B5EF4-FFF2-40B4-BE49-F238E27FC236}">
                  <a16:creationId xmlns:a16="http://schemas.microsoft.com/office/drawing/2014/main" id="{EC9C3A82-33DA-A041-B0B0-D0D96CA18861}"/>
                </a:ext>
              </a:extLst>
            </p:cNvPr>
            <p:cNvCxnSpPr>
              <a:cxnSpLocks noChangeShapeType="1"/>
              <a:stCxn id="8" idx="7"/>
              <a:endCxn id="10" idx="3"/>
            </p:cNvCxnSpPr>
            <p:nvPr/>
          </p:nvCxnSpPr>
          <p:spPr bwMode="auto">
            <a:xfrm flipV="1">
              <a:off x="875" y="2772"/>
              <a:ext cx="300" cy="27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" name="AutoShape 17">
              <a:extLst>
                <a:ext uri="{FF2B5EF4-FFF2-40B4-BE49-F238E27FC236}">
                  <a16:creationId xmlns:a16="http://schemas.microsoft.com/office/drawing/2014/main" id="{E20405DC-9A0C-3342-8ACA-F2F8A8745839}"/>
                </a:ext>
              </a:extLst>
            </p:cNvPr>
            <p:cNvCxnSpPr>
              <a:cxnSpLocks noChangeShapeType="1"/>
              <a:stCxn id="11" idx="2"/>
              <a:endCxn id="8" idx="6"/>
            </p:cNvCxnSpPr>
            <p:nvPr/>
          </p:nvCxnSpPr>
          <p:spPr bwMode="auto">
            <a:xfrm flipH="1" flipV="1">
              <a:off x="894" y="3090"/>
              <a:ext cx="295" cy="72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" name="AutoShape 18">
              <a:extLst>
                <a:ext uri="{FF2B5EF4-FFF2-40B4-BE49-F238E27FC236}">
                  <a16:creationId xmlns:a16="http://schemas.microsoft.com/office/drawing/2014/main" id="{B2A452D1-CDB1-214D-89A8-9C52B3B8443D}"/>
                </a:ext>
              </a:extLst>
            </p:cNvPr>
            <p:cNvCxnSpPr>
              <a:cxnSpLocks noChangeShapeType="1"/>
              <a:stCxn id="9" idx="0"/>
              <a:endCxn id="12" idx="1"/>
            </p:cNvCxnSpPr>
            <p:nvPr/>
          </p:nvCxnSpPr>
          <p:spPr bwMode="auto">
            <a:xfrm rot="-5400000" flipH="1" flipV="1">
              <a:off x="1118" y="2324"/>
              <a:ext cx="16" cy="781"/>
            </a:xfrm>
            <a:prstGeom prst="curvedConnector3">
              <a:avLst>
                <a:gd name="adj1" fmla="val -868750"/>
              </a:avLst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" name="AutoShape 19">
              <a:extLst>
                <a:ext uri="{FF2B5EF4-FFF2-40B4-BE49-F238E27FC236}">
                  <a16:creationId xmlns:a16="http://schemas.microsoft.com/office/drawing/2014/main" id="{9D9EED39-F85E-6D4E-B088-D11E164717DA}"/>
                </a:ext>
              </a:extLst>
            </p:cNvPr>
            <p:cNvCxnSpPr>
              <a:cxnSpLocks noChangeShapeType="1"/>
              <a:stCxn id="10" idx="5"/>
              <a:endCxn id="11" idx="0"/>
            </p:cNvCxnSpPr>
            <p:nvPr/>
          </p:nvCxnSpPr>
          <p:spPr bwMode="auto">
            <a:xfrm flipH="1">
              <a:off x="1245" y="2773"/>
              <a:ext cx="2" cy="33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04FC288-FB8D-C04B-9403-A2F8C4C7E392}"/>
              </a:ext>
            </a:extLst>
          </p:cNvPr>
          <p:cNvGrpSpPr>
            <a:grpSpLocks noChangeAspect="1"/>
          </p:cNvGrpSpPr>
          <p:nvPr/>
        </p:nvGrpSpPr>
        <p:grpSpPr>
          <a:xfrm>
            <a:off x="5212948" y="3523789"/>
            <a:ext cx="2990472" cy="2018044"/>
            <a:chOff x="-43170" y="2384916"/>
            <a:chExt cx="5612250" cy="3787284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88D93241-EF8F-924D-9BD0-8044F280580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23151" y="2596055"/>
              <a:ext cx="680811" cy="812581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E3C23A27-D4BD-3F4E-BA2C-36361D21877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23151" y="3653658"/>
              <a:ext cx="544602" cy="812581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8D055E78-050D-EE4B-B048-B894CACA1E0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62681" y="5359619"/>
              <a:ext cx="465541" cy="812581"/>
            </a:xfrm>
            <a:prstGeom prst="rect">
              <a:avLst/>
            </a:prstGeom>
          </p:spPr>
        </p:pic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E5E4B2D2-6C72-8241-976F-F8734A91A29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291255" y="2804042"/>
              <a:ext cx="1435801" cy="233449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9DB38DA0-6CCC-914D-9C05-596447A4794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238703" y="2963919"/>
              <a:ext cx="1488353" cy="1114096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FF25D7F-7227-B047-9290-2A72F0B259BB}"/>
                </a:ext>
              </a:extLst>
            </p:cNvPr>
            <p:cNvCxnSpPr/>
            <p:nvPr/>
          </p:nvCxnSpPr>
          <p:spPr bwMode="auto">
            <a:xfrm>
              <a:off x="2291255" y="3233463"/>
              <a:ext cx="1447266" cy="1800662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995FAE8-3871-404E-9B26-EFE05D8BF6CE}"/>
                </a:ext>
              </a:extLst>
            </p:cNvPr>
            <p:cNvCxnSpPr/>
            <p:nvPr/>
          </p:nvCxnSpPr>
          <p:spPr bwMode="auto">
            <a:xfrm flipV="1">
              <a:off x="2194664" y="5213131"/>
              <a:ext cx="1532392" cy="515007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</p:cxn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41A0555D-B3D6-2C42-8564-C904A0BF5BC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132786" y="4035801"/>
              <a:ext cx="838253" cy="838253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66201237-31BC-E245-B6CC-1847D9CD109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988616" y="2384916"/>
              <a:ext cx="838253" cy="838253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B02C9A4F-E106-D641-8865-6E4B56063C7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240583" y="5045560"/>
              <a:ext cx="756893" cy="756893"/>
            </a:xfrm>
            <a:prstGeom prst="rect">
              <a:avLst/>
            </a:prstGeom>
          </p:spPr>
        </p:pic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71E502ED-332D-2841-BF4E-83F0078B668D}"/>
                </a:ext>
              </a:extLst>
            </p:cNvPr>
            <p:cNvSpPr txBox="1"/>
            <p:nvPr/>
          </p:nvSpPr>
          <p:spPr>
            <a:xfrm rot="5400000">
              <a:off x="724069" y="3584434"/>
              <a:ext cx="1122515" cy="26569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/>
                <a:t>…</a:t>
              </a:r>
              <a:endParaRPr lang="en-US" sz="3600" b="1" dirty="0"/>
            </a:p>
            <a:p>
              <a:endParaRPr lang="en-US" sz="5400" b="1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34CDF107-25DF-0548-9E21-EB1130F40BDC}"/>
                </a:ext>
              </a:extLst>
            </p:cNvPr>
            <p:cNvSpPr txBox="1"/>
            <p:nvPr/>
          </p:nvSpPr>
          <p:spPr>
            <a:xfrm rot="5400000">
              <a:off x="3679325" y="2287939"/>
              <a:ext cx="1122515" cy="26569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/>
                <a:t>…</a:t>
              </a:r>
            </a:p>
            <a:p>
              <a:endParaRPr lang="en-US" sz="5400" b="1" dirty="0"/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4B555DCD-5F55-6D48-A36F-A9204162D81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22656" y="4268949"/>
              <a:ext cx="1763423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</p:cxnSp>
      </p:grp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86A1056C-C339-4049-AEB5-F6FD00FF846D}"/>
              </a:ext>
            </a:extLst>
          </p:cNvPr>
          <p:cNvCxnSpPr>
            <a:cxnSpLocks/>
            <a:endCxn id="34" idx="1"/>
          </p:cNvCxnSpPr>
          <p:nvPr/>
        </p:nvCxnSpPr>
        <p:spPr bwMode="auto">
          <a:xfrm flipV="1">
            <a:off x="6410848" y="3747120"/>
            <a:ext cx="950426" cy="156338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chemeClr val="tx2"/>
            </a:solidFill>
            <a:prstDash val="dash"/>
            <a:round/>
            <a:headEnd type="none" w="sm" len="sm"/>
            <a:tailEnd type="none" w="med" len="med"/>
          </a:ln>
          <a:effectLst/>
        </p:spPr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BF017AFE-9FF9-6345-94D0-C42227307D7F}"/>
              </a:ext>
            </a:extLst>
          </p:cNvPr>
          <p:cNvSpPr txBox="1"/>
          <p:nvPr/>
        </p:nvSpPr>
        <p:spPr>
          <a:xfrm>
            <a:off x="6658525" y="4623075"/>
            <a:ext cx="38824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?</a:t>
            </a:r>
          </a:p>
        </p:txBody>
      </p:sp>
      <p:sp>
        <p:nvSpPr>
          <p:cNvPr id="41" name="Right Arrow 40">
            <a:extLst>
              <a:ext uri="{FF2B5EF4-FFF2-40B4-BE49-F238E27FC236}">
                <a16:creationId xmlns:a16="http://schemas.microsoft.com/office/drawing/2014/main" id="{1C113812-9FA5-1748-A910-5B631B00A414}"/>
              </a:ext>
            </a:extLst>
          </p:cNvPr>
          <p:cNvSpPr/>
          <p:nvPr/>
        </p:nvSpPr>
        <p:spPr bwMode="auto">
          <a:xfrm>
            <a:off x="246773" y="1601540"/>
            <a:ext cx="341644" cy="283531"/>
          </a:xfrm>
          <a:prstGeom prst="rightArrow">
            <a:avLst/>
          </a:prstGeom>
          <a:solidFill>
            <a:schemeClr val="tx2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946138"/>
      </p:ext>
    </p:extLst>
  </p:cSld>
  <p:clrMapOvr>
    <a:masterClrMapping/>
  </p:clrMapOvr>
  <p:transition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Oval 38">
            <a:extLst>
              <a:ext uri="{FF2B5EF4-FFF2-40B4-BE49-F238E27FC236}">
                <a16:creationId xmlns:a16="http://schemas.microsoft.com/office/drawing/2014/main" id="{84290DAE-AFDA-4D48-8874-9019316D5CAE}"/>
              </a:ext>
            </a:extLst>
          </p:cNvPr>
          <p:cNvSpPr/>
          <p:nvPr/>
        </p:nvSpPr>
        <p:spPr bwMode="auto">
          <a:xfrm>
            <a:off x="5683046" y="5030796"/>
            <a:ext cx="673166" cy="662081"/>
          </a:xfrm>
          <a:prstGeom prst="ellipse">
            <a:avLst/>
          </a:prstGeom>
          <a:solidFill>
            <a:schemeClr val="tx2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7444837-C954-DF4A-B696-EF133214C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Applications of node proximity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92FD1F-5560-8441-B6A9-FC82D53ADC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Recommendation</a:t>
            </a:r>
          </a:p>
          <a:p>
            <a:r>
              <a:rPr lang="en-US" dirty="0"/>
              <a:t>Link prediction</a:t>
            </a:r>
          </a:p>
          <a:p>
            <a:r>
              <a:rPr lang="en-US" dirty="0"/>
              <a:t>‘Center Piece Subgraphs’</a:t>
            </a:r>
          </a:p>
          <a:p>
            <a:r>
              <a:rPr lang="en-US" dirty="0"/>
              <a:t>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DB5967-8E9D-7447-BC2A-FB7CA3C706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53CE22-C434-8741-8FA4-094215158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Dong+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1D5DB-3071-9844-A2FD-D9434DD21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B43987-7F84-BB4A-8611-CDF75B6A737D}" type="slidenum">
              <a:rPr lang="en-US" smtClean="0"/>
              <a:pPr>
                <a:defRPr/>
              </a:pPr>
              <a:t>57</a:t>
            </a:fld>
            <a:endParaRPr lang="en-US"/>
          </a:p>
        </p:txBody>
      </p:sp>
      <p:grpSp>
        <p:nvGrpSpPr>
          <p:cNvPr id="7" name="Group 7">
            <a:extLst>
              <a:ext uri="{FF2B5EF4-FFF2-40B4-BE49-F238E27FC236}">
                <a16:creationId xmlns:a16="http://schemas.microsoft.com/office/drawing/2014/main" id="{EA8CAA84-88D2-5843-883B-E42872EC5594}"/>
              </a:ext>
            </a:extLst>
          </p:cNvPr>
          <p:cNvGrpSpPr>
            <a:grpSpLocks/>
          </p:cNvGrpSpPr>
          <p:nvPr/>
        </p:nvGrpSpPr>
        <p:grpSpPr bwMode="auto">
          <a:xfrm>
            <a:off x="7239000" y="1752600"/>
            <a:ext cx="1219200" cy="914400"/>
            <a:chOff x="720" y="2676"/>
            <a:chExt cx="847" cy="540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26167D6D-F926-A142-98E9-A2B2ADF2DF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8" y="3036"/>
              <a:ext cx="101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9" name="Oval 9">
              <a:extLst>
                <a:ext uri="{FF2B5EF4-FFF2-40B4-BE49-F238E27FC236}">
                  <a16:creationId xmlns:a16="http://schemas.microsoft.com/office/drawing/2014/main" id="{25337358-C6A0-354D-B0AD-DD632D7FFF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5" y="2712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0" name="Oval 10">
              <a:extLst>
                <a:ext uri="{FF2B5EF4-FFF2-40B4-BE49-F238E27FC236}">
                  <a16:creationId xmlns:a16="http://schemas.microsoft.com/office/drawing/2014/main" id="{529B17A4-6DA9-9740-91C1-899DF72CC0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0" y="2676"/>
              <a:ext cx="102" cy="108"/>
            </a:xfrm>
            <a:prstGeom prst="ellipse">
              <a:avLst/>
            </a:prstGeom>
            <a:solidFill>
              <a:schemeClr val="tx2"/>
            </a:solidFill>
            <a:ln w="15875">
              <a:noFill/>
              <a:round/>
              <a:headEnd type="none" w="sm" len="sm"/>
              <a:tailEnd/>
            </a:ln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7737036A-18C2-1145-A26C-F80B62E745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4" y="3108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2" name="Oval 12">
              <a:extLst>
                <a:ext uri="{FF2B5EF4-FFF2-40B4-BE49-F238E27FC236}">
                  <a16:creationId xmlns:a16="http://schemas.microsoft.com/office/drawing/2014/main" id="{6AD4DD7B-DF19-8A4F-9A86-387DA2DA17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" y="2712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cxnSp>
          <p:nvCxnSpPr>
            <p:cNvPr id="13" name="AutoShape 13">
              <a:extLst>
                <a:ext uri="{FF2B5EF4-FFF2-40B4-BE49-F238E27FC236}">
                  <a16:creationId xmlns:a16="http://schemas.microsoft.com/office/drawing/2014/main" id="{22A782A1-4C80-1648-A10E-65A864D68DC3}"/>
                </a:ext>
              </a:extLst>
            </p:cNvPr>
            <p:cNvCxnSpPr>
              <a:cxnSpLocks noChangeShapeType="1"/>
              <a:stCxn id="10" idx="6"/>
              <a:endCxn id="9" idx="2"/>
            </p:cNvCxnSpPr>
            <p:nvPr/>
          </p:nvCxnSpPr>
          <p:spPr bwMode="auto">
            <a:xfrm>
              <a:off x="1266" y="2730"/>
              <a:ext cx="196" cy="3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AutoShape 14">
              <a:extLst>
                <a:ext uri="{FF2B5EF4-FFF2-40B4-BE49-F238E27FC236}">
                  <a16:creationId xmlns:a16="http://schemas.microsoft.com/office/drawing/2014/main" id="{DA41014E-BDB3-E141-832C-6F1F9F72EB0B}"/>
                </a:ext>
              </a:extLst>
            </p:cNvPr>
            <p:cNvCxnSpPr>
              <a:cxnSpLocks noChangeShapeType="1"/>
              <a:stCxn id="11" idx="6"/>
              <a:endCxn id="9" idx="3"/>
            </p:cNvCxnSpPr>
            <p:nvPr/>
          </p:nvCxnSpPr>
          <p:spPr bwMode="auto">
            <a:xfrm flipV="1">
              <a:off x="1300" y="2808"/>
              <a:ext cx="180" cy="354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15">
              <a:extLst>
                <a:ext uri="{FF2B5EF4-FFF2-40B4-BE49-F238E27FC236}">
                  <a16:creationId xmlns:a16="http://schemas.microsoft.com/office/drawing/2014/main" id="{AE7EE7AE-8686-FF41-807D-09CA8589D961}"/>
                </a:ext>
              </a:extLst>
            </p:cNvPr>
            <p:cNvCxnSpPr>
              <a:cxnSpLocks noChangeShapeType="1"/>
              <a:stCxn id="12" idx="6"/>
              <a:endCxn id="10" idx="2"/>
            </p:cNvCxnSpPr>
            <p:nvPr/>
          </p:nvCxnSpPr>
          <p:spPr bwMode="auto">
            <a:xfrm flipV="1">
              <a:off x="825" y="2730"/>
              <a:ext cx="332" cy="3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AutoShape 16">
              <a:extLst>
                <a:ext uri="{FF2B5EF4-FFF2-40B4-BE49-F238E27FC236}">
                  <a16:creationId xmlns:a16="http://schemas.microsoft.com/office/drawing/2014/main" id="{EC9C3A82-33DA-A041-B0B0-D0D96CA18861}"/>
                </a:ext>
              </a:extLst>
            </p:cNvPr>
            <p:cNvCxnSpPr>
              <a:cxnSpLocks noChangeShapeType="1"/>
              <a:stCxn id="8" idx="7"/>
              <a:endCxn id="10" idx="3"/>
            </p:cNvCxnSpPr>
            <p:nvPr/>
          </p:nvCxnSpPr>
          <p:spPr bwMode="auto">
            <a:xfrm flipV="1">
              <a:off x="875" y="2772"/>
              <a:ext cx="300" cy="27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" name="AutoShape 17">
              <a:extLst>
                <a:ext uri="{FF2B5EF4-FFF2-40B4-BE49-F238E27FC236}">
                  <a16:creationId xmlns:a16="http://schemas.microsoft.com/office/drawing/2014/main" id="{E20405DC-9A0C-3342-8ACA-F2F8A8745839}"/>
                </a:ext>
              </a:extLst>
            </p:cNvPr>
            <p:cNvCxnSpPr>
              <a:cxnSpLocks noChangeShapeType="1"/>
              <a:stCxn id="11" idx="2"/>
              <a:endCxn id="8" idx="6"/>
            </p:cNvCxnSpPr>
            <p:nvPr/>
          </p:nvCxnSpPr>
          <p:spPr bwMode="auto">
            <a:xfrm flipH="1" flipV="1">
              <a:off x="894" y="3090"/>
              <a:ext cx="295" cy="72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" name="AutoShape 18">
              <a:extLst>
                <a:ext uri="{FF2B5EF4-FFF2-40B4-BE49-F238E27FC236}">
                  <a16:creationId xmlns:a16="http://schemas.microsoft.com/office/drawing/2014/main" id="{B2A452D1-CDB1-214D-89A8-9C52B3B8443D}"/>
                </a:ext>
              </a:extLst>
            </p:cNvPr>
            <p:cNvCxnSpPr>
              <a:cxnSpLocks noChangeShapeType="1"/>
              <a:stCxn id="9" idx="0"/>
              <a:endCxn id="12" idx="1"/>
            </p:cNvCxnSpPr>
            <p:nvPr/>
          </p:nvCxnSpPr>
          <p:spPr bwMode="auto">
            <a:xfrm rot="-5400000" flipH="1" flipV="1">
              <a:off x="1118" y="2324"/>
              <a:ext cx="16" cy="781"/>
            </a:xfrm>
            <a:prstGeom prst="curvedConnector3">
              <a:avLst>
                <a:gd name="adj1" fmla="val -868750"/>
              </a:avLst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" name="AutoShape 19">
              <a:extLst>
                <a:ext uri="{FF2B5EF4-FFF2-40B4-BE49-F238E27FC236}">
                  <a16:creationId xmlns:a16="http://schemas.microsoft.com/office/drawing/2014/main" id="{9D9EED39-F85E-6D4E-B088-D11E164717DA}"/>
                </a:ext>
              </a:extLst>
            </p:cNvPr>
            <p:cNvCxnSpPr>
              <a:cxnSpLocks noChangeShapeType="1"/>
              <a:stCxn id="10" idx="5"/>
              <a:endCxn id="11" idx="0"/>
            </p:cNvCxnSpPr>
            <p:nvPr/>
          </p:nvCxnSpPr>
          <p:spPr bwMode="auto">
            <a:xfrm flipH="1">
              <a:off x="1245" y="2773"/>
              <a:ext cx="2" cy="33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AEA609D7-CC90-BE4D-A65A-B4A5F939B7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7704" y="3636294"/>
            <a:ext cx="362768" cy="432982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F26908E6-5CFC-B64F-8EB6-146B99F3BF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7704" y="4199835"/>
            <a:ext cx="290190" cy="432982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5335BC8D-3D0B-E84A-BCA9-A844A8FDC6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8767" y="5108851"/>
            <a:ext cx="248062" cy="432982"/>
          </a:xfrm>
          <a:prstGeom prst="rect">
            <a:avLst/>
          </a:prstGeom>
        </p:spPr>
      </p:pic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76EE0A3-ECE7-0D4D-9B05-FAE8732ABC7D}"/>
              </a:ext>
            </a:extLst>
          </p:cNvPr>
          <p:cNvCxnSpPr>
            <a:cxnSpLocks/>
          </p:cNvCxnSpPr>
          <p:nvPr/>
        </p:nvCxnSpPr>
        <p:spPr bwMode="auto">
          <a:xfrm flipV="1">
            <a:off x="6456840" y="3747119"/>
            <a:ext cx="765063" cy="124393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 w="med" len="med"/>
          </a:ln>
          <a:effectLst/>
        </p:spPr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CAB0533-36F4-3E4B-AEA9-7EACE19E7F42}"/>
              </a:ext>
            </a:extLst>
          </p:cNvPr>
          <p:cNvCxnSpPr>
            <a:cxnSpLocks/>
          </p:cNvCxnSpPr>
          <p:nvPr/>
        </p:nvCxnSpPr>
        <p:spPr bwMode="auto">
          <a:xfrm flipV="1">
            <a:off x="6428838" y="3832309"/>
            <a:ext cx="793065" cy="593643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 w="med" len="med"/>
          </a:ln>
          <a:effectLst/>
        </p:spPr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8B779CAA-4EBD-554B-802B-FEF322651DE6}"/>
              </a:ext>
            </a:extLst>
          </p:cNvPr>
          <p:cNvCxnSpPr/>
          <p:nvPr/>
        </p:nvCxnSpPr>
        <p:spPr bwMode="auto">
          <a:xfrm>
            <a:off x="6456840" y="3975935"/>
            <a:ext cx="771172" cy="959478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 w="med" len="med"/>
          </a:ln>
          <a:effectLst/>
        </p:spPr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0AF12C8-B205-3F46-99A6-CC8FFB6F97DD}"/>
              </a:ext>
            </a:extLst>
          </p:cNvPr>
          <p:cNvCxnSpPr/>
          <p:nvPr/>
        </p:nvCxnSpPr>
        <p:spPr bwMode="auto">
          <a:xfrm flipV="1">
            <a:off x="6405372" y="5030796"/>
            <a:ext cx="816531" cy="27442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 w="med" len="med"/>
          </a:ln>
          <a:effectLst/>
        </p:spPr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82DDAEFA-BCAA-0F4C-945E-C777AB2500D1}"/>
              </a:ext>
            </a:extLst>
          </p:cNvPr>
          <p:cNvSpPr txBox="1"/>
          <p:nvPr/>
        </p:nvSpPr>
        <p:spPr>
          <a:xfrm rot="5400000">
            <a:off x="5621769" y="4162949"/>
            <a:ext cx="598129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…</a:t>
            </a:r>
            <a:endParaRPr lang="en-US" sz="3600" b="1" dirty="0"/>
          </a:p>
          <a:p>
            <a:endParaRPr lang="en-US" sz="5400" b="1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0ED87D2-0B17-E149-922C-B933695A6375}"/>
              </a:ext>
            </a:extLst>
          </p:cNvPr>
          <p:cNvSpPr txBox="1"/>
          <p:nvPr/>
        </p:nvSpPr>
        <p:spPr>
          <a:xfrm rot="5400000">
            <a:off x="7196469" y="3433186"/>
            <a:ext cx="598129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…</a:t>
            </a:r>
          </a:p>
          <a:p>
            <a:endParaRPr lang="en-US" sz="5400" b="1" dirty="0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14367008-64E5-414E-A6FF-F75B9D165EFE}"/>
              </a:ext>
            </a:extLst>
          </p:cNvPr>
          <p:cNvCxnSpPr>
            <a:cxnSpLocks/>
          </p:cNvCxnSpPr>
          <p:nvPr/>
        </p:nvCxnSpPr>
        <p:spPr bwMode="auto">
          <a:xfrm>
            <a:off x="6420287" y="4527691"/>
            <a:ext cx="939635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 w="med" len="med"/>
          </a:ln>
          <a:effectLst/>
        </p:spPr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4DCCF96B-82FE-0248-9531-9E7650E6F5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58660" y="3260518"/>
            <a:ext cx="660513" cy="610879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793044C1-DE52-8A4A-8BA4-4304297F52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02810" y="4263635"/>
            <a:ext cx="462202" cy="61627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2F0D6262-8ACA-A44E-BEF6-7459BBE3D11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81984" y="4986735"/>
            <a:ext cx="412718" cy="636962"/>
          </a:xfrm>
          <a:prstGeom prst="rect">
            <a:avLst/>
          </a:prstGeom>
        </p:spPr>
      </p:pic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6F29411B-DC83-6E4C-959B-86CAAE2FA128}"/>
              </a:ext>
            </a:extLst>
          </p:cNvPr>
          <p:cNvCxnSpPr>
            <a:cxnSpLocks/>
          </p:cNvCxnSpPr>
          <p:nvPr/>
        </p:nvCxnSpPr>
        <p:spPr bwMode="auto">
          <a:xfrm flipV="1">
            <a:off x="6410848" y="3747120"/>
            <a:ext cx="950426" cy="156338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chemeClr val="tx2"/>
            </a:solidFill>
            <a:prstDash val="dash"/>
            <a:round/>
            <a:headEnd type="none" w="sm" len="sm"/>
            <a:tailEnd type="triangle" w="med" len="med"/>
          </a:ln>
          <a:effectLst/>
        </p:spPr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2F9C41FB-E163-3F48-B731-338C112D2DB1}"/>
              </a:ext>
            </a:extLst>
          </p:cNvPr>
          <p:cNvSpPr txBox="1"/>
          <p:nvPr/>
        </p:nvSpPr>
        <p:spPr>
          <a:xfrm>
            <a:off x="6658525" y="4623075"/>
            <a:ext cx="38824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?</a:t>
            </a:r>
          </a:p>
        </p:txBody>
      </p:sp>
      <p:sp>
        <p:nvSpPr>
          <p:cNvPr id="45" name="Right Arrow 44">
            <a:extLst>
              <a:ext uri="{FF2B5EF4-FFF2-40B4-BE49-F238E27FC236}">
                <a16:creationId xmlns:a16="http://schemas.microsoft.com/office/drawing/2014/main" id="{5152667D-90C0-0647-B4F4-D46DB7111E4F}"/>
              </a:ext>
            </a:extLst>
          </p:cNvPr>
          <p:cNvSpPr/>
          <p:nvPr/>
        </p:nvSpPr>
        <p:spPr bwMode="auto">
          <a:xfrm>
            <a:off x="140677" y="2200589"/>
            <a:ext cx="341644" cy="283531"/>
          </a:xfrm>
          <a:prstGeom prst="rightArrow">
            <a:avLst/>
          </a:prstGeom>
          <a:solidFill>
            <a:schemeClr val="tx2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965234"/>
      </p:ext>
    </p:extLst>
  </p:cSld>
  <p:clrMapOvr>
    <a:masterClrMapping/>
  </p:clrMapOvr>
  <p:transition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444837-C954-DF4A-B696-EF133214C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Applications of node proximity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92FD1F-5560-8441-B6A9-FC82D53ADC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Recommendation</a:t>
            </a:r>
          </a:p>
          <a:p>
            <a:r>
              <a:rPr lang="en-US" dirty="0"/>
              <a:t>Link prediction</a:t>
            </a:r>
          </a:p>
          <a:p>
            <a:r>
              <a:rPr lang="en-US" dirty="0"/>
              <a:t>‘Center Piece Subgraphs’</a:t>
            </a:r>
          </a:p>
          <a:p>
            <a:r>
              <a:rPr lang="en-US" dirty="0"/>
              <a:t>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DB5967-8E9D-7447-BC2A-FB7CA3C706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53CE22-C434-8741-8FA4-094215158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Dong+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1D5DB-3071-9844-A2FD-D9434DD21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B43987-7F84-BB4A-8611-CDF75B6A737D}" type="slidenum">
              <a:rPr lang="en-US" smtClean="0"/>
              <a:pPr>
                <a:defRPr/>
              </a:pPr>
              <a:t>58</a:t>
            </a:fld>
            <a:endParaRPr lang="en-US"/>
          </a:p>
        </p:txBody>
      </p:sp>
      <p:grpSp>
        <p:nvGrpSpPr>
          <p:cNvPr id="7" name="Group 7">
            <a:extLst>
              <a:ext uri="{FF2B5EF4-FFF2-40B4-BE49-F238E27FC236}">
                <a16:creationId xmlns:a16="http://schemas.microsoft.com/office/drawing/2014/main" id="{EA8CAA84-88D2-5843-883B-E42872EC5594}"/>
              </a:ext>
            </a:extLst>
          </p:cNvPr>
          <p:cNvGrpSpPr>
            <a:grpSpLocks/>
          </p:cNvGrpSpPr>
          <p:nvPr/>
        </p:nvGrpSpPr>
        <p:grpSpPr bwMode="auto">
          <a:xfrm>
            <a:off x="7239000" y="1752600"/>
            <a:ext cx="1219200" cy="914400"/>
            <a:chOff x="720" y="2676"/>
            <a:chExt cx="847" cy="540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26167D6D-F926-A142-98E9-A2B2ADF2DF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8" y="3036"/>
              <a:ext cx="101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9" name="Oval 9">
              <a:extLst>
                <a:ext uri="{FF2B5EF4-FFF2-40B4-BE49-F238E27FC236}">
                  <a16:creationId xmlns:a16="http://schemas.microsoft.com/office/drawing/2014/main" id="{25337358-C6A0-354D-B0AD-DD632D7FFF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5" y="2712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0" name="Oval 10">
              <a:extLst>
                <a:ext uri="{FF2B5EF4-FFF2-40B4-BE49-F238E27FC236}">
                  <a16:creationId xmlns:a16="http://schemas.microsoft.com/office/drawing/2014/main" id="{529B17A4-6DA9-9740-91C1-899DF72CC0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0" y="2676"/>
              <a:ext cx="102" cy="108"/>
            </a:xfrm>
            <a:prstGeom prst="ellipse">
              <a:avLst/>
            </a:prstGeom>
            <a:solidFill>
              <a:schemeClr val="tx2"/>
            </a:solidFill>
            <a:ln w="15875">
              <a:noFill/>
              <a:round/>
              <a:headEnd type="none" w="sm" len="sm"/>
              <a:tailEnd/>
            </a:ln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7737036A-18C2-1145-A26C-F80B62E745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4" y="3108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2" name="Oval 12">
              <a:extLst>
                <a:ext uri="{FF2B5EF4-FFF2-40B4-BE49-F238E27FC236}">
                  <a16:creationId xmlns:a16="http://schemas.microsoft.com/office/drawing/2014/main" id="{6AD4DD7B-DF19-8A4F-9A86-387DA2DA17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" y="2712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cxnSp>
          <p:nvCxnSpPr>
            <p:cNvPr id="13" name="AutoShape 13">
              <a:extLst>
                <a:ext uri="{FF2B5EF4-FFF2-40B4-BE49-F238E27FC236}">
                  <a16:creationId xmlns:a16="http://schemas.microsoft.com/office/drawing/2014/main" id="{22A782A1-4C80-1648-A10E-65A864D68DC3}"/>
                </a:ext>
              </a:extLst>
            </p:cNvPr>
            <p:cNvCxnSpPr>
              <a:cxnSpLocks noChangeShapeType="1"/>
              <a:stCxn id="10" idx="6"/>
              <a:endCxn id="9" idx="2"/>
            </p:cNvCxnSpPr>
            <p:nvPr/>
          </p:nvCxnSpPr>
          <p:spPr bwMode="auto">
            <a:xfrm>
              <a:off x="1266" y="2730"/>
              <a:ext cx="196" cy="3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AutoShape 14">
              <a:extLst>
                <a:ext uri="{FF2B5EF4-FFF2-40B4-BE49-F238E27FC236}">
                  <a16:creationId xmlns:a16="http://schemas.microsoft.com/office/drawing/2014/main" id="{DA41014E-BDB3-E141-832C-6F1F9F72EB0B}"/>
                </a:ext>
              </a:extLst>
            </p:cNvPr>
            <p:cNvCxnSpPr>
              <a:cxnSpLocks noChangeShapeType="1"/>
              <a:stCxn id="11" idx="6"/>
              <a:endCxn id="9" idx="3"/>
            </p:cNvCxnSpPr>
            <p:nvPr/>
          </p:nvCxnSpPr>
          <p:spPr bwMode="auto">
            <a:xfrm flipV="1">
              <a:off x="1300" y="2808"/>
              <a:ext cx="180" cy="354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15">
              <a:extLst>
                <a:ext uri="{FF2B5EF4-FFF2-40B4-BE49-F238E27FC236}">
                  <a16:creationId xmlns:a16="http://schemas.microsoft.com/office/drawing/2014/main" id="{AE7EE7AE-8686-FF41-807D-09CA8589D961}"/>
                </a:ext>
              </a:extLst>
            </p:cNvPr>
            <p:cNvCxnSpPr>
              <a:cxnSpLocks noChangeShapeType="1"/>
              <a:stCxn id="12" idx="6"/>
              <a:endCxn id="10" idx="2"/>
            </p:cNvCxnSpPr>
            <p:nvPr/>
          </p:nvCxnSpPr>
          <p:spPr bwMode="auto">
            <a:xfrm flipV="1">
              <a:off x="825" y="2730"/>
              <a:ext cx="332" cy="3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AutoShape 16">
              <a:extLst>
                <a:ext uri="{FF2B5EF4-FFF2-40B4-BE49-F238E27FC236}">
                  <a16:creationId xmlns:a16="http://schemas.microsoft.com/office/drawing/2014/main" id="{EC9C3A82-33DA-A041-B0B0-D0D96CA18861}"/>
                </a:ext>
              </a:extLst>
            </p:cNvPr>
            <p:cNvCxnSpPr>
              <a:cxnSpLocks noChangeShapeType="1"/>
              <a:stCxn id="8" idx="7"/>
              <a:endCxn id="10" idx="3"/>
            </p:cNvCxnSpPr>
            <p:nvPr/>
          </p:nvCxnSpPr>
          <p:spPr bwMode="auto">
            <a:xfrm flipV="1">
              <a:off x="875" y="2772"/>
              <a:ext cx="300" cy="27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" name="AutoShape 17">
              <a:extLst>
                <a:ext uri="{FF2B5EF4-FFF2-40B4-BE49-F238E27FC236}">
                  <a16:creationId xmlns:a16="http://schemas.microsoft.com/office/drawing/2014/main" id="{E20405DC-9A0C-3342-8ACA-F2F8A8745839}"/>
                </a:ext>
              </a:extLst>
            </p:cNvPr>
            <p:cNvCxnSpPr>
              <a:cxnSpLocks noChangeShapeType="1"/>
              <a:stCxn id="11" idx="2"/>
              <a:endCxn id="8" idx="6"/>
            </p:cNvCxnSpPr>
            <p:nvPr/>
          </p:nvCxnSpPr>
          <p:spPr bwMode="auto">
            <a:xfrm flipH="1" flipV="1">
              <a:off x="894" y="3090"/>
              <a:ext cx="295" cy="72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" name="AutoShape 18">
              <a:extLst>
                <a:ext uri="{FF2B5EF4-FFF2-40B4-BE49-F238E27FC236}">
                  <a16:creationId xmlns:a16="http://schemas.microsoft.com/office/drawing/2014/main" id="{B2A452D1-CDB1-214D-89A8-9C52B3B8443D}"/>
                </a:ext>
              </a:extLst>
            </p:cNvPr>
            <p:cNvCxnSpPr>
              <a:cxnSpLocks noChangeShapeType="1"/>
              <a:stCxn id="9" idx="0"/>
              <a:endCxn id="12" idx="1"/>
            </p:cNvCxnSpPr>
            <p:nvPr/>
          </p:nvCxnSpPr>
          <p:spPr bwMode="auto">
            <a:xfrm rot="-5400000" flipH="1" flipV="1">
              <a:off x="1118" y="2324"/>
              <a:ext cx="16" cy="781"/>
            </a:xfrm>
            <a:prstGeom prst="curvedConnector3">
              <a:avLst>
                <a:gd name="adj1" fmla="val -868750"/>
              </a:avLst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" name="AutoShape 19">
              <a:extLst>
                <a:ext uri="{FF2B5EF4-FFF2-40B4-BE49-F238E27FC236}">
                  <a16:creationId xmlns:a16="http://schemas.microsoft.com/office/drawing/2014/main" id="{9D9EED39-F85E-6D4E-B088-D11E164717DA}"/>
                </a:ext>
              </a:extLst>
            </p:cNvPr>
            <p:cNvCxnSpPr>
              <a:cxnSpLocks noChangeShapeType="1"/>
              <a:stCxn id="10" idx="5"/>
              <a:endCxn id="11" idx="0"/>
            </p:cNvCxnSpPr>
            <p:nvPr/>
          </p:nvCxnSpPr>
          <p:spPr bwMode="auto">
            <a:xfrm flipH="1">
              <a:off x="1245" y="2773"/>
              <a:ext cx="2" cy="33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9AF419AF-7AE3-F14F-B6AF-5BF082A724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6963" y="3741738"/>
            <a:ext cx="2540000" cy="221996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23C07CF-74D4-1F47-855D-3D3850E856D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428"/>
          <a:stretch/>
        </p:blipFill>
        <p:spPr>
          <a:xfrm>
            <a:off x="5179453" y="3741738"/>
            <a:ext cx="2839720" cy="2168653"/>
          </a:xfrm>
          <a:prstGeom prst="rect">
            <a:avLst/>
          </a:prstGeom>
        </p:spPr>
      </p:pic>
      <p:sp>
        <p:nvSpPr>
          <p:cNvPr id="24" name="Right Arrow 23">
            <a:extLst>
              <a:ext uri="{FF2B5EF4-FFF2-40B4-BE49-F238E27FC236}">
                <a16:creationId xmlns:a16="http://schemas.microsoft.com/office/drawing/2014/main" id="{A54C2917-4899-5A4D-8E94-6412C0338549}"/>
              </a:ext>
            </a:extLst>
          </p:cNvPr>
          <p:cNvSpPr/>
          <p:nvPr/>
        </p:nvSpPr>
        <p:spPr bwMode="auto">
          <a:xfrm>
            <a:off x="4084358" y="4762818"/>
            <a:ext cx="647700" cy="177800"/>
          </a:xfrm>
          <a:prstGeom prst="rightArrow">
            <a:avLst/>
          </a:prstGeom>
          <a:solidFill>
            <a:schemeClr val="tx2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ight Arrow 24">
            <a:extLst>
              <a:ext uri="{FF2B5EF4-FFF2-40B4-BE49-F238E27FC236}">
                <a16:creationId xmlns:a16="http://schemas.microsoft.com/office/drawing/2014/main" id="{2C939972-4E4C-DC46-AA7E-998C3AFE85D1}"/>
              </a:ext>
            </a:extLst>
          </p:cNvPr>
          <p:cNvSpPr/>
          <p:nvPr/>
        </p:nvSpPr>
        <p:spPr bwMode="auto">
          <a:xfrm>
            <a:off x="211016" y="2783394"/>
            <a:ext cx="341644" cy="283531"/>
          </a:xfrm>
          <a:prstGeom prst="rightArrow">
            <a:avLst/>
          </a:prstGeom>
          <a:solidFill>
            <a:schemeClr val="tx2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956368"/>
      </p:ext>
    </p:extLst>
  </p:cSld>
  <p:clrMapOvr>
    <a:masterClrMapping/>
  </p:clrMapOvr>
  <p:transition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444837-C954-DF4A-B696-EF133214C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Applications of node proximity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92FD1F-5560-8441-B6A9-FC82D53ADC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Recommendation</a:t>
            </a:r>
          </a:p>
          <a:p>
            <a:r>
              <a:rPr lang="en-US" dirty="0"/>
              <a:t>Link prediction</a:t>
            </a:r>
          </a:p>
          <a:p>
            <a:r>
              <a:rPr lang="en-US" dirty="0"/>
              <a:t>‘Center Piece Subgraphs’</a:t>
            </a:r>
          </a:p>
          <a:p>
            <a:r>
              <a:rPr lang="en-US" dirty="0"/>
              <a:t>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DB5967-8E9D-7447-BC2A-FB7CA3C706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53CE22-C434-8741-8FA4-094215158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Dong+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1D5DB-3071-9844-A2FD-D9434DD21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B43987-7F84-BB4A-8611-CDF75B6A737D}" type="slidenum">
              <a:rPr lang="en-US" smtClean="0"/>
              <a:pPr>
                <a:defRPr/>
              </a:pPr>
              <a:t>59</a:t>
            </a:fld>
            <a:endParaRPr lang="en-US"/>
          </a:p>
        </p:txBody>
      </p:sp>
      <p:grpSp>
        <p:nvGrpSpPr>
          <p:cNvPr id="7" name="Group 7">
            <a:extLst>
              <a:ext uri="{FF2B5EF4-FFF2-40B4-BE49-F238E27FC236}">
                <a16:creationId xmlns:a16="http://schemas.microsoft.com/office/drawing/2014/main" id="{EA8CAA84-88D2-5843-883B-E42872EC5594}"/>
              </a:ext>
            </a:extLst>
          </p:cNvPr>
          <p:cNvGrpSpPr>
            <a:grpSpLocks/>
          </p:cNvGrpSpPr>
          <p:nvPr/>
        </p:nvGrpSpPr>
        <p:grpSpPr bwMode="auto">
          <a:xfrm>
            <a:off x="7239000" y="1752600"/>
            <a:ext cx="1219200" cy="914400"/>
            <a:chOff x="720" y="2676"/>
            <a:chExt cx="847" cy="540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26167D6D-F926-A142-98E9-A2B2ADF2DF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8" y="3036"/>
              <a:ext cx="101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9" name="Oval 9">
              <a:extLst>
                <a:ext uri="{FF2B5EF4-FFF2-40B4-BE49-F238E27FC236}">
                  <a16:creationId xmlns:a16="http://schemas.microsoft.com/office/drawing/2014/main" id="{25337358-C6A0-354D-B0AD-DD632D7FFF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5" y="2712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0" name="Oval 10">
              <a:extLst>
                <a:ext uri="{FF2B5EF4-FFF2-40B4-BE49-F238E27FC236}">
                  <a16:creationId xmlns:a16="http://schemas.microsoft.com/office/drawing/2014/main" id="{529B17A4-6DA9-9740-91C1-899DF72CC0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0" y="2676"/>
              <a:ext cx="102" cy="108"/>
            </a:xfrm>
            <a:prstGeom prst="ellipse">
              <a:avLst/>
            </a:prstGeom>
            <a:solidFill>
              <a:schemeClr val="tx2"/>
            </a:solidFill>
            <a:ln w="15875">
              <a:noFill/>
              <a:round/>
              <a:headEnd type="none" w="sm" len="sm"/>
              <a:tailEnd/>
            </a:ln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7737036A-18C2-1145-A26C-F80B62E745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4" y="3108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2" name="Oval 12">
              <a:extLst>
                <a:ext uri="{FF2B5EF4-FFF2-40B4-BE49-F238E27FC236}">
                  <a16:creationId xmlns:a16="http://schemas.microsoft.com/office/drawing/2014/main" id="{6AD4DD7B-DF19-8A4F-9A86-387DA2DA17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" y="2712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cxnSp>
          <p:nvCxnSpPr>
            <p:cNvPr id="13" name="AutoShape 13">
              <a:extLst>
                <a:ext uri="{FF2B5EF4-FFF2-40B4-BE49-F238E27FC236}">
                  <a16:creationId xmlns:a16="http://schemas.microsoft.com/office/drawing/2014/main" id="{22A782A1-4C80-1648-A10E-65A864D68DC3}"/>
                </a:ext>
              </a:extLst>
            </p:cNvPr>
            <p:cNvCxnSpPr>
              <a:cxnSpLocks noChangeShapeType="1"/>
              <a:stCxn id="10" idx="6"/>
              <a:endCxn id="9" idx="2"/>
            </p:cNvCxnSpPr>
            <p:nvPr/>
          </p:nvCxnSpPr>
          <p:spPr bwMode="auto">
            <a:xfrm>
              <a:off x="1266" y="2730"/>
              <a:ext cx="196" cy="3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AutoShape 14">
              <a:extLst>
                <a:ext uri="{FF2B5EF4-FFF2-40B4-BE49-F238E27FC236}">
                  <a16:creationId xmlns:a16="http://schemas.microsoft.com/office/drawing/2014/main" id="{DA41014E-BDB3-E141-832C-6F1F9F72EB0B}"/>
                </a:ext>
              </a:extLst>
            </p:cNvPr>
            <p:cNvCxnSpPr>
              <a:cxnSpLocks noChangeShapeType="1"/>
              <a:stCxn id="11" idx="6"/>
              <a:endCxn id="9" idx="3"/>
            </p:cNvCxnSpPr>
            <p:nvPr/>
          </p:nvCxnSpPr>
          <p:spPr bwMode="auto">
            <a:xfrm flipV="1">
              <a:off x="1300" y="2808"/>
              <a:ext cx="180" cy="354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15">
              <a:extLst>
                <a:ext uri="{FF2B5EF4-FFF2-40B4-BE49-F238E27FC236}">
                  <a16:creationId xmlns:a16="http://schemas.microsoft.com/office/drawing/2014/main" id="{AE7EE7AE-8686-FF41-807D-09CA8589D961}"/>
                </a:ext>
              </a:extLst>
            </p:cNvPr>
            <p:cNvCxnSpPr>
              <a:cxnSpLocks noChangeShapeType="1"/>
              <a:stCxn id="12" idx="6"/>
              <a:endCxn id="10" idx="2"/>
            </p:cNvCxnSpPr>
            <p:nvPr/>
          </p:nvCxnSpPr>
          <p:spPr bwMode="auto">
            <a:xfrm flipV="1">
              <a:off x="825" y="2730"/>
              <a:ext cx="332" cy="3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AutoShape 16">
              <a:extLst>
                <a:ext uri="{FF2B5EF4-FFF2-40B4-BE49-F238E27FC236}">
                  <a16:creationId xmlns:a16="http://schemas.microsoft.com/office/drawing/2014/main" id="{EC9C3A82-33DA-A041-B0B0-D0D96CA18861}"/>
                </a:ext>
              </a:extLst>
            </p:cNvPr>
            <p:cNvCxnSpPr>
              <a:cxnSpLocks noChangeShapeType="1"/>
              <a:stCxn id="8" idx="7"/>
              <a:endCxn id="10" idx="3"/>
            </p:cNvCxnSpPr>
            <p:nvPr/>
          </p:nvCxnSpPr>
          <p:spPr bwMode="auto">
            <a:xfrm flipV="1">
              <a:off x="875" y="2772"/>
              <a:ext cx="300" cy="27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" name="AutoShape 17">
              <a:extLst>
                <a:ext uri="{FF2B5EF4-FFF2-40B4-BE49-F238E27FC236}">
                  <a16:creationId xmlns:a16="http://schemas.microsoft.com/office/drawing/2014/main" id="{E20405DC-9A0C-3342-8ACA-F2F8A8745839}"/>
                </a:ext>
              </a:extLst>
            </p:cNvPr>
            <p:cNvCxnSpPr>
              <a:cxnSpLocks noChangeShapeType="1"/>
              <a:stCxn id="11" idx="2"/>
              <a:endCxn id="8" idx="6"/>
            </p:cNvCxnSpPr>
            <p:nvPr/>
          </p:nvCxnSpPr>
          <p:spPr bwMode="auto">
            <a:xfrm flipH="1" flipV="1">
              <a:off x="894" y="3090"/>
              <a:ext cx="295" cy="72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" name="AutoShape 18">
              <a:extLst>
                <a:ext uri="{FF2B5EF4-FFF2-40B4-BE49-F238E27FC236}">
                  <a16:creationId xmlns:a16="http://schemas.microsoft.com/office/drawing/2014/main" id="{B2A452D1-CDB1-214D-89A8-9C52B3B8443D}"/>
                </a:ext>
              </a:extLst>
            </p:cNvPr>
            <p:cNvCxnSpPr>
              <a:cxnSpLocks noChangeShapeType="1"/>
              <a:stCxn id="9" idx="0"/>
              <a:endCxn id="12" idx="1"/>
            </p:cNvCxnSpPr>
            <p:nvPr/>
          </p:nvCxnSpPr>
          <p:spPr bwMode="auto">
            <a:xfrm rot="-5400000" flipH="1" flipV="1">
              <a:off x="1118" y="2324"/>
              <a:ext cx="16" cy="781"/>
            </a:xfrm>
            <a:prstGeom prst="curvedConnector3">
              <a:avLst>
                <a:gd name="adj1" fmla="val -868750"/>
              </a:avLst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" name="AutoShape 19">
              <a:extLst>
                <a:ext uri="{FF2B5EF4-FFF2-40B4-BE49-F238E27FC236}">
                  <a16:creationId xmlns:a16="http://schemas.microsoft.com/office/drawing/2014/main" id="{9D9EED39-F85E-6D4E-B088-D11E164717DA}"/>
                </a:ext>
              </a:extLst>
            </p:cNvPr>
            <p:cNvCxnSpPr>
              <a:cxnSpLocks noChangeShapeType="1"/>
              <a:stCxn id="10" idx="5"/>
              <a:endCxn id="11" idx="0"/>
            </p:cNvCxnSpPr>
            <p:nvPr/>
          </p:nvCxnSpPr>
          <p:spPr bwMode="auto">
            <a:xfrm flipH="1">
              <a:off x="1245" y="2773"/>
              <a:ext cx="2" cy="33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9AF419AF-7AE3-F14F-B6AF-5BF082A724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6963" y="3741738"/>
            <a:ext cx="2540000" cy="221996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23C07CF-74D4-1F47-855D-3D3850E856D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428"/>
          <a:stretch/>
        </p:blipFill>
        <p:spPr>
          <a:xfrm>
            <a:off x="5179453" y="3741738"/>
            <a:ext cx="2839720" cy="2168653"/>
          </a:xfrm>
          <a:prstGeom prst="rect">
            <a:avLst/>
          </a:prstGeom>
        </p:spPr>
      </p:pic>
      <p:sp>
        <p:nvSpPr>
          <p:cNvPr id="24" name="Right Arrow 23">
            <a:extLst>
              <a:ext uri="{FF2B5EF4-FFF2-40B4-BE49-F238E27FC236}">
                <a16:creationId xmlns:a16="http://schemas.microsoft.com/office/drawing/2014/main" id="{A54C2917-4899-5A4D-8E94-6412C0338549}"/>
              </a:ext>
            </a:extLst>
          </p:cNvPr>
          <p:cNvSpPr/>
          <p:nvPr/>
        </p:nvSpPr>
        <p:spPr bwMode="auto">
          <a:xfrm>
            <a:off x="4084358" y="4762818"/>
            <a:ext cx="647700" cy="177800"/>
          </a:xfrm>
          <a:prstGeom prst="rightArrow">
            <a:avLst/>
          </a:prstGeom>
          <a:solidFill>
            <a:schemeClr val="tx2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ight Arrow 24">
            <a:extLst>
              <a:ext uri="{FF2B5EF4-FFF2-40B4-BE49-F238E27FC236}">
                <a16:creationId xmlns:a16="http://schemas.microsoft.com/office/drawing/2014/main" id="{2C939972-4E4C-DC46-AA7E-998C3AFE85D1}"/>
              </a:ext>
            </a:extLst>
          </p:cNvPr>
          <p:cNvSpPr/>
          <p:nvPr/>
        </p:nvSpPr>
        <p:spPr bwMode="auto">
          <a:xfrm>
            <a:off x="211016" y="2783394"/>
            <a:ext cx="341644" cy="283531"/>
          </a:xfrm>
          <a:prstGeom prst="rightArrow">
            <a:avLst/>
          </a:prstGeom>
          <a:solidFill>
            <a:schemeClr val="tx2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B7F1F82B-0EDB-AA46-83D7-8FDE8160E7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1016" y="5176503"/>
            <a:ext cx="1037303" cy="1037303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77E88B0D-4906-8543-A7E5-639382560C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5509" y="3404355"/>
            <a:ext cx="967908" cy="725931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B867F386-34B4-4443-873A-38D87284D98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53417" y="3404355"/>
            <a:ext cx="671382" cy="591287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1F845224-F493-AB47-B635-4C61F5141F1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01768" y="5195455"/>
            <a:ext cx="1292231" cy="976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396821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rgbClr val="D5FC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3E39CE-74B3-A242-B566-2F7E42E8D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earlier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596D90-DA3A-C34D-A7EC-56D3683CA1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Let’s use green background (‘honeydew’, from the crayon palette), for foils we have shown earlier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BCA9F2-8EAD-6941-A5C1-A5331EDFC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B7EE5C-3A95-A44D-ACD4-32F1AC702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Dong+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7D5188-5C7E-1F48-86C5-11D2704241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B43987-7F84-BB4A-8611-CDF75B6A737D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523439"/>
      </p:ext>
    </p:extLst>
  </p:cSld>
  <p:clrMapOvr>
    <a:masterClrMapping/>
  </p:clrMapOvr>
  <p:transition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444837-C954-DF4A-B696-EF133214C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Applications of node proximity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92FD1F-5560-8441-B6A9-FC82D53ADC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Recommendation</a:t>
            </a:r>
          </a:p>
          <a:p>
            <a:r>
              <a:rPr lang="en-US" dirty="0"/>
              <a:t>Link prediction</a:t>
            </a:r>
          </a:p>
          <a:p>
            <a:r>
              <a:rPr lang="en-US" dirty="0"/>
              <a:t>‘Center Piece Subgraphs’</a:t>
            </a:r>
          </a:p>
          <a:p>
            <a:r>
              <a:rPr lang="en-US" dirty="0"/>
              <a:t>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DB5967-8E9D-7447-BC2A-FB7CA3C706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53CE22-C434-8741-8FA4-094215158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Dong+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1D5DB-3071-9844-A2FD-D9434DD21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B43987-7F84-BB4A-8611-CDF75B6A737D}" type="slidenum">
              <a:rPr lang="en-US" smtClean="0"/>
              <a:pPr>
                <a:defRPr/>
              </a:pPr>
              <a:t>60</a:t>
            </a:fld>
            <a:endParaRPr lang="en-US"/>
          </a:p>
        </p:txBody>
      </p:sp>
      <p:grpSp>
        <p:nvGrpSpPr>
          <p:cNvPr id="7" name="Group 7">
            <a:extLst>
              <a:ext uri="{FF2B5EF4-FFF2-40B4-BE49-F238E27FC236}">
                <a16:creationId xmlns:a16="http://schemas.microsoft.com/office/drawing/2014/main" id="{EA8CAA84-88D2-5843-883B-E42872EC5594}"/>
              </a:ext>
            </a:extLst>
          </p:cNvPr>
          <p:cNvGrpSpPr>
            <a:grpSpLocks/>
          </p:cNvGrpSpPr>
          <p:nvPr/>
        </p:nvGrpSpPr>
        <p:grpSpPr bwMode="auto">
          <a:xfrm>
            <a:off x="7239000" y="1752600"/>
            <a:ext cx="1219200" cy="914400"/>
            <a:chOff x="720" y="2676"/>
            <a:chExt cx="847" cy="540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26167D6D-F926-A142-98E9-A2B2ADF2DF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8" y="3036"/>
              <a:ext cx="101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9" name="Oval 9">
              <a:extLst>
                <a:ext uri="{FF2B5EF4-FFF2-40B4-BE49-F238E27FC236}">
                  <a16:creationId xmlns:a16="http://schemas.microsoft.com/office/drawing/2014/main" id="{25337358-C6A0-354D-B0AD-DD632D7FFF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5" y="2712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0" name="Oval 10">
              <a:extLst>
                <a:ext uri="{FF2B5EF4-FFF2-40B4-BE49-F238E27FC236}">
                  <a16:creationId xmlns:a16="http://schemas.microsoft.com/office/drawing/2014/main" id="{529B17A4-6DA9-9740-91C1-899DF72CC0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0" y="2676"/>
              <a:ext cx="102" cy="108"/>
            </a:xfrm>
            <a:prstGeom prst="ellipse">
              <a:avLst/>
            </a:prstGeom>
            <a:solidFill>
              <a:schemeClr val="tx2"/>
            </a:solidFill>
            <a:ln w="15875">
              <a:noFill/>
              <a:round/>
              <a:headEnd type="none" w="sm" len="sm"/>
              <a:tailEnd/>
            </a:ln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7737036A-18C2-1145-A26C-F80B62E745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4" y="3108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2" name="Oval 12">
              <a:extLst>
                <a:ext uri="{FF2B5EF4-FFF2-40B4-BE49-F238E27FC236}">
                  <a16:creationId xmlns:a16="http://schemas.microsoft.com/office/drawing/2014/main" id="{6AD4DD7B-DF19-8A4F-9A86-387DA2DA17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" y="2712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cxnSp>
          <p:nvCxnSpPr>
            <p:cNvPr id="13" name="AutoShape 13">
              <a:extLst>
                <a:ext uri="{FF2B5EF4-FFF2-40B4-BE49-F238E27FC236}">
                  <a16:creationId xmlns:a16="http://schemas.microsoft.com/office/drawing/2014/main" id="{22A782A1-4C80-1648-A10E-65A864D68DC3}"/>
                </a:ext>
              </a:extLst>
            </p:cNvPr>
            <p:cNvCxnSpPr>
              <a:cxnSpLocks noChangeShapeType="1"/>
              <a:stCxn id="10" idx="6"/>
              <a:endCxn id="9" idx="2"/>
            </p:cNvCxnSpPr>
            <p:nvPr/>
          </p:nvCxnSpPr>
          <p:spPr bwMode="auto">
            <a:xfrm>
              <a:off x="1266" y="2730"/>
              <a:ext cx="196" cy="3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AutoShape 14">
              <a:extLst>
                <a:ext uri="{FF2B5EF4-FFF2-40B4-BE49-F238E27FC236}">
                  <a16:creationId xmlns:a16="http://schemas.microsoft.com/office/drawing/2014/main" id="{DA41014E-BDB3-E141-832C-6F1F9F72EB0B}"/>
                </a:ext>
              </a:extLst>
            </p:cNvPr>
            <p:cNvCxnSpPr>
              <a:cxnSpLocks noChangeShapeType="1"/>
              <a:stCxn id="11" idx="6"/>
              <a:endCxn id="9" idx="3"/>
            </p:cNvCxnSpPr>
            <p:nvPr/>
          </p:nvCxnSpPr>
          <p:spPr bwMode="auto">
            <a:xfrm flipV="1">
              <a:off x="1300" y="2808"/>
              <a:ext cx="180" cy="354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15">
              <a:extLst>
                <a:ext uri="{FF2B5EF4-FFF2-40B4-BE49-F238E27FC236}">
                  <a16:creationId xmlns:a16="http://schemas.microsoft.com/office/drawing/2014/main" id="{AE7EE7AE-8686-FF41-807D-09CA8589D961}"/>
                </a:ext>
              </a:extLst>
            </p:cNvPr>
            <p:cNvCxnSpPr>
              <a:cxnSpLocks noChangeShapeType="1"/>
              <a:stCxn id="12" idx="6"/>
              <a:endCxn id="10" idx="2"/>
            </p:cNvCxnSpPr>
            <p:nvPr/>
          </p:nvCxnSpPr>
          <p:spPr bwMode="auto">
            <a:xfrm flipV="1">
              <a:off x="825" y="2730"/>
              <a:ext cx="332" cy="3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AutoShape 16">
              <a:extLst>
                <a:ext uri="{FF2B5EF4-FFF2-40B4-BE49-F238E27FC236}">
                  <a16:creationId xmlns:a16="http://schemas.microsoft.com/office/drawing/2014/main" id="{EC9C3A82-33DA-A041-B0B0-D0D96CA18861}"/>
                </a:ext>
              </a:extLst>
            </p:cNvPr>
            <p:cNvCxnSpPr>
              <a:cxnSpLocks noChangeShapeType="1"/>
              <a:stCxn id="8" idx="7"/>
              <a:endCxn id="10" idx="3"/>
            </p:cNvCxnSpPr>
            <p:nvPr/>
          </p:nvCxnSpPr>
          <p:spPr bwMode="auto">
            <a:xfrm flipV="1">
              <a:off x="875" y="2772"/>
              <a:ext cx="300" cy="27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" name="AutoShape 17">
              <a:extLst>
                <a:ext uri="{FF2B5EF4-FFF2-40B4-BE49-F238E27FC236}">
                  <a16:creationId xmlns:a16="http://schemas.microsoft.com/office/drawing/2014/main" id="{E20405DC-9A0C-3342-8ACA-F2F8A8745839}"/>
                </a:ext>
              </a:extLst>
            </p:cNvPr>
            <p:cNvCxnSpPr>
              <a:cxnSpLocks noChangeShapeType="1"/>
              <a:stCxn id="11" idx="2"/>
              <a:endCxn id="8" idx="6"/>
            </p:cNvCxnSpPr>
            <p:nvPr/>
          </p:nvCxnSpPr>
          <p:spPr bwMode="auto">
            <a:xfrm flipH="1" flipV="1">
              <a:off x="894" y="3090"/>
              <a:ext cx="295" cy="72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" name="AutoShape 18">
              <a:extLst>
                <a:ext uri="{FF2B5EF4-FFF2-40B4-BE49-F238E27FC236}">
                  <a16:creationId xmlns:a16="http://schemas.microsoft.com/office/drawing/2014/main" id="{B2A452D1-CDB1-214D-89A8-9C52B3B8443D}"/>
                </a:ext>
              </a:extLst>
            </p:cNvPr>
            <p:cNvCxnSpPr>
              <a:cxnSpLocks noChangeShapeType="1"/>
              <a:stCxn id="9" idx="0"/>
              <a:endCxn id="12" idx="1"/>
            </p:cNvCxnSpPr>
            <p:nvPr/>
          </p:nvCxnSpPr>
          <p:spPr bwMode="auto">
            <a:xfrm rot="-5400000" flipH="1" flipV="1">
              <a:off x="1118" y="2324"/>
              <a:ext cx="16" cy="781"/>
            </a:xfrm>
            <a:prstGeom prst="curvedConnector3">
              <a:avLst>
                <a:gd name="adj1" fmla="val -868750"/>
              </a:avLst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" name="AutoShape 19">
              <a:extLst>
                <a:ext uri="{FF2B5EF4-FFF2-40B4-BE49-F238E27FC236}">
                  <a16:creationId xmlns:a16="http://schemas.microsoft.com/office/drawing/2014/main" id="{9D9EED39-F85E-6D4E-B088-D11E164717DA}"/>
                </a:ext>
              </a:extLst>
            </p:cNvPr>
            <p:cNvCxnSpPr>
              <a:cxnSpLocks noChangeShapeType="1"/>
              <a:stCxn id="10" idx="5"/>
              <a:endCxn id="11" idx="0"/>
            </p:cNvCxnSpPr>
            <p:nvPr/>
          </p:nvCxnSpPr>
          <p:spPr bwMode="auto">
            <a:xfrm flipH="1">
              <a:off x="1245" y="2773"/>
              <a:ext cx="2" cy="33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9AF419AF-7AE3-F14F-B6AF-5BF082A724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6963" y="3741738"/>
            <a:ext cx="2540000" cy="221996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23C07CF-74D4-1F47-855D-3D3850E856D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428"/>
          <a:stretch/>
        </p:blipFill>
        <p:spPr>
          <a:xfrm>
            <a:off x="5179453" y="3741738"/>
            <a:ext cx="2839720" cy="2168653"/>
          </a:xfrm>
          <a:prstGeom prst="rect">
            <a:avLst/>
          </a:prstGeom>
        </p:spPr>
      </p:pic>
      <p:sp>
        <p:nvSpPr>
          <p:cNvPr id="24" name="Right Arrow 23">
            <a:extLst>
              <a:ext uri="{FF2B5EF4-FFF2-40B4-BE49-F238E27FC236}">
                <a16:creationId xmlns:a16="http://schemas.microsoft.com/office/drawing/2014/main" id="{A54C2917-4899-5A4D-8E94-6412C0338549}"/>
              </a:ext>
            </a:extLst>
          </p:cNvPr>
          <p:cNvSpPr/>
          <p:nvPr/>
        </p:nvSpPr>
        <p:spPr bwMode="auto">
          <a:xfrm>
            <a:off x="4084358" y="4762818"/>
            <a:ext cx="647700" cy="177800"/>
          </a:xfrm>
          <a:prstGeom prst="rightArrow">
            <a:avLst/>
          </a:prstGeom>
          <a:solidFill>
            <a:schemeClr val="tx2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ight Arrow 24">
            <a:extLst>
              <a:ext uri="{FF2B5EF4-FFF2-40B4-BE49-F238E27FC236}">
                <a16:creationId xmlns:a16="http://schemas.microsoft.com/office/drawing/2014/main" id="{2C939972-4E4C-DC46-AA7E-998C3AFE85D1}"/>
              </a:ext>
            </a:extLst>
          </p:cNvPr>
          <p:cNvSpPr/>
          <p:nvPr/>
        </p:nvSpPr>
        <p:spPr bwMode="auto">
          <a:xfrm>
            <a:off x="211016" y="2783394"/>
            <a:ext cx="341644" cy="283531"/>
          </a:xfrm>
          <a:prstGeom prst="rightArrow">
            <a:avLst/>
          </a:prstGeom>
          <a:solidFill>
            <a:schemeClr val="tx2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B7F1F82B-0EDB-AA46-83D7-8FDE8160E7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1016" y="5176503"/>
            <a:ext cx="1037303" cy="1037303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77E88B0D-4906-8543-A7E5-639382560C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5509" y="3404355"/>
            <a:ext cx="967908" cy="725931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B867F386-34B4-4443-873A-38D87284D98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53417" y="3404355"/>
            <a:ext cx="671382" cy="591287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1F845224-F493-AB47-B635-4C61F5141F1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01768" y="5195455"/>
            <a:ext cx="1292231" cy="976745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CDC83C20-B609-7645-AA56-2E80BD0AE64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73916" y="4026218"/>
            <a:ext cx="1031090" cy="97888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BCEC23D-7621-D942-80F0-395A4B73BE7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68113" y="3215640"/>
            <a:ext cx="800829" cy="1044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759280"/>
      </p:ext>
    </p:extLst>
  </p:cSld>
  <p:clrMapOvr>
    <a:masterClrMapping/>
  </p:clrMapOvr>
  <p:transition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444837-C954-DF4A-B696-EF133214C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Applications of node proximity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92FD1F-5560-8441-B6A9-FC82D53ADC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Recommendation</a:t>
            </a:r>
          </a:p>
          <a:p>
            <a:r>
              <a:rPr lang="en-US" dirty="0"/>
              <a:t>Link prediction</a:t>
            </a:r>
          </a:p>
          <a:p>
            <a:r>
              <a:rPr lang="en-US" dirty="0"/>
              <a:t>‘Center Piece Subgraphs’</a:t>
            </a:r>
          </a:p>
          <a:p>
            <a:r>
              <a:rPr lang="en-US" dirty="0"/>
              <a:t>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DB5967-8E9D-7447-BC2A-FB7CA3C706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53CE22-C434-8741-8FA4-094215158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Dong+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1D5DB-3071-9844-A2FD-D9434DD21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B43987-7F84-BB4A-8611-CDF75B6A737D}" type="slidenum">
              <a:rPr lang="en-US" smtClean="0"/>
              <a:pPr>
                <a:defRPr/>
              </a:pPr>
              <a:t>61</a:t>
            </a:fld>
            <a:endParaRPr lang="en-US"/>
          </a:p>
        </p:txBody>
      </p:sp>
      <p:grpSp>
        <p:nvGrpSpPr>
          <p:cNvPr id="7" name="Group 7">
            <a:extLst>
              <a:ext uri="{FF2B5EF4-FFF2-40B4-BE49-F238E27FC236}">
                <a16:creationId xmlns:a16="http://schemas.microsoft.com/office/drawing/2014/main" id="{EA8CAA84-88D2-5843-883B-E42872EC5594}"/>
              </a:ext>
            </a:extLst>
          </p:cNvPr>
          <p:cNvGrpSpPr>
            <a:grpSpLocks/>
          </p:cNvGrpSpPr>
          <p:nvPr/>
        </p:nvGrpSpPr>
        <p:grpSpPr bwMode="auto">
          <a:xfrm>
            <a:off x="7239000" y="1752600"/>
            <a:ext cx="1219200" cy="914400"/>
            <a:chOff x="720" y="2676"/>
            <a:chExt cx="847" cy="540"/>
          </a:xfrm>
        </p:grpSpPr>
        <p:sp>
          <p:nvSpPr>
            <p:cNvPr id="8" name="Oval 8">
              <a:extLst>
                <a:ext uri="{FF2B5EF4-FFF2-40B4-BE49-F238E27FC236}">
                  <a16:creationId xmlns:a16="http://schemas.microsoft.com/office/drawing/2014/main" id="{26167D6D-F926-A142-98E9-A2B2ADF2DF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8" y="3036"/>
              <a:ext cx="101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9" name="Oval 9">
              <a:extLst>
                <a:ext uri="{FF2B5EF4-FFF2-40B4-BE49-F238E27FC236}">
                  <a16:creationId xmlns:a16="http://schemas.microsoft.com/office/drawing/2014/main" id="{25337358-C6A0-354D-B0AD-DD632D7FFF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5" y="2712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0" name="Oval 10">
              <a:extLst>
                <a:ext uri="{FF2B5EF4-FFF2-40B4-BE49-F238E27FC236}">
                  <a16:creationId xmlns:a16="http://schemas.microsoft.com/office/drawing/2014/main" id="{529B17A4-6DA9-9740-91C1-899DF72CC0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0" y="2676"/>
              <a:ext cx="102" cy="108"/>
            </a:xfrm>
            <a:prstGeom prst="ellipse">
              <a:avLst/>
            </a:prstGeom>
            <a:solidFill>
              <a:schemeClr val="tx2"/>
            </a:solidFill>
            <a:ln w="15875">
              <a:noFill/>
              <a:round/>
              <a:headEnd type="none" w="sm" len="sm"/>
              <a:tailEnd/>
            </a:ln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1" name="Oval 11">
              <a:extLst>
                <a:ext uri="{FF2B5EF4-FFF2-40B4-BE49-F238E27FC236}">
                  <a16:creationId xmlns:a16="http://schemas.microsoft.com/office/drawing/2014/main" id="{7737036A-18C2-1145-A26C-F80B62E745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4" y="3108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2" name="Oval 12">
              <a:extLst>
                <a:ext uri="{FF2B5EF4-FFF2-40B4-BE49-F238E27FC236}">
                  <a16:creationId xmlns:a16="http://schemas.microsoft.com/office/drawing/2014/main" id="{6AD4DD7B-DF19-8A4F-9A86-387DA2DA17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" y="2712"/>
              <a:ext cx="102" cy="108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endParaRPr lang="en-US" altLang="en-US"/>
            </a:p>
          </p:txBody>
        </p:sp>
        <p:cxnSp>
          <p:nvCxnSpPr>
            <p:cNvPr id="13" name="AutoShape 13">
              <a:extLst>
                <a:ext uri="{FF2B5EF4-FFF2-40B4-BE49-F238E27FC236}">
                  <a16:creationId xmlns:a16="http://schemas.microsoft.com/office/drawing/2014/main" id="{22A782A1-4C80-1648-A10E-65A864D68DC3}"/>
                </a:ext>
              </a:extLst>
            </p:cNvPr>
            <p:cNvCxnSpPr>
              <a:cxnSpLocks noChangeShapeType="1"/>
              <a:stCxn id="10" idx="6"/>
              <a:endCxn id="9" idx="2"/>
            </p:cNvCxnSpPr>
            <p:nvPr/>
          </p:nvCxnSpPr>
          <p:spPr bwMode="auto">
            <a:xfrm>
              <a:off x="1266" y="2730"/>
              <a:ext cx="196" cy="3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AutoShape 14">
              <a:extLst>
                <a:ext uri="{FF2B5EF4-FFF2-40B4-BE49-F238E27FC236}">
                  <a16:creationId xmlns:a16="http://schemas.microsoft.com/office/drawing/2014/main" id="{DA41014E-BDB3-E141-832C-6F1F9F72EB0B}"/>
                </a:ext>
              </a:extLst>
            </p:cNvPr>
            <p:cNvCxnSpPr>
              <a:cxnSpLocks noChangeShapeType="1"/>
              <a:stCxn id="11" idx="6"/>
              <a:endCxn id="9" idx="3"/>
            </p:cNvCxnSpPr>
            <p:nvPr/>
          </p:nvCxnSpPr>
          <p:spPr bwMode="auto">
            <a:xfrm flipV="1">
              <a:off x="1300" y="2808"/>
              <a:ext cx="180" cy="354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15">
              <a:extLst>
                <a:ext uri="{FF2B5EF4-FFF2-40B4-BE49-F238E27FC236}">
                  <a16:creationId xmlns:a16="http://schemas.microsoft.com/office/drawing/2014/main" id="{AE7EE7AE-8686-FF41-807D-09CA8589D961}"/>
                </a:ext>
              </a:extLst>
            </p:cNvPr>
            <p:cNvCxnSpPr>
              <a:cxnSpLocks noChangeShapeType="1"/>
              <a:stCxn id="12" idx="6"/>
              <a:endCxn id="10" idx="2"/>
            </p:cNvCxnSpPr>
            <p:nvPr/>
          </p:nvCxnSpPr>
          <p:spPr bwMode="auto">
            <a:xfrm flipV="1">
              <a:off x="825" y="2730"/>
              <a:ext cx="332" cy="3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AutoShape 16">
              <a:extLst>
                <a:ext uri="{FF2B5EF4-FFF2-40B4-BE49-F238E27FC236}">
                  <a16:creationId xmlns:a16="http://schemas.microsoft.com/office/drawing/2014/main" id="{EC9C3A82-33DA-A041-B0B0-D0D96CA18861}"/>
                </a:ext>
              </a:extLst>
            </p:cNvPr>
            <p:cNvCxnSpPr>
              <a:cxnSpLocks noChangeShapeType="1"/>
              <a:stCxn id="8" idx="7"/>
              <a:endCxn id="10" idx="3"/>
            </p:cNvCxnSpPr>
            <p:nvPr/>
          </p:nvCxnSpPr>
          <p:spPr bwMode="auto">
            <a:xfrm flipV="1">
              <a:off x="875" y="2772"/>
              <a:ext cx="300" cy="27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" name="AutoShape 17">
              <a:extLst>
                <a:ext uri="{FF2B5EF4-FFF2-40B4-BE49-F238E27FC236}">
                  <a16:creationId xmlns:a16="http://schemas.microsoft.com/office/drawing/2014/main" id="{E20405DC-9A0C-3342-8ACA-F2F8A8745839}"/>
                </a:ext>
              </a:extLst>
            </p:cNvPr>
            <p:cNvCxnSpPr>
              <a:cxnSpLocks noChangeShapeType="1"/>
              <a:stCxn id="11" idx="2"/>
              <a:endCxn id="8" idx="6"/>
            </p:cNvCxnSpPr>
            <p:nvPr/>
          </p:nvCxnSpPr>
          <p:spPr bwMode="auto">
            <a:xfrm flipH="1" flipV="1">
              <a:off x="894" y="3090"/>
              <a:ext cx="295" cy="72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" name="AutoShape 18">
              <a:extLst>
                <a:ext uri="{FF2B5EF4-FFF2-40B4-BE49-F238E27FC236}">
                  <a16:creationId xmlns:a16="http://schemas.microsoft.com/office/drawing/2014/main" id="{B2A452D1-CDB1-214D-89A8-9C52B3B8443D}"/>
                </a:ext>
              </a:extLst>
            </p:cNvPr>
            <p:cNvCxnSpPr>
              <a:cxnSpLocks noChangeShapeType="1"/>
              <a:stCxn id="9" idx="0"/>
              <a:endCxn id="12" idx="1"/>
            </p:cNvCxnSpPr>
            <p:nvPr/>
          </p:nvCxnSpPr>
          <p:spPr bwMode="auto">
            <a:xfrm rot="-5400000" flipH="1" flipV="1">
              <a:off x="1118" y="2324"/>
              <a:ext cx="16" cy="781"/>
            </a:xfrm>
            <a:prstGeom prst="curvedConnector3">
              <a:avLst>
                <a:gd name="adj1" fmla="val -868750"/>
              </a:avLst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" name="AutoShape 19">
              <a:extLst>
                <a:ext uri="{FF2B5EF4-FFF2-40B4-BE49-F238E27FC236}">
                  <a16:creationId xmlns:a16="http://schemas.microsoft.com/office/drawing/2014/main" id="{9D9EED39-F85E-6D4E-B088-D11E164717DA}"/>
                </a:ext>
              </a:extLst>
            </p:cNvPr>
            <p:cNvCxnSpPr>
              <a:cxnSpLocks noChangeShapeType="1"/>
              <a:stCxn id="10" idx="5"/>
              <a:endCxn id="11" idx="0"/>
            </p:cNvCxnSpPr>
            <p:nvPr/>
          </p:nvCxnSpPr>
          <p:spPr bwMode="auto">
            <a:xfrm flipH="1">
              <a:off x="1245" y="2773"/>
              <a:ext cx="2" cy="33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5CC9AA8-CAAA-C44F-A3CE-659B42D535D1}"/>
              </a:ext>
            </a:extLst>
          </p:cNvPr>
          <p:cNvGrpSpPr>
            <a:grpSpLocks noChangeAspect="1"/>
          </p:cNvGrpSpPr>
          <p:nvPr/>
        </p:nvGrpSpPr>
        <p:grpSpPr>
          <a:xfrm>
            <a:off x="2379677" y="3944953"/>
            <a:ext cx="3918929" cy="1256806"/>
            <a:chOff x="1096963" y="3741738"/>
            <a:chExt cx="6922210" cy="2219960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9AF419AF-7AE3-F14F-B6AF-5BF082A7246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96963" y="3741738"/>
              <a:ext cx="2540000" cy="2219960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623C07CF-74D4-1F47-855D-3D3850E856D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2428"/>
            <a:stretch/>
          </p:blipFill>
          <p:spPr>
            <a:xfrm>
              <a:off x="5179453" y="3741738"/>
              <a:ext cx="2839720" cy="2168653"/>
            </a:xfrm>
            <a:prstGeom prst="rect">
              <a:avLst/>
            </a:prstGeom>
          </p:spPr>
        </p:pic>
        <p:sp>
          <p:nvSpPr>
            <p:cNvPr id="24" name="Right Arrow 23">
              <a:extLst>
                <a:ext uri="{FF2B5EF4-FFF2-40B4-BE49-F238E27FC236}">
                  <a16:creationId xmlns:a16="http://schemas.microsoft.com/office/drawing/2014/main" id="{A54C2917-4899-5A4D-8E94-6412C0338549}"/>
                </a:ext>
              </a:extLst>
            </p:cNvPr>
            <p:cNvSpPr/>
            <p:nvPr/>
          </p:nvSpPr>
          <p:spPr bwMode="auto">
            <a:xfrm>
              <a:off x="4084358" y="4762818"/>
              <a:ext cx="647700" cy="177800"/>
            </a:xfrm>
            <a:prstGeom prst="rightArrow">
              <a:avLst/>
            </a:prstGeom>
            <a:solidFill>
              <a:schemeClr val="tx2"/>
            </a:solidFill>
            <a:ln w="3175" cap="flat" cmpd="sng" algn="ctr">
              <a:noFill/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6969F6F7-6198-FC43-83BC-F24768D80912}"/>
              </a:ext>
            </a:extLst>
          </p:cNvPr>
          <p:cNvSpPr txBox="1"/>
          <p:nvPr/>
        </p:nvSpPr>
        <p:spPr>
          <a:xfrm>
            <a:off x="0" y="5550879"/>
            <a:ext cx="9144000" cy="1292662"/>
          </a:xfrm>
          <a:prstGeom prst="rect">
            <a:avLst/>
          </a:prstGeom>
          <a:solidFill>
            <a:srgbClr val="FF930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i="1" dirty="0">
                <a:solidFill>
                  <a:schemeClr val="bg1"/>
                </a:solidFill>
                <a:hlinkClick r:id="rId4"/>
              </a:rPr>
              <a:t>Fast Algorithms for Querying and Mining Large Graphs</a:t>
            </a:r>
            <a:r>
              <a:rPr lang="en-US" dirty="0">
                <a:solidFill>
                  <a:schemeClr val="bg1"/>
                </a:solidFill>
              </a:rPr>
              <a:t/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 err="1">
                <a:solidFill>
                  <a:schemeClr val="bg1"/>
                </a:solidFill>
              </a:rPr>
              <a:t>Hanghang</a:t>
            </a:r>
            <a:r>
              <a:rPr lang="en-US" dirty="0">
                <a:solidFill>
                  <a:schemeClr val="bg1"/>
                </a:solidFill>
              </a:rPr>
              <a:t> Tong, PhD dissertation, CMU, 2009. TR: CMU-ML-09-112.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6356CAF7-2354-C447-965B-EFDC9CBEB0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04166" y="4140200"/>
            <a:ext cx="1347179" cy="1347179"/>
          </a:xfrm>
          <a:prstGeom prst="rect">
            <a:avLst/>
          </a:prstGeom>
        </p:spPr>
      </p:pic>
      <p:sp>
        <p:nvSpPr>
          <p:cNvPr id="27" name="Right Arrow 26">
            <a:extLst>
              <a:ext uri="{FF2B5EF4-FFF2-40B4-BE49-F238E27FC236}">
                <a16:creationId xmlns:a16="http://schemas.microsoft.com/office/drawing/2014/main" id="{0D4DA40B-2890-6841-8B8B-6E0A0AB235F3}"/>
              </a:ext>
            </a:extLst>
          </p:cNvPr>
          <p:cNvSpPr/>
          <p:nvPr/>
        </p:nvSpPr>
        <p:spPr bwMode="auto">
          <a:xfrm>
            <a:off x="211016" y="2783394"/>
            <a:ext cx="341644" cy="283531"/>
          </a:xfrm>
          <a:prstGeom prst="rightArrow">
            <a:avLst/>
          </a:prstGeom>
          <a:solidFill>
            <a:schemeClr val="tx2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491751"/>
      </p:ext>
    </p:extLst>
  </p:cSld>
  <p:clrMapOvr>
    <a:masterClrMapping/>
  </p:clrMapOvr>
  <p:transition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Dong+</a:t>
            </a:r>
          </a:p>
        </p:txBody>
      </p:sp>
      <p:sp>
        <p:nvSpPr>
          <p:cNvPr id="2253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A9CF61F-D18B-5946-9F36-FA97BCA712E8}" type="slidenum">
              <a:rPr lang="en-US" smtClean="0"/>
              <a:pPr/>
              <a:t>62</a:t>
            </a:fld>
            <a:endParaRPr lang="en-US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ea typeface="ＭＳ Ｐゴシック" charset="-128"/>
                <a:cs typeface="ＭＳ Ｐゴシック" charset="-128"/>
              </a:rPr>
              <a:t>Roadmap</a:t>
            </a:r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4648200"/>
          </a:xfrm>
        </p:spPr>
        <p:txBody>
          <a:bodyPr/>
          <a:lstStyle/>
          <a:p>
            <a:endParaRPr lang="en-US" dirty="0">
              <a:ea typeface="ＭＳ Ｐゴシック" charset="-128"/>
              <a:cs typeface="ＭＳ Ｐゴシック" charset="-128"/>
            </a:endParaRPr>
          </a:p>
          <a:p>
            <a:r>
              <a:rPr lang="en-US" dirty="0">
                <a:ea typeface="ＭＳ Ｐゴシック" charset="-128"/>
                <a:cs typeface="ＭＳ Ｐゴシック" charset="-128"/>
              </a:rPr>
              <a:t>Introduction – Motivation</a:t>
            </a:r>
          </a:p>
          <a:p>
            <a:r>
              <a:rPr lang="en-US" dirty="0">
                <a:ea typeface="ＭＳ Ｐゴシック" charset="-128"/>
                <a:cs typeface="ＭＳ Ｐゴシック" charset="-128"/>
              </a:rPr>
              <a:t>Part#1: Graphs</a:t>
            </a:r>
          </a:p>
          <a:p>
            <a:pPr lvl="1"/>
            <a:r>
              <a:rPr lang="en-US" dirty="0"/>
              <a:t>P1.1: properties/patterns in graphs</a:t>
            </a:r>
          </a:p>
          <a:p>
            <a:pPr lvl="1"/>
            <a:r>
              <a:rPr lang="en-US" dirty="0"/>
              <a:t>P1.2: node importance</a:t>
            </a:r>
          </a:p>
          <a:p>
            <a:pPr lvl="2"/>
            <a:r>
              <a:rPr lang="en-US" dirty="0">
                <a:ea typeface="ＭＳ Ｐゴシック" charset="-128"/>
                <a:cs typeface="ＭＳ Ｐゴシック" charset="-128"/>
              </a:rPr>
              <a:t>PageRank and Personalized PR</a:t>
            </a:r>
          </a:p>
          <a:p>
            <a:pPr lvl="2"/>
            <a:r>
              <a:rPr lang="en-US" dirty="0">
                <a:ea typeface="ＭＳ Ｐゴシック" charset="-128"/>
                <a:cs typeface="ＭＳ Ｐゴシック" charset="-128"/>
              </a:rPr>
              <a:t>HITS</a:t>
            </a:r>
          </a:p>
          <a:p>
            <a:pPr lvl="2"/>
            <a:r>
              <a:rPr lang="en-US" dirty="0">
                <a:ea typeface="ＭＳ Ｐゴシック" charset="-128"/>
                <a:cs typeface="ＭＳ Ｐゴシック" charset="-128"/>
              </a:rPr>
              <a:t>SVD</a:t>
            </a:r>
          </a:p>
          <a:p>
            <a:pPr lvl="2"/>
            <a:r>
              <a:rPr lang="en-US" dirty="0">
                <a:ea typeface="ＭＳ Ｐゴシック" charset="-128"/>
                <a:cs typeface="ＭＳ Ｐゴシック" charset="-128"/>
              </a:rPr>
              <a:t>SALSA</a:t>
            </a:r>
          </a:p>
        </p:txBody>
      </p:sp>
      <p:sp>
        <p:nvSpPr>
          <p:cNvPr id="22535" name="Date Placeholder 7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KDD 2018</a:t>
            </a:r>
          </a:p>
        </p:txBody>
      </p:sp>
      <p:pic>
        <p:nvPicPr>
          <p:cNvPr id="8" name="Picture 7" descr="energygen-road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64300" y="603250"/>
            <a:ext cx="2457450" cy="12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0iterations">
            <a:extLst>
              <a:ext uri="{FF2B5EF4-FFF2-40B4-BE49-F238E27FC236}">
                <a16:creationId xmlns:a16="http://schemas.microsoft.com/office/drawing/2014/main" id="{A4AE82FC-D4C0-F441-9FCA-FA89D23A3C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84711" y="3513561"/>
            <a:ext cx="840014" cy="92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F0CD0F81-3D38-DC47-9407-8B1B9B0F7815}"/>
              </a:ext>
            </a:extLst>
          </p:cNvPr>
          <p:cNvGrpSpPr/>
          <p:nvPr/>
        </p:nvGrpSpPr>
        <p:grpSpPr>
          <a:xfrm>
            <a:off x="7510462" y="3518460"/>
            <a:ext cx="496887" cy="657039"/>
            <a:chOff x="7510462" y="2908860"/>
            <a:chExt cx="496887" cy="657039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163E2BB4-CBCB-6244-A0AA-F7721DCA8D91}"/>
                </a:ext>
              </a:extLst>
            </p:cNvPr>
            <p:cNvSpPr/>
            <p:nvPr/>
          </p:nvSpPr>
          <p:spPr bwMode="auto">
            <a:xfrm>
              <a:off x="7718401" y="2908860"/>
              <a:ext cx="76200" cy="64217"/>
            </a:xfrm>
            <a:prstGeom prst="ellips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D49753BE-604E-4945-92AF-A0415945A0DC}"/>
                </a:ext>
              </a:extLst>
            </p:cNvPr>
            <p:cNvSpPr/>
            <p:nvPr/>
          </p:nvSpPr>
          <p:spPr bwMode="auto">
            <a:xfrm>
              <a:off x="7510462" y="3158066"/>
              <a:ext cx="76200" cy="64217"/>
            </a:xfrm>
            <a:prstGeom prst="ellips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6806626-3686-7449-ACEA-8765FDF99D15}"/>
                </a:ext>
              </a:extLst>
            </p:cNvPr>
            <p:cNvSpPr/>
            <p:nvPr/>
          </p:nvSpPr>
          <p:spPr bwMode="auto">
            <a:xfrm>
              <a:off x="7931149" y="3158065"/>
              <a:ext cx="76200" cy="64217"/>
            </a:xfrm>
            <a:prstGeom prst="ellips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491C489D-945F-804F-8FA8-73B05063315D}"/>
                </a:ext>
              </a:extLst>
            </p:cNvPr>
            <p:cNvSpPr/>
            <p:nvPr/>
          </p:nvSpPr>
          <p:spPr bwMode="auto">
            <a:xfrm>
              <a:off x="7510462" y="3501682"/>
              <a:ext cx="76200" cy="64217"/>
            </a:xfrm>
            <a:prstGeom prst="ellips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08A58D44-D9B4-CE4E-A1E4-A5FADDDD905D}"/>
                </a:ext>
              </a:extLst>
            </p:cNvPr>
            <p:cNvSpPr/>
            <p:nvPr/>
          </p:nvSpPr>
          <p:spPr bwMode="auto">
            <a:xfrm>
              <a:off x="7931149" y="3501682"/>
              <a:ext cx="76200" cy="64217"/>
            </a:xfrm>
            <a:prstGeom prst="ellips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477FA0AC-71C9-574A-9086-8D2067BEB43D}"/>
                </a:ext>
              </a:extLst>
            </p:cNvPr>
            <p:cNvCxnSpPr>
              <a:stCxn id="2" idx="7"/>
              <a:endCxn id="11" idx="3"/>
            </p:cNvCxnSpPr>
            <p:nvPr/>
          </p:nvCxnSpPr>
          <p:spPr bwMode="auto">
            <a:xfrm>
              <a:off x="7783442" y="2918264"/>
              <a:ext cx="158866" cy="294614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D459DAE3-CEEB-C345-AB49-512D40D7CC0D}"/>
                </a:ext>
              </a:extLst>
            </p:cNvPr>
            <p:cNvCxnSpPr>
              <a:stCxn id="2" idx="5"/>
              <a:endCxn id="13" idx="1"/>
            </p:cNvCxnSpPr>
            <p:nvPr/>
          </p:nvCxnSpPr>
          <p:spPr bwMode="auto">
            <a:xfrm>
              <a:off x="7783442" y="2963673"/>
              <a:ext cx="158866" cy="547413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1CF04C14-C68F-A14A-BB98-D943DB74C9AD}"/>
                </a:ext>
              </a:extLst>
            </p:cNvPr>
            <p:cNvCxnSpPr>
              <a:stCxn id="2" idx="3"/>
              <a:endCxn id="12" idx="7"/>
            </p:cNvCxnSpPr>
            <p:nvPr/>
          </p:nvCxnSpPr>
          <p:spPr bwMode="auto">
            <a:xfrm flipH="1">
              <a:off x="7575503" y="2963673"/>
              <a:ext cx="154057" cy="547413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99C4995D-BC43-4C4C-86EE-D70205C41A47}"/>
                </a:ext>
              </a:extLst>
            </p:cNvPr>
            <p:cNvCxnSpPr>
              <a:stCxn id="2" idx="1"/>
              <a:endCxn id="10" idx="5"/>
            </p:cNvCxnSpPr>
            <p:nvPr/>
          </p:nvCxnSpPr>
          <p:spPr bwMode="auto">
            <a:xfrm flipH="1">
              <a:off x="7575503" y="2918264"/>
              <a:ext cx="154057" cy="294615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</p:cxnSp>
      </p:grpSp>
      <p:sp>
        <p:nvSpPr>
          <p:cNvPr id="22528" name="TextBox 22527">
            <a:extLst>
              <a:ext uri="{FF2B5EF4-FFF2-40B4-BE49-F238E27FC236}">
                <a16:creationId xmlns:a16="http://schemas.microsoft.com/office/drawing/2014/main" id="{46294C53-F847-CB4D-A584-8ABD3A05159D}"/>
              </a:ext>
            </a:extLst>
          </p:cNvPr>
          <p:cNvSpPr txBox="1"/>
          <p:nvPr/>
        </p:nvSpPr>
        <p:spPr>
          <a:xfrm>
            <a:off x="6726256" y="3035421"/>
            <a:ext cx="37061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?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48841FC0-3D20-3E4C-AAB6-0923C7A3359F}"/>
              </a:ext>
            </a:extLst>
          </p:cNvPr>
          <p:cNvSpPr/>
          <p:nvPr/>
        </p:nvSpPr>
        <p:spPr bwMode="auto">
          <a:xfrm>
            <a:off x="7652531" y="3421626"/>
            <a:ext cx="210344" cy="253545"/>
          </a:xfrm>
          <a:prstGeom prst="ellipse">
            <a:avLst/>
          </a:prstGeom>
          <a:noFill/>
          <a:ln w="25400" cap="flat" cmpd="sng" algn="ctr">
            <a:solidFill>
              <a:schemeClr val="tx2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ight Arrow 37">
            <a:extLst>
              <a:ext uri="{FF2B5EF4-FFF2-40B4-BE49-F238E27FC236}">
                <a16:creationId xmlns:a16="http://schemas.microsoft.com/office/drawing/2014/main" id="{B124F827-4340-314B-909B-ED4E7BD88D25}"/>
              </a:ext>
            </a:extLst>
          </p:cNvPr>
          <p:cNvSpPr/>
          <p:nvPr/>
        </p:nvSpPr>
        <p:spPr bwMode="auto">
          <a:xfrm>
            <a:off x="353961" y="4782953"/>
            <a:ext cx="412955" cy="252428"/>
          </a:xfrm>
          <a:prstGeom prst="rightArrow">
            <a:avLst/>
          </a:prstGeom>
          <a:solidFill>
            <a:schemeClr val="tx2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B7905332-DF0C-B643-8976-646F957480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42308" y="2010492"/>
            <a:ext cx="1194619" cy="1042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429137"/>
      </p:ext>
    </p:extLst>
  </p:cSld>
  <p:clrMapOvr>
    <a:masterClrMapping/>
  </p:clrMapOvr>
  <p:transition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92CBB9F-22C6-0445-9E15-7BA886364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KDD 2018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D2AD1D1-2DB2-E348-8BDF-A8281D6F4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Dong+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99B4092-9067-ED42-8D93-26344E5E8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595EA-97C5-C843-85A0-9B8E5F18A6CC}" type="slidenum">
              <a:rPr lang="en-US" altLang="en-US" smtClean="0"/>
              <a:pPr/>
              <a:t>63</a:t>
            </a:fld>
            <a:endParaRPr lang="en-US" altLang="en-US" dirty="0"/>
          </a:p>
        </p:txBody>
      </p:sp>
      <p:sp>
        <p:nvSpPr>
          <p:cNvPr id="1507330" name="Rectangle 2">
            <a:extLst>
              <a:ext uri="{FF2B5EF4-FFF2-40B4-BE49-F238E27FC236}">
                <a16:creationId xmlns:a16="http://schemas.microsoft.com/office/drawing/2014/main" id="{CC9283CD-4287-3644-8203-D8597F1C59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Kleinberg’s algo (HITS)</a:t>
            </a:r>
          </a:p>
        </p:txBody>
      </p:sp>
      <p:pic>
        <p:nvPicPr>
          <p:cNvPr id="1507331" name="Picture 3" descr="Jon">
            <a:extLst>
              <a:ext uri="{FF2B5EF4-FFF2-40B4-BE49-F238E27FC236}">
                <a16:creationId xmlns:a16="http://schemas.microsoft.com/office/drawing/2014/main" id="{00B97553-9039-C740-A405-32C81EA06B4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209800"/>
            <a:ext cx="2228850" cy="2971800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07332" name="Text Box 4">
            <a:extLst>
              <a:ext uri="{FF2B5EF4-FFF2-40B4-BE49-F238E27FC236}">
                <a16:creationId xmlns:a16="http://schemas.microsoft.com/office/drawing/2014/main" id="{C172B931-C6B6-6546-99C3-ABE56A4360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9000" y="2362200"/>
            <a:ext cx="4953000" cy="3208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 type="none" w="sm" len="sm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lnSpc>
                <a:spcPct val="90000"/>
              </a:lnSpc>
              <a:spcBef>
                <a:spcPct val="20000"/>
              </a:spcBef>
            </a:pPr>
            <a:r>
              <a:rPr kumimoji="0" lang="en-US" altLang="en-US" sz="3200">
                <a:latin typeface="Times New Roman" panose="02020603050405020304" pitchFamily="18" charset="0"/>
              </a:rPr>
              <a:t>Kleinberg, Jon (1998). </a:t>
            </a:r>
            <a:r>
              <a:rPr kumimoji="0" lang="en-US" altLang="en-US" sz="3200" i="1">
                <a:latin typeface="Times New Roman" panose="02020603050405020304" pitchFamily="18" charset="0"/>
              </a:rPr>
              <a:t>Authoritative sources in a hyperlinked environment</a:t>
            </a:r>
            <a:r>
              <a:rPr kumimoji="0" lang="en-US" altLang="en-US" sz="3200">
                <a:latin typeface="Times New Roman" panose="02020603050405020304" pitchFamily="18" charset="0"/>
              </a:rPr>
              <a:t>. Proc. 9th ACM-SIAM Symposium on Discrete Algorithms.</a:t>
            </a:r>
          </a:p>
          <a:p>
            <a:pPr algn="l" eaLnBrk="0" hangingPunct="0"/>
            <a:endParaRPr kumimoji="0" lang="en-US" altLang="en-US" sz="320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4982379"/>
      </p:ext>
    </p:extLst>
  </p:cSld>
  <p:clrMapOvr>
    <a:masterClrMapping/>
  </p:clrMapOvr>
  <p:transition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5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1BCDA972-4BD6-6C4A-B86D-AD0DC4A4EB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KDD 2018</a:t>
            </a:r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05332131-CF75-D549-9150-F63478CEC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Dong+</a:t>
            </a:r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33D796C8-B9C1-094E-B83D-7E61FEBBFB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43989-0F0D-A141-B7A4-1B6FB414FD77}" type="slidenum">
              <a:rPr lang="en-US" altLang="en-US" smtClean="0"/>
              <a:pPr/>
              <a:t>64</a:t>
            </a:fld>
            <a:endParaRPr lang="en-US" altLang="en-US" dirty="0"/>
          </a:p>
        </p:txBody>
      </p:sp>
      <p:sp>
        <p:nvSpPr>
          <p:cNvPr id="1581058" name="Rectangle 2">
            <a:extLst>
              <a:ext uri="{FF2B5EF4-FFF2-40B4-BE49-F238E27FC236}">
                <a16:creationId xmlns:a16="http://schemas.microsoft.com/office/drawing/2014/main" id="{68379C52-57A2-AF42-91F6-CE6E5E07B6B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/>
              <a:t>Recall: problem </a:t>
            </a:r>
            <a:r>
              <a:rPr lang="en-US" altLang="en-US" sz="3600" dirty="0" err="1"/>
              <a:t>dfn</a:t>
            </a:r>
            <a:endParaRPr lang="en-US" altLang="en-US" sz="3600" dirty="0"/>
          </a:p>
        </p:txBody>
      </p:sp>
      <p:sp>
        <p:nvSpPr>
          <p:cNvPr id="1581059" name="Rectangle 3">
            <a:extLst>
              <a:ext uri="{FF2B5EF4-FFF2-40B4-BE49-F238E27FC236}">
                <a16:creationId xmlns:a16="http://schemas.microsoft.com/office/drawing/2014/main" id="{AA38ADD0-0FF8-F541-8987-E408DACAA7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Given a graph (</a:t>
            </a:r>
            <a:r>
              <a:rPr lang="en-US" altLang="en-US" dirty="0" err="1"/>
              <a:t>eg.</a:t>
            </a:r>
            <a:r>
              <a:rPr lang="en-US" altLang="en-US" dirty="0"/>
              <a:t>, web pages containing the desirable query word)</a:t>
            </a:r>
          </a:p>
          <a:p>
            <a:r>
              <a:rPr lang="en-US" altLang="en-US" dirty="0"/>
              <a:t>Q1: Which node is the most important?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731BA81-2982-C84B-87BF-00481590EB16}"/>
              </a:ext>
            </a:extLst>
          </p:cNvPr>
          <p:cNvGrpSpPr/>
          <p:nvPr/>
        </p:nvGrpSpPr>
        <p:grpSpPr>
          <a:xfrm>
            <a:off x="2667000" y="4876800"/>
            <a:ext cx="2590800" cy="1219200"/>
            <a:chOff x="2667000" y="4876800"/>
            <a:chExt cx="2590800" cy="1219200"/>
          </a:xfrm>
        </p:grpSpPr>
        <p:sp>
          <p:nvSpPr>
            <p:cNvPr id="1581060" name="Oval 4">
              <a:extLst>
                <a:ext uri="{FF2B5EF4-FFF2-40B4-BE49-F238E27FC236}">
                  <a16:creationId xmlns:a16="http://schemas.microsoft.com/office/drawing/2014/main" id="{A14A5242-DB46-C247-9F5D-0E272DC627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9400" y="5715000"/>
              <a:ext cx="228600" cy="22860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81061" name="Oval 5">
              <a:extLst>
                <a:ext uri="{FF2B5EF4-FFF2-40B4-BE49-F238E27FC236}">
                  <a16:creationId xmlns:a16="http://schemas.microsoft.com/office/drawing/2014/main" id="{9DC85C74-5DD6-3F40-BF33-3CC531C9FE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3400" y="5029200"/>
              <a:ext cx="228600" cy="22860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81062" name="Oval 6">
              <a:extLst>
                <a:ext uri="{FF2B5EF4-FFF2-40B4-BE49-F238E27FC236}">
                  <a16:creationId xmlns:a16="http://schemas.microsoft.com/office/drawing/2014/main" id="{39B3FC69-FEAF-EB44-A1C8-B94C5D03E4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57600" y="4953000"/>
              <a:ext cx="228600" cy="22860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81063" name="Oval 7">
              <a:extLst>
                <a:ext uri="{FF2B5EF4-FFF2-40B4-BE49-F238E27FC236}">
                  <a16:creationId xmlns:a16="http://schemas.microsoft.com/office/drawing/2014/main" id="{56C82FC9-A585-F347-A046-A2A2C60E9F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4400" y="5867400"/>
              <a:ext cx="228600" cy="22860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81064" name="Oval 8">
              <a:extLst>
                <a:ext uri="{FF2B5EF4-FFF2-40B4-BE49-F238E27FC236}">
                  <a16:creationId xmlns:a16="http://schemas.microsoft.com/office/drawing/2014/main" id="{D50FC09E-1A72-B64B-BF85-9118955AA4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9200" y="4876800"/>
              <a:ext cx="228600" cy="22860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81065" name="Oval 9">
              <a:extLst>
                <a:ext uri="{FF2B5EF4-FFF2-40B4-BE49-F238E27FC236}">
                  <a16:creationId xmlns:a16="http://schemas.microsoft.com/office/drawing/2014/main" id="{E39A642E-765B-9846-82AE-1072EA843F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3800" y="5867400"/>
              <a:ext cx="228600" cy="22860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81066" name="Oval 10">
              <a:extLst>
                <a:ext uri="{FF2B5EF4-FFF2-40B4-BE49-F238E27FC236}">
                  <a16:creationId xmlns:a16="http://schemas.microsoft.com/office/drawing/2014/main" id="{8AE41418-DF99-564E-9528-B8C217DF5D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7000" y="5029200"/>
              <a:ext cx="228600" cy="22860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1581067" name="AutoShape 11">
              <a:extLst>
                <a:ext uri="{FF2B5EF4-FFF2-40B4-BE49-F238E27FC236}">
                  <a16:creationId xmlns:a16="http://schemas.microsoft.com/office/drawing/2014/main" id="{FFC9C443-E33E-244F-B170-06B8D3DC8E8A}"/>
                </a:ext>
              </a:extLst>
            </p:cNvPr>
            <p:cNvCxnSpPr>
              <a:cxnSpLocks noChangeShapeType="1"/>
              <a:stCxn id="1581062" idx="6"/>
              <a:endCxn id="1581061" idx="2"/>
            </p:cNvCxnSpPr>
            <p:nvPr/>
          </p:nvCxnSpPr>
          <p:spPr bwMode="auto">
            <a:xfrm>
              <a:off x="3894138" y="5067300"/>
              <a:ext cx="441325" cy="7620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81068" name="AutoShape 12">
              <a:extLst>
                <a:ext uri="{FF2B5EF4-FFF2-40B4-BE49-F238E27FC236}">
                  <a16:creationId xmlns:a16="http://schemas.microsoft.com/office/drawing/2014/main" id="{D8528935-B00D-8146-A7A5-EDF1F3105613}"/>
                </a:ext>
              </a:extLst>
            </p:cNvPr>
            <p:cNvCxnSpPr>
              <a:cxnSpLocks noChangeShapeType="1"/>
              <a:stCxn id="1581065" idx="6"/>
              <a:endCxn id="1581061" idx="3"/>
            </p:cNvCxnSpPr>
            <p:nvPr/>
          </p:nvCxnSpPr>
          <p:spPr bwMode="auto">
            <a:xfrm flipV="1">
              <a:off x="3970338" y="5232400"/>
              <a:ext cx="406400" cy="74930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81069" name="AutoShape 13">
              <a:extLst>
                <a:ext uri="{FF2B5EF4-FFF2-40B4-BE49-F238E27FC236}">
                  <a16:creationId xmlns:a16="http://schemas.microsoft.com/office/drawing/2014/main" id="{6464C112-A28D-C641-8A5B-9F3FC683CB80}"/>
                </a:ext>
              </a:extLst>
            </p:cNvPr>
            <p:cNvCxnSpPr>
              <a:cxnSpLocks noChangeShapeType="1"/>
              <a:stCxn id="1581065" idx="6"/>
              <a:endCxn id="1581063" idx="2"/>
            </p:cNvCxnSpPr>
            <p:nvPr/>
          </p:nvCxnSpPr>
          <p:spPr bwMode="auto">
            <a:xfrm>
              <a:off x="3970338" y="5981700"/>
              <a:ext cx="746125" cy="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81070" name="AutoShape 14">
              <a:extLst>
                <a:ext uri="{FF2B5EF4-FFF2-40B4-BE49-F238E27FC236}">
                  <a16:creationId xmlns:a16="http://schemas.microsoft.com/office/drawing/2014/main" id="{282D6E39-2F84-5B40-80A3-BDEF969BFB6C}"/>
                </a:ext>
              </a:extLst>
            </p:cNvPr>
            <p:cNvCxnSpPr>
              <a:cxnSpLocks noChangeShapeType="1"/>
              <a:stCxn id="1581061" idx="6"/>
              <a:endCxn id="1581064" idx="2"/>
            </p:cNvCxnSpPr>
            <p:nvPr/>
          </p:nvCxnSpPr>
          <p:spPr bwMode="auto">
            <a:xfrm flipV="1">
              <a:off x="4579938" y="4991100"/>
              <a:ext cx="441325" cy="15240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81071" name="AutoShape 15">
              <a:extLst>
                <a:ext uri="{FF2B5EF4-FFF2-40B4-BE49-F238E27FC236}">
                  <a16:creationId xmlns:a16="http://schemas.microsoft.com/office/drawing/2014/main" id="{CA6141ED-D8EC-C349-A49F-26D089274058}"/>
                </a:ext>
              </a:extLst>
            </p:cNvPr>
            <p:cNvCxnSpPr>
              <a:cxnSpLocks noChangeShapeType="1"/>
              <a:stCxn id="1581066" idx="6"/>
              <a:endCxn id="1581062" idx="2"/>
            </p:cNvCxnSpPr>
            <p:nvPr/>
          </p:nvCxnSpPr>
          <p:spPr bwMode="auto">
            <a:xfrm flipV="1">
              <a:off x="2903538" y="5067300"/>
              <a:ext cx="746125" cy="7620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81072" name="AutoShape 16">
              <a:extLst>
                <a:ext uri="{FF2B5EF4-FFF2-40B4-BE49-F238E27FC236}">
                  <a16:creationId xmlns:a16="http://schemas.microsoft.com/office/drawing/2014/main" id="{BCE7AB3F-A3BD-5045-8D5A-456C6EDF1781}"/>
                </a:ext>
              </a:extLst>
            </p:cNvPr>
            <p:cNvCxnSpPr>
              <a:cxnSpLocks noChangeShapeType="1"/>
              <a:stCxn id="1581060" idx="7"/>
              <a:endCxn id="1581062" idx="3"/>
            </p:cNvCxnSpPr>
            <p:nvPr/>
          </p:nvCxnSpPr>
          <p:spPr bwMode="auto">
            <a:xfrm flipV="1">
              <a:off x="3014663" y="5156200"/>
              <a:ext cx="676275" cy="58420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9A4B4B2A-2FAD-FC4C-A469-CD74A22DD1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1598" y="1016409"/>
            <a:ext cx="1015565" cy="862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438663"/>
      </p:ext>
    </p:extLst>
  </p:cSld>
  <p:clrMapOvr>
    <a:masterClrMapping/>
  </p:clrMapOvr>
  <p:transition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27BE32-5925-7743-8C56-14C8223D0E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not just PageRank?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641C5A-47BE-9C48-9BAA-BC28C04C19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HITS (and its derivative, SALSA), are more suitable for K.B./tensors, in addition to graphs (see part P2.1)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(SVD: powerful tool)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AF939F-67B5-8C43-A5B4-BF60C079E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745D2D-A20A-594C-BCD1-C1AFF66C83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Dong+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A6E285-AD9A-4646-86F9-926113883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B43987-7F84-BB4A-8611-CDF75B6A737D}" type="slidenum">
              <a:rPr lang="en-US" smtClean="0"/>
              <a:pPr>
                <a:defRPr/>
              </a:pPr>
              <a:t>65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4CFAC48-357C-A24C-903E-D31F1F1C2215}"/>
              </a:ext>
            </a:extLst>
          </p:cNvPr>
          <p:cNvGrpSpPr/>
          <p:nvPr/>
        </p:nvGrpSpPr>
        <p:grpSpPr>
          <a:xfrm>
            <a:off x="685800" y="4500568"/>
            <a:ext cx="2590800" cy="1219200"/>
            <a:chOff x="2667000" y="4876800"/>
            <a:chExt cx="2590800" cy="1219200"/>
          </a:xfrm>
        </p:grpSpPr>
        <p:sp>
          <p:nvSpPr>
            <p:cNvPr id="8" name="Oval 4">
              <a:extLst>
                <a:ext uri="{FF2B5EF4-FFF2-40B4-BE49-F238E27FC236}">
                  <a16:creationId xmlns:a16="http://schemas.microsoft.com/office/drawing/2014/main" id="{F68E13B2-9C15-C147-9BC6-6CA1203094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9400" y="5715000"/>
              <a:ext cx="228600" cy="22860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Oval 5">
              <a:extLst>
                <a:ext uri="{FF2B5EF4-FFF2-40B4-BE49-F238E27FC236}">
                  <a16:creationId xmlns:a16="http://schemas.microsoft.com/office/drawing/2014/main" id="{7B399D5D-A3BA-8F4B-9058-D901B8B0A5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3400" y="5029200"/>
              <a:ext cx="228600" cy="22860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Oval 6">
              <a:extLst>
                <a:ext uri="{FF2B5EF4-FFF2-40B4-BE49-F238E27FC236}">
                  <a16:creationId xmlns:a16="http://schemas.microsoft.com/office/drawing/2014/main" id="{34E195BC-6D32-5A41-BFA5-59E94D8687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57600" y="4953000"/>
              <a:ext cx="228600" cy="22860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Oval 7">
              <a:extLst>
                <a:ext uri="{FF2B5EF4-FFF2-40B4-BE49-F238E27FC236}">
                  <a16:creationId xmlns:a16="http://schemas.microsoft.com/office/drawing/2014/main" id="{C8453F00-4242-424A-BDF9-478E0EC2AB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4400" y="5867400"/>
              <a:ext cx="228600" cy="22860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Oval 8">
              <a:extLst>
                <a:ext uri="{FF2B5EF4-FFF2-40B4-BE49-F238E27FC236}">
                  <a16:creationId xmlns:a16="http://schemas.microsoft.com/office/drawing/2014/main" id="{B67DFC0A-D366-724B-A771-AFFA8A168F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9200" y="4876800"/>
              <a:ext cx="228600" cy="22860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Oval 9">
              <a:extLst>
                <a:ext uri="{FF2B5EF4-FFF2-40B4-BE49-F238E27FC236}">
                  <a16:creationId xmlns:a16="http://schemas.microsoft.com/office/drawing/2014/main" id="{D5DFF34D-67B0-544B-AEF9-1BFA158552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3800" y="5867400"/>
              <a:ext cx="228600" cy="22860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Oval 10">
              <a:extLst>
                <a:ext uri="{FF2B5EF4-FFF2-40B4-BE49-F238E27FC236}">
                  <a16:creationId xmlns:a16="http://schemas.microsoft.com/office/drawing/2014/main" id="{14AC677E-2B42-2C44-801D-6D460F935E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7000" y="5029200"/>
              <a:ext cx="228600" cy="22860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15" name="AutoShape 11">
              <a:extLst>
                <a:ext uri="{FF2B5EF4-FFF2-40B4-BE49-F238E27FC236}">
                  <a16:creationId xmlns:a16="http://schemas.microsoft.com/office/drawing/2014/main" id="{6B759D53-6CCD-9048-86FE-E4CEF8B2C18C}"/>
                </a:ext>
              </a:extLst>
            </p:cNvPr>
            <p:cNvCxnSpPr>
              <a:cxnSpLocks noChangeShapeType="1"/>
              <a:stCxn id="10" idx="6"/>
              <a:endCxn id="9" idx="2"/>
            </p:cNvCxnSpPr>
            <p:nvPr/>
          </p:nvCxnSpPr>
          <p:spPr bwMode="auto">
            <a:xfrm>
              <a:off x="3894138" y="5067300"/>
              <a:ext cx="441325" cy="7620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" name="AutoShape 12">
              <a:extLst>
                <a:ext uri="{FF2B5EF4-FFF2-40B4-BE49-F238E27FC236}">
                  <a16:creationId xmlns:a16="http://schemas.microsoft.com/office/drawing/2014/main" id="{8F5BE5F2-CEF9-0440-B7D6-1A3FC3F8D1DD}"/>
                </a:ext>
              </a:extLst>
            </p:cNvPr>
            <p:cNvCxnSpPr>
              <a:cxnSpLocks noChangeShapeType="1"/>
              <a:stCxn id="13" idx="6"/>
              <a:endCxn id="9" idx="3"/>
            </p:cNvCxnSpPr>
            <p:nvPr/>
          </p:nvCxnSpPr>
          <p:spPr bwMode="auto">
            <a:xfrm flipV="1">
              <a:off x="3970338" y="5232400"/>
              <a:ext cx="406400" cy="74930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" name="AutoShape 13">
              <a:extLst>
                <a:ext uri="{FF2B5EF4-FFF2-40B4-BE49-F238E27FC236}">
                  <a16:creationId xmlns:a16="http://schemas.microsoft.com/office/drawing/2014/main" id="{0EDCC3F8-FAA7-854D-A7CA-E6A36F9C0853}"/>
                </a:ext>
              </a:extLst>
            </p:cNvPr>
            <p:cNvCxnSpPr>
              <a:cxnSpLocks noChangeShapeType="1"/>
              <a:stCxn id="13" idx="6"/>
              <a:endCxn id="11" idx="2"/>
            </p:cNvCxnSpPr>
            <p:nvPr/>
          </p:nvCxnSpPr>
          <p:spPr bwMode="auto">
            <a:xfrm>
              <a:off x="3970338" y="5981700"/>
              <a:ext cx="746125" cy="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" name="AutoShape 14">
              <a:extLst>
                <a:ext uri="{FF2B5EF4-FFF2-40B4-BE49-F238E27FC236}">
                  <a16:creationId xmlns:a16="http://schemas.microsoft.com/office/drawing/2014/main" id="{71A49B2E-4188-9348-ACF5-14F6CBBD36E0}"/>
                </a:ext>
              </a:extLst>
            </p:cNvPr>
            <p:cNvCxnSpPr>
              <a:cxnSpLocks noChangeShapeType="1"/>
              <a:stCxn id="9" idx="6"/>
              <a:endCxn id="12" idx="2"/>
            </p:cNvCxnSpPr>
            <p:nvPr/>
          </p:nvCxnSpPr>
          <p:spPr bwMode="auto">
            <a:xfrm flipV="1">
              <a:off x="4579938" y="4991100"/>
              <a:ext cx="441325" cy="15240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" name="AutoShape 15">
              <a:extLst>
                <a:ext uri="{FF2B5EF4-FFF2-40B4-BE49-F238E27FC236}">
                  <a16:creationId xmlns:a16="http://schemas.microsoft.com/office/drawing/2014/main" id="{21F8E1BE-D0AE-E343-849D-DC5A85133249}"/>
                </a:ext>
              </a:extLst>
            </p:cNvPr>
            <p:cNvCxnSpPr>
              <a:cxnSpLocks noChangeShapeType="1"/>
              <a:stCxn id="14" idx="6"/>
              <a:endCxn id="10" idx="2"/>
            </p:cNvCxnSpPr>
            <p:nvPr/>
          </p:nvCxnSpPr>
          <p:spPr bwMode="auto">
            <a:xfrm flipV="1">
              <a:off x="2903538" y="5067300"/>
              <a:ext cx="746125" cy="7620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" name="AutoShape 16">
              <a:extLst>
                <a:ext uri="{FF2B5EF4-FFF2-40B4-BE49-F238E27FC236}">
                  <a16:creationId xmlns:a16="http://schemas.microsoft.com/office/drawing/2014/main" id="{C72F3BD1-35A3-4C45-92FF-C6E7F3E4B485}"/>
                </a:ext>
              </a:extLst>
            </p:cNvPr>
            <p:cNvCxnSpPr>
              <a:cxnSpLocks noChangeShapeType="1"/>
              <a:stCxn id="8" idx="7"/>
              <a:endCxn id="10" idx="3"/>
            </p:cNvCxnSpPr>
            <p:nvPr/>
          </p:nvCxnSpPr>
          <p:spPr bwMode="auto">
            <a:xfrm flipV="1">
              <a:off x="3014663" y="5156200"/>
              <a:ext cx="676275" cy="58420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54715A9-9365-B446-94C3-8D80D17344E4}"/>
              </a:ext>
            </a:extLst>
          </p:cNvPr>
          <p:cNvGrpSpPr>
            <a:grpSpLocks noChangeAspect="1"/>
          </p:cNvGrpSpPr>
          <p:nvPr/>
        </p:nvGrpSpPr>
        <p:grpSpPr>
          <a:xfrm>
            <a:off x="4757738" y="4157296"/>
            <a:ext cx="3440276" cy="2107973"/>
            <a:chOff x="518681" y="1956254"/>
            <a:chExt cx="6880547" cy="4215946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75FF4B56-6450-7B46-817E-075DF87FA02B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415547" y="5371132"/>
              <a:ext cx="1525219" cy="424383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2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74B96A42-EB26-F547-82E9-753B20C86ED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309144" y="4360805"/>
              <a:ext cx="1612013" cy="74952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rgbClr val="008F00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2C6C3FF4-57A4-7B4C-A64A-B0DE7042253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393935" y="2486661"/>
              <a:ext cx="1527222" cy="188196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rgbClr val="7030A0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5AC541D-4950-5A40-ACDF-F2917F48FC13}"/>
                </a:ext>
              </a:extLst>
            </p:cNvPr>
            <p:cNvSpPr txBox="1"/>
            <p:nvPr/>
          </p:nvSpPr>
          <p:spPr>
            <a:xfrm rot="5400000">
              <a:off x="2743109" y="2213799"/>
              <a:ext cx="1122515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400" b="1" dirty="0"/>
                <a:t>…</a:t>
              </a:r>
            </a:p>
            <a:p>
              <a:endParaRPr lang="en-US" sz="5400" b="1" dirty="0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98BE907-CE0D-3049-9672-62628894D12B}"/>
                </a:ext>
              </a:extLst>
            </p:cNvPr>
            <p:cNvSpPr txBox="1"/>
            <p:nvPr/>
          </p:nvSpPr>
          <p:spPr>
            <a:xfrm rot="5400000">
              <a:off x="5960807" y="3429428"/>
              <a:ext cx="1122515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400" b="1" dirty="0"/>
                <a:t>…</a:t>
              </a:r>
            </a:p>
            <a:p>
              <a:endParaRPr lang="en-US" sz="5400" b="1" dirty="0"/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C89165B7-F44B-0640-8131-5BC7623C031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328003" y="5004407"/>
              <a:ext cx="1612763" cy="152717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rgbClr val="008F00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B773984-930F-4E4B-8E57-DE78742D32FD}"/>
                </a:ext>
              </a:extLst>
            </p:cNvPr>
            <p:cNvSpPr txBox="1"/>
            <p:nvPr/>
          </p:nvSpPr>
          <p:spPr>
            <a:xfrm>
              <a:off x="4624514" y="4173763"/>
              <a:ext cx="11480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err="1">
                  <a:solidFill>
                    <a:srgbClr val="008F00"/>
                  </a:solidFill>
                  <a:latin typeface="Apple Chancery" panose="03020702040506060504" pitchFamily="66" charset="-79"/>
                  <a:cs typeface="Apple Chancery" panose="03020702040506060504" pitchFamily="66" charset="-79"/>
                </a:rPr>
                <a:t>Acted_in</a:t>
              </a:r>
              <a:endParaRPr lang="en-US" sz="2000" b="1" dirty="0">
                <a:solidFill>
                  <a:srgbClr val="008F00"/>
                </a:solidFill>
                <a:latin typeface="Apple Chancery" panose="03020702040506060504" pitchFamily="66" charset="-79"/>
                <a:cs typeface="Apple Chancery" panose="03020702040506060504" pitchFamily="66" charset="-79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A9E4F17-A435-3A4D-BC42-F3F949FF9500}"/>
                </a:ext>
              </a:extLst>
            </p:cNvPr>
            <p:cNvSpPr txBox="1"/>
            <p:nvPr/>
          </p:nvSpPr>
          <p:spPr>
            <a:xfrm>
              <a:off x="1995250" y="3269260"/>
              <a:ext cx="72648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FF9300"/>
                  </a:solidFill>
                  <a:latin typeface="Apple Chancery" panose="03020702040506060504" pitchFamily="66" charset="-79"/>
                  <a:cs typeface="Apple Chancery" panose="03020702040506060504" pitchFamily="66" charset="-79"/>
                </a:rPr>
                <a:t>dates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8B77EAD6-6966-3845-9CCA-2095124B0EFE}"/>
                </a:ext>
              </a:extLst>
            </p:cNvPr>
            <p:cNvSpPr txBox="1"/>
            <p:nvPr/>
          </p:nvSpPr>
          <p:spPr>
            <a:xfrm>
              <a:off x="4393935" y="2117447"/>
              <a:ext cx="101181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7030A0"/>
                  </a:solidFill>
                  <a:latin typeface="Apple Chancery" panose="03020702040506060504" pitchFamily="66" charset="-79"/>
                  <a:cs typeface="Apple Chancery" panose="03020702040506060504" pitchFamily="66" charset="-79"/>
                </a:rPr>
                <a:t>directed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0F256B0-E1CD-EE45-A222-8DBEC7008B8B}"/>
                </a:ext>
              </a:extLst>
            </p:cNvPr>
            <p:cNvSpPr txBox="1"/>
            <p:nvPr/>
          </p:nvSpPr>
          <p:spPr>
            <a:xfrm>
              <a:off x="4699449" y="5772090"/>
              <a:ext cx="113204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tx2"/>
                  </a:solidFill>
                  <a:latin typeface="Apple Chancery" panose="03020702040506060504" pitchFamily="66" charset="-79"/>
                  <a:cs typeface="Apple Chancery" panose="03020702040506060504" pitchFamily="66" charset="-79"/>
                </a:rPr>
                <a:t>produced</a:t>
              </a:r>
            </a:p>
          </p:txBody>
        </p:sp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A56A8F6C-1AF9-F342-8CED-C75EF6C8782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65997" y="4989129"/>
              <a:ext cx="1044755" cy="1039314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BD71BF3D-7EDC-2743-AA29-65F481C48B8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95747" y="1956254"/>
              <a:ext cx="1029644" cy="656398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E8F37C99-A1D7-3B41-B81D-D790DC9987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41586" y="4744196"/>
              <a:ext cx="942327" cy="626936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5EBA4E8C-8CE9-9D43-8DBD-7E5E1323B05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956538" y="3526229"/>
              <a:ext cx="989951" cy="1045566"/>
            </a:xfrm>
            <a:prstGeom prst="rect">
              <a:avLst/>
            </a:prstGeom>
          </p:spPr>
        </p:pic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D89035D0-D740-944E-BB7A-CCE8A8A3BDA8}"/>
                </a:ext>
              </a:extLst>
            </p:cNvPr>
            <p:cNvSpPr/>
            <p:nvPr/>
          </p:nvSpPr>
          <p:spPr bwMode="auto">
            <a:xfrm>
              <a:off x="2415451" y="3462063"/>
              <a:ext cx="285857" cy="711699"/>
            </a:xfrm>
            <a:custGeom>
              <a:avLst/>
              <a:gdLst>
                <a:gd name="connsiteX0" fmla="*/ 457634 w 529071"/>
                <a:gd name="connsiteY0" fmla="*/ 1143000 h 1143000"/>
                <a:gd name="connsiteX1" fmla="*/ 434 w 529071"/>
                <a:gd name="connsiteY1" fmla="*/ 642938 h 1143000"/>
                <a:gd name="connsiteX2" fmla="*/ 529071 w 529071"/>
                <a:gd name="connsiteY2" fmla="*/ 0 h 1143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9071" h="1143000">
                  <a:moveTo>
                    <a:pt x="457634" y="1143000"/>
                  </a:moveTo>
                  <a:cubicBezTo>
                    <a:pt x="223081" y="988219"/>
                    <a:pt x="-11472" y="833438"/>
                    <a:pt x="434" y="642938"/>
                  </a:cubicBezTo>
                  <a:cubicBezTo>
                    <a:pt x="12340" y="452438"/>
                    <a:pt x="270705" y="226219"/>
                    <a:pt x="529071" y="0"/>
                  </a:cubicBezTo>
                </a:path>
              </a:pathLst>
            </a:custGeom>
            <a:noFill/>
            <a:ln w="3175" cap="flat" cmpd="sng" algn="ctr">
              <a:solidFill>
                <a:srgbClr val="FF9300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FE775847-3A10-5B42-AB12-50B7DF982DC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280509" y="2278660"/>
              <a:ext cx="990600" cy="990600"/>
            </a:xfrm>
            <a:prstGeom prst="rect">
              <a:avLst/>
            </a:prstGeom>
          </p:spPr>
        </p:pic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3BA134C8-8732-BD44-AE42-B083E82CBF3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18681" y="4005181"/>
              <a:ext cx="732859" cy="429944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6319A1C6-EA53-594F-9C1F-801731C96CB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18681" y="2276184"/>
              <a:ext cx="797345" cy="797345"/>
            </a:xfrm>
            <a:prstGeom prst="rect">
              <a:avLst/>
            </a:prstGeom>
          </p:spPr>
        </p:pic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3447D1EB-7FD7-7C47-A477-CC51D70A0EB6}"/>
                </a:ext>
              </a:extLst>
            </p:cNvPr>
            <p:cNvCxnSpPr/>
            <p:nvPr/>
          </p:nvCxnSpPr>
          <p:spPr bwMode="auto">
            <a:xfrm flipV="1">
              <a:off x="1591151" y="2344306"/>
              <a:ext cx="967228" cy="173251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FDFF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41C6B2C-4B58-C04B-BF0F-9CC2748318B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552310" y="2833864"/>
              <a:ext cx="1343437" cy="2276461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FDFF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B3CE47CF-944B-A249-B525-9368E5D3C4F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511636" y="4347014"/>
              <a:ext cx="1296330" cy="88111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FDFF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</p:cxn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E5DFADFD-7E46-0446-9C09-2F7F4943D372}"/>
                </a:ext>
              </a:extLst>
            </p:cNvPr>
            <p:cNvSpPr txBox="1"/>
            <p:nvPr/>
          </p:nvSpPr>
          <p:spPr>
            <a:xfrm>
              <a:off x="1225172" y="4956398"/>
              <a:ext cx="1555553" cy="615554"/>
            </a:xfrm>
            <a:prstGeom prst="rect">
              <a:avLst/>
            </a:prstGeom>
            <a:solidFill>
              <a:srgbClr val="00FDFF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 err="1">
                  <a:latin typeface="Apple Chancery" panose="03020702040506060504" pitchFamily="66" charset="-79"/>
                  <a:cs typeface="Apple Chancery" panose="03020702040506060504" pitchFamily="66" charset="-79"/>
                </a:rPr>
                <a:t>born_in</a:t>
              </a:r>
              <a:endParaRPr lang="en-US" sz="1400" b="1" dirty="0">
                <a:latin typeface="Apple Chancery" panose="03020702040506060504" pitchFamily="66" charset="-79"/>
                <a:cs typeface="Apple Chancery" panose="03020702040506060504" pitchFamily="66" charset="-79"/>
              </a:endParaRPr>
            </a:p>
          </p:txBody>
        </p:sp>
      </p:grpSp>
      <p:sp>
        <p:nvSpPr>
          <p:cNvPr id="44" name="Double Bracket 43">
            <a:extLst>
              <a:ext uri="{FF2B5EF4-FFF2-40B4-BE49-F238E27FC236}">
                <a16:creationId xmlns:a16="http://schemas.microsoft.com/office/drawing/2014/main" id="{FAF36FB1-CC59-E24D-B7C2-45381F5EC633}"/>
              </a:ext>
            </a:extLst>
          </p:cNvPr>
          <p:cNvSpPr/>
          <p:nvPr/>
        </p:nvSpPr>
        <p:spPr bwMode="auto">
          <a:xfrm>
            <a:off x="147486" y="609600"/>
            <a:ext cx="8799870" cy="5655669"/>
          </a:xfrm>
          <a:prstGeom prst="bracketPair">
            <a:avLst/>
          </a:pr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390064"/>
      </p:ext>
    </p:extLst>
  </p:cSld>
  <p:clrMapOvr>
    <a:masterClrMapping/>
  </p:clrMapOvr>
  <p:transition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27BE32-5925-7743-8C56-14C8223D0E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not just PageRank?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641C5A-47BE-9C48-9BAA-BC28C04C19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3000" dirty="0"/>
              <a:t>HITS (and its derivative, SALSA), </a:t>
            </a:r>
            <a:r>
              <a:rPr lang="en-US" sz="3000" dirty="0" smtClean="0"/>
              <a:t>differentiate between “hubs” and “authorities”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000" dirty="0" smtClean="0"/>
              <a:t>HITS can help to find the largest community</a:t>
            </a:r>
            <a:endParaRPr lang="en-US" sz="3000" dirty="0"/>
          </a:p>
          <a:p>
            <a:pPr marL="514350" indent="-514350">
              <a:buFont typeface="+mj-lt"/>
              <a:buAutoNum type="arabicPeriod"/>
            </a:pPr>
            <a:r>
              <a:rPr lang="en-US" sz="3000" dirty="0"/>
              <a:t>(SVD: powerful tool)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AF939F-67B5-8C43-A5B4-BF60C079E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745D2D-A20A-594C-BCD1-C1AFF66C83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Dong+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A6E285-AD9A-4646-86F9-926113883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B43987-7F84-BB4A-8611-CDF75B6A737D}" type="slidenum">
              <a:rPr lang="en-US" smtClean="0"/>
              <a:pPr>
                <a:defRPr/>
              </a:pPr>
              <a:t>66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4CFAC48-357C-A24C-903E-D31F1F1C2215}"/>
              </a:ext>
            </a:extLst>
          </p:cNvPr>
          <p:cNvGrpSpPr/>
          <p:nvPr/>
        </p:nvGrpSpPr>
        <p:grpSpPr>
          <a:xfrm>
            <a:off x="1032064" y="4555463"/>
            <a:ext cx="2590800" cy="1219200"/>
            <a:chOff x="2667000" y="4876800"/>
            <a:chExt cx="2590800" cy="1219200"/>
          </a:xfrm>
        </p:grpSpPr>
        <p:sp>
          <p:nvSpPr>
            <p:cNvPr id="8" name="Oval 4">
              <a:extLst>
                <a:ext uri="{FF2B5EF4-FFF2-40B4-BE49-F238E27FC236}">
                  <a16:creationId xmlns:a16="http://schemas.microsoft.com/office/drawing/2014/main" id="{F68E13B2-9C15-C147-9BC6-6CA1203094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9400" y="5715000"/>
              <a:ext cx="228600" cy="22860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Oval 5">
              <a:extLst>
                <a:ext uri="{FF2B5EF4-FFF2-40B4-BE49-F238E27FC236}">
                  <a16:creationId xmlns:a16="http://schemas.microsoft.com/office/drawing/2014/main" id="{7B399D5D-A3BA-8F4B-9058-D901B8B0A5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3400" y="5029200"/>
              <a:ext cx="228600" cy="22860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Oval 6">
              <a:extLst>
                <a:ext uri="{FF2B5EF4-FFF2-40B4-BE49-F238E27FC236}">
                  <a16:creationId xmlns:a16="http://schemas.microsoft.com/office/drawing/2014/main" id="{34E195BC-6D32-5A41-BFA5-59E94D8687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57600" y="4953000"/>
              <a:ext cx="228600" cy="22860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Oval 7">
              <a:extLst>
                <a:ext uri="{FF2B5EF4-FFF2-40B4-BE49-F238E27FC236}">
                  <a16:creationId xmlns:a16="http://schemas.microsoft.com/office/drawing/2014/main" id="{C8453F00-4242-424A-BDF9-478E0EC2AB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4400" y="5867400"/>
              <a:ext cx="228600" cy="22860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Oval 8">
              <a:extLst>
                <a:ext uri="{FF2B5EF4-FFF2-40B4-BE49-F238E27FC236}">
                  <a16:creationId xmlns:a16="http://schemas.microsoft.com/office/drawing/2014/main" id="{B67DFC0A-D366-724B-A771-AFFA8A168F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9200" y="4876800"/>
              <a:ext cx="228600" cy="22860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Oval 9">
              <a:extLst>
                <a:ext uri="{FF2B5EF4-FFF2-40B4-BE49-F238E27FC236}">
                  <a16:creationId xmlns:a16="http://schemas.microsoft.com/office/drawing/2014/main" id="{D5DFF34D-67B0-544B-AEF9-1BFA158552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3800" y="5867400"/>
              <a:ext cx="228600" cy="22860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Oval 10">
              <a:extLst>
                <a:ext uri="{FF2B5EF4-FFF2-40B4-BE49-F238E27FC236}">
                  <a16:creationId xmlns:a16="http://schemas.microsoft.com/office/drawing/2014/main" id="{14AC677E-2B42-2C44-801D-6D460F935E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7000" y="5029200"/>
              <a:ext cx="228600" cy="22860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15" name="AutoShape 11">
              <a:extLst>
                <a:ext uri="{FF2B5EF4-FFF2-40B4-BE49-F238E27FC236}">
                  <a16:creationId xmlns:a16="http://schemas.microsoft.com/office/drawing/2014/main" id="{6B759D53-6CCD-9048-86FE-E4CEF8B2C18C}"/>
                </a:ext>
              </a:extLst>
            </p:cNvPr>
            <p:cNvCxnSpPr>
              <a:cxnSpLocks noChangeShapeType="1"/>
              <a:stCxn id="10" idx="6"/>
              <a:endCxn id="9" idx="2"/>
            </p:cNvCxnSpPr>
            <p:nvPr/>
          </p:nvCxnSpPr>
          <p:spPr bwMode="auto">
            <a:xfrm>
              <a:off x="3894138" y="5067300"/>
              <a:ext cx="441325" cy="7620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" name="AutoShape 12">
              <a:extLst>
                <a:ext uri="{FF2B5EF4-FFF2-40B4-BE49-F238E27FC236}">
                  <a16:creationId xmlns:a16="http://schemas.microsoft.com/office/drawing/2014/main" id="{8F5BE5F2-CEF9-0440-B7D6-1A3FC3F8D1DD}"/>
                </a:ext>
              </a:extLst>
            </p:cNvPr>
            <p:cNvCxnSpPr>
              <a:cxnSpLocks noChangeShapeType="1"/>
              <a:stCxn id="13" idx="6"/>
              <a:endCxn id="9" idx="3"/>
            </p:cNvCxnSpPr>
            <p:nvPr/>
          </p:nvCxnSpPr>
          <p:spPr bwMode="auto">
            <a:xfrm flipV="1">
              <a:off x="3970338" y="5232400"/>
              <a:ext cx="406400" cy="74930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" name="AutoShape 13">
              <a:extLst>
                <a:ext uri="{FF2B5EF4-FFF2-40B4-BE49-F238E27FC236}">
                  <a16:creationId xmlns:a16="http://schemas.microsoft.com/office/drawing/2014/main" id="{0EDCC3F8-FAA7-854D-A7CA-E6A36F9C0853}"/>
                </a:ext>
              </a:extLst>
            </p:cNvPr>
            <p:cNvCxnSpPr>
              <a:cxnSpLocks noChangeShapeType="1"/>
              <a:stCxn id="13" idx="6"/>
              <a:endCxn id="11" idx="2"/>
            </p:cNvCxnSpPr>
            <p:nvPr/>
          </p:nvCxnSpPr>
          <p:spPr bwMode="auto">
            <a:xfrm>
              <a:off x="3970338" y="5981700"/>
              <a:ext cx="746125" cy="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" name="AutoShape 14">
              <a:extLst>
                <a:ext uri="{FF2B5EF4-FFF2-40B4-BE49-F238E27FC236}">
                  <a16:creationId xmlns:a16="http://schemas.microsoft.com/office/drawing/2014/main" id="{71A49B2E-4188-9348-ACF5-14F6CBBD36E0}"/>
                </a:ext>
              </a:extLst>
            </p:cNvPr>
            <p:cNvCxnSpPr>
              <a:cxnSpLocks noChangeShapeType="1"/>
              <a:stCxn id="9" idx="6"/>
              <a:endCxn id="12" idx="2"/>
            </p:cNvCxnSpPr>
            <p:nvPr/>
          </p:nvCxnSpPr>
          <p:spPr bwMode="auto">
            <a:xfrm flipV="1">
              <a:off x="4579938" y="4991100"/>
              <a:ext cx="441325" cy="15240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" name="AutoShape 15">
              <a:extLst>
                <a:ext uri="{FF2B5EF4-FFF2-40B4-BE49-F238E27FC236}">
                  <a16:creationId xmlns:a16="http://schemas.microsoft.com/office/drawing/2014/main" id="{21F8E1BE-D0AE-E343-849D-DC5A85133249}"/>
                </a:ext>
              </a:extLst>
            </p:cNvPr>
            <p:cNvCxnSpPr>
              <a:cxnSpLocks noChangeShapeType="1"/>
              <a:stCxn id="14" idx="6"/>
              <a:endCxn id="10" idx="2"/>
            </p:cNvCxnSpPr>
            <p:nvPr/>
          </p:nvCxnSpPr>
          <p:spPr bwMode="auto">
            <a:xfrm flipV="1">
              <a:off x="2903538" y="5067300"/>
              <a:ext cx="746125" cy="7620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" name="AutoShape 16">
              <a:extLst>
                <a:ext uri="{FF2B5EF4-FFF2-40B4-BE49-F238E27FC236}">
                  <a16:creationId xmlns:a16="http://schemas.microsoft.com/office/drawing/2014/main" id="{C72F3BD1-35A3-4C45-92FF-C6E7F3E4B485}"/>
                </a:ext>
              </a:extLst>
            </p:cNvPr>
            <p:cNvCxnSpPr>
              <a:cxnSpLocks noChangeShapeType="1"/>
              <a:stCxn id="8" idx="7"/>
              <a:endCxn id="10" idx="3"/>
            </p:cNvCxnSpPr>
            <p:nvPr/>
          </p:nvCxnSpPr>
          <p:spPr bwMode="auto">
            <a:xfrm flipV="1">
              <a:off x="3014663" y="5156200"/>
              <a:ext cx="676275" cy="58420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44" name="Double Bracket 43">
            <a:extLst>
              <a:ext uri="{FF2B5EF4-FFF2-40B4-BE49-F238E27FC236}">
                <a16:creationId xmlns:a16="http://schemas.microsoft.com/office/drawing/2014/main" id="{FAF36FB1-CC59-E24D-B7C2-45381F5EC633}"/>
              </a:ext>
            </a:extLst>
          </p:cNvPr>
          <p:cNvSpPr/>
          <p:nvPr/>
        </p:nvSpPr>
        <p:spPr bwMode="auto">
          <a:xfrm>
            <a:off x="147486" y="609600"/>
            <a:ext cx="8799870" cy="5655669"/>
          </a:xfrm>
          <a:prstGeom prst="bracketPair">
            <a:avLst/>
          </a:prstGeom>
          <a:noFill/>
          <a:ln w="508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Arrow Connector 44"/>
          <p:cNvCxnSpPr>
            <a:cxnSpLocks noChangeShapeType="1"/>
          </p:cNvCxnSpPr>
          <p:nvPr/>
        </p:nvCxnSpPr>
        <p:spPr bwMode="auto">
          <a:xfrm rot="16200000" flipH="1">
            <a:off x="5524083" y="5285714"/>
            <a:ext cx="1471612" cy="11112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46" name="Straight Arrow Connector 19"/>
          <p:cNvCxnSpPr>
            <a:cxnSpLocks noChangeShapeType="1"/>
          </p:cNvCxnSpPr>
          <p:nvPr/>
        </p:nvCxnSpPr>
        <p:spPr bwMode="auto">
          <a:xfrm>
            <a:off x="6463820" y="4295113"/>
            <a:ext cx="1054100" cy="127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sp>
        <p:nvSpPr>
          <p:cNvPr id="47" name="TextBox 20"/>
          <p:cNvSpPr txBox="1">
            <a:spLocks noChangeArrowheads="1"/>
          </p:cNvSpPr>
          <p:nvPr/>
        </p:nvSpPr>
        <p:spPr bwMode="auto">
          <a:xfrm>
            <a:off x="5349341" y="4842139"/>
            <a:ext cx="816249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fans</a:t>
            </a:r>
            <a:endParaRPr lang="en-US" dirty="0"/>
          </a:p>
        </p:txBody>
      </p:sp>
      <p:sp>
        <p:nvSpPr>
          <p:cNvPr id="48" name="TextBox 21"/>
          <p:cNvSpPr txBox="1">
            <a:spLocks noChangeArrowheads="1"/>
          </p:cNvSpPr>
          <p:nvPr/>
        </p:nvSpPr>
        <p:spPr bwMode="auto">
          <a:xfrm>
            <a:off x="6564494" y="3812724"/>
            <a:ext cx="870751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idols</a:t>
            </a:r>
            <a:endParaRPr lang="en-US" dirty="0"/>
          </a:p>
        </p:txBody>
      </p:sp>
      <p:pic>
        <p:nvPicPr>
          <p:cNvPr id="49" name="Picture 13" descr="twitter-logo_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24664" y="4677039"/>
            <a:ext cx="820738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" name="Rectangle 7"/>
          <p:cNvSpPr>
            <a:spLocks noChangeArrowheads="1"/>
          </p:cNvSpPr>
          <p:nvPr/>
        </p:nvSpPr>
        <p:spPr bwMode="auto">
          <a:xfrm>
            <a:off x="6504570" y="4555463"/>
            <a:ext cx="990600" cy="1422400"/>
          </a:xfrm>
          <a:prstGeom prst="rect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Rectangle 51"/>
          <p:cNvSpPr/>
          <p:nvPr/>
        </p:nvSpPr>
        <p:spPr bwMode="auto">
          <a:xfrm>
            <a:off x="6517270" y="4568163"/>
            <a:ext cx="609600" cy="393700"/>
          </a:xfrm>
          <a:prstGeom prst="rect">
            <a:avLst/>
          </a:prstGeom>
          <a:solidFill>
            <a:srgbClr val="008000"/>
          </a:solidFill>
          <a:ln w="3175" cap="flat" cmpd="sng" algn="ctr">
            <a:solidFill>
              <a:srgbClr val="008000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 bwMode="auto">
          <a:xfrm>
            <a:off x="7164970" y="5076163"/>
            <a:ext cx="101600" cy="469900"/>
          </a:xfrm>
          <a:prstGeom prst="rect">
            <a:avLst/>
          </a:prstGeom>
          <a:solidFill>
            <a:schemeClr val="tx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 bwMode="auto">
          <a:xfrm>
            <a:off x="7266570" y="5761963"/>
            <a:ext cx="215900" cy="127000"/>
          </a:xfrm>
          <a:prstGeom prst="rect">
            <a:avLst/>
          </a:prstGeom>
          <a:solidFill>
            <a:srgbClr val="FF33CC"/>
          </a:solidFill>
          <a:ln w="3175" cap="flat" cmpd="sng" algn="ctr">
            <a:solidFill>
              <a:srgbClr val="FF33CC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649311"/>
      </p:ext>
    </p:extLst>
  </p:cSld>
  <p:clrMapOvr>
    <a:masterClrMapping/>
  </p:clrMapOvr>
  <p:transition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567CA2-3BB3-2B43-9192-26542A8EF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KDD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A7A26E-44FE-B64C-9989-8E7A2E524C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Dong+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A42B4A-501D-0240-B25B-AC646CE62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3F66C-B8C7-EB49-A480-B5B8F2DD21DB}" type="slidenum">
              <a:rPr lang="en-US" altLang="en-US" smtClean="0"/>
              <a:pPr/>
              <a:t>67</a:t>
            </a:fld>
            <a:endParaRPr lang="en-US" altLang="en-US" dirty="0"/>
          </a:p>
        </p:txBody>
      </p:sp>
      <p:sp>
        <p:nvSpPr>
          <p:cNvPr id="1508354" name="Rectangle 2">
            <a:extLst>
              <a:ext uri="{FF2B5EF4-FFF2-40B4-BE49-F238E27FC236}">
                <a16:creationId xmlns:a16="http://schemas.microsoft.com/office/drawing/2014/main" id="{D1D7C927-7B7E-1140-B453-96E43D82AE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Kleinberg’s algorithm</a:t>
            </a:r>
          </a:p>
        </p:txBody>
      </p:sp>
      <p:sp>
        <p:nvSpPr>
          <p:cNvPr id="1508355" name="Rectangle 3">
            <a:extLst>
              <a:ext uri="{FF2B5EF4-FFF2-40B4-BE49-F238E27FC236}">
                <a16:creationId xmlns:a16="http://schemas.microsoft.com/office/drawing/2014/main" id="{986FB89A-9875-CF4C-8113-0EEC9A4586A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/>
              <a:t>Problem </a:t>
            </a:r>
            <a:r>
              <a:rPr lang="en-US" altLang="en-US" dirty="0" err="1"/>
              <a:t>dfn</a:t>
            </a:r>
            <a:r>
              <a:rPr lang="en-US" altLang="en-US" dirty="0"/>
              <a:t>: given the web and a query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find the most ‘authoritative’ web pages for this query</a:t>
            </a:r>
          </a:p>
          <a:p>
            <a:pPr>
              <a:lnSpc>
                <a:spcPct val="90000"/>
              </a:lnSpc>
            </a:pPr>
            <a:endParaRPr lang="en-US" alt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4CFAC48-357C-A24C-903E-D31F1F1C2215}"/>
              </a:ext>
            </a:extLst>
          </p:cNvPr>
          <p:cNvGrpSpPr/>
          <p:nvPr/>
        </p:nvGrpSpPr>
        <p:grpSpPr>
          <a:xfrm>
            <a:off x="4572000" y="3771900"/>
            <a:ext cx="2590800" cy="1219200"/>
            <a:chOff x="2667000" y="4876800"/>
            <a:chExt cx="2590800" cy="1219200"/>
          </a:xfrm>
        </p:grpSpPr>
        <p:sp>
          <p:nvSpPr>
            <p:cNvPr id="22" name="Oval 4">
              <a:extLst>
                <a:ext uri="{FF2B5EF4-FFF2-40B4-BE49-F238E27FC236}">
                  <a16:creationId xmlns:a16="http://schemas.microsoft.com/office/drawing/2014/main" id="{F68E13B2-9C15-C147-9BC6-6CA1203094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9400" y="5715000"/>
              <a:ext cx="228600" cy="22860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Oval 5">
              <a:extLst>
                <a:ext uri="{FF2B5EF4-FFF2-40B4-BE49-F238E27FC236}">
                  <a16:creationId xmlns:a16="http://schemas.microsoft.com/office/drawing/2014/main" id="{7B399D5D-A3BA-8F4B-9058-D901B8B0A5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3400" y="5029200"/>
              <a:ext cx="228600" cy="22860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Oval 6">
              <a:extLst>
                <a:ext uri="{FF2B5EF4-FFF2-40B4-BE49-F238E27FC236}">
                  <a16:creationId xmlns:a16="http://schemas.microsoft.com/office/drawing/2014/main" id="{34E195BC-6D32-5A41-BFA5-59E94D8687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57600" y="4953000"/>
              <a:ext cx="228600" cy="22860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Oval 7">
              <a:extLst>
                <a:ext uri="{FF2B5EF4-FFF2-40B4-BE49-F238E27FC236}">
                  <a16:creationId xmlns:a16="http://schemas.microsoft.com/office/drawing/2014/main" id="{C8453F00-4242-424A-BDF9-478E0EC2AB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4400" y="5867400"/>
              <a:ext cx="228600" cy="22860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Oval 8">
              <a:extLst>
                <a:ext uri="{FF2B5EF4-FFF2-40B4-BE49-F238E27FC236}">
                  <a16:creationId xmlns:a16="http://schemas.microsoft.com/office/drawing/2014/main" id="{B67DFC0A-D366-724B-A771-AFFA8A168F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9200" y="4876800"/>
              <a:ext cx="228600" cy="22860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Oval 9">
              <a:extLst>
                <a:ext uri="{FF2B5EF4-FFF2-40B4-BE49-F238E27FC236}">
                  <a16:creationId xmlns:a16="http://schemas.microsoft.com/office/drawing/2014/main" id="{D5DFF34D-67B0-544B-AEF9-1BFA158552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3800" y="5867400"/>
              <a:ext cx="228600" cy="22860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Oval 10">
              <a:extLst>
                <a:ext uri="{FF2B5EF4-FFF2-40B4-BE49-F238E27FC236}">
                  <a16:creationId xmlns:a16="http://schemas.microsoft.com/office/drawing/2014/main" id="{14AC677E-2B42-2C44-801D-6D460F935E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7000" y="5029200"/>
              <a:ext cx="228600" cy="22860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29" name="AutoShape 11">
              <a:extLst>
                <a:ext uri="{FF2B5EF4-FFF2-40B4-BE49-F238E27FC236}">
                  <a16:creationId xmlns:a16="http://schemas.microsoft.com/office/drawing/2014/main" id="{6B759D53-6CCD-9048-86FE-E4CEF8B2C18C}"/>
                </a:ext>
              </a:extLst>
            </p:cNvPr>
            <p:cNvCxnSpPr>
              <a:cxnSpLocks noChangeShapeType="1"/>
              <a:stCxn id="24" idx="6"/>
              <a:endCxn id="23" idx="2"/>
            </p:cNvCxnSpPr>
            <p:nvPr/>
          </p:nvCxnSpPr>
          <p:spPr bwMode="auto">
            <a:xfrm>
              <a:off x="3894138" y="5067300"/>
              <a:ext cx="441325" cy="7620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" name="AutoShape 12">
              <a:extLst>
                <a:ext uri="{FF2B5EF4-FFF2-40B4-BE49-F238E27FC236}">
                  <a16:creationId xmlns:a16="http://schemas.microsoft.com/office/drawing/2014/main" id="{8F5BE5F2-CEF9-0440-B7D6-1A3FC3F8D1DD}"/>
                </a:ext>
              </a:extLst>
            </p:cNvPr>
            <p:cNvCxnSpPr>
              <a:cxnSpLocks noChangeShapeType="1"/>
              <a:stCxn id="27" idx="6"/>
              <a:endCxn id="23" idx="3"/>
            </p:cNvCxnSpPr>
            <p:nvPr/>
          </p:nvCxnSpPr>
          <p:spPr bwMode="auto">
            <a:xfrm flipV="1">
              <a:off x="3970338" y="5232400"/>
              <a:ext cx="406400" cy="74930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1" name="AutoShape 13">
              <a:extLst>
                <a:ext uri="{FF2B5EF4-FFF2-40B4-BE49-F238E27FC236}">
                  <a16:creationId xmlns:a16="http://schemas.microsoft.com/office/drawing/2014/main" id="{0EDCC3F8-FAA7-854D-A7CA-E6A36F9C0853}"/>
                </a:ext>
              </a:extLst>
            </p:cNvPr>
            <p:cNvCxnSpPr>
              <a:cxnSpLocks noChangeShapeType="1"/>
              <a:stCxn id="27" idx="6"/>
              <a:endCxn id="25" idx="2"/>
            </p:cNvCxnSpPr>
            <p:nvPr/>
          </p:nvCxnSpPr>
          <p:spPr bwMode="auto">
            <a:xfrm>
              <a:off x="3970338" y="5981700"/>
              <a:ext cx="746125" cy="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" name="AutoShape 14">
              <a:extLst>
                <a:ext uri="{FF2B5EF4-FFF2-40B4-BE49-F238E27FC236}">
                  <a16:creationId xmlns:a16="http://schemas.microsoft.com/office/drawing/2014/main" id="{71A49B2E-4188-9348-ACF5-14F6CBBD36E0}"/>
                </a:ext>
              </a:extLst>
            </p:cNvPr>
            <p:cNvCxnSpPr>
              <a:cxnSpLocks noChangeShapeType="1"/>
              <a:stCxn id="23" idx="6"/>
              <a:endCxn id="26" idx="2"/>
            </p:cNvCxnSpPr>
            <p:nvPr/>
          </p:nvCxnSpPr>
          <p:spPr bwMode="auto">
            <a:xfrm flipV="1">
              <a:off x="4579938" y="4991100"/>
              <a:ext cx="441325" cy="15240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" name="AutoShape 15">
              <a:extLst>
                <a:ext uri="{FF2B5EF4-FFF2-40B4-BE49-F238E27FC236}">
                  <a16:creationId xmlns:a16="http://schemas.microsoft.com/office/drawing/2014/main" id="{21F8E1BE-D0AE-E343-849D-DC5A85133249}"/>
                </a:ext>
              </a:extLst>
            </p:cNvPr>
            <p:cNvCxnSpPr>
              <a:cxnSpLocks noChangeShapeType="1"/>
              <a:stCxn id="28" idx="6"/>
              <a:endCxn id="24" idx="2"/>
            </p:cNvCxnSpPr>
            <p:nvPr/>
          </p:nvCxnSpPr>
          <p:spPr bwMode="auto">
            <a:xfrm flipV="1">
              <a:off x="2903538" y="5067300"/>
              <a:ext cx="746125" cy="7620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" name="AutoShape 16">
              <a:extLst>
                <a:ext uri="{FF2B5EF4-FFF2-40B4-BE49-F238E27FC236}">
                  <a16:creationId xmlns:a16="http://schemas.microsoft.com/office/drawing/2014/main" id="{C72F3BD1-35A3-4C45-92FF-C6E7F3E4B485}"/>
                </a:ext>
              </a:extLst>
            </p:cNvPr>
            <p:cNvCxnSpPr>
              <a:cxnSpLocks noChangeShapeType="1"/>
              <a:stCxn id="22" idx="7"/>
              <a:endCxn id="24" idx="3"/>
            </p:cNvCxnSpPr>
            <p:nvPr/>
          </p:nvCxnSpPr>
          <p:spPr bwMode="auto">
            <a:xfrm flipV="1">
              <a:off x="3014663" y="5156200"/>
              <a:ext cx="676275" cy="58420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4066939456"/>
      </p:ext>
    </p:extLst>
  </p:cSld>
  <p:clrMapOvr>
    <a:masterClrMapping/>
  </p:clrMapOvr>
  <p:transition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5FC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873F9F3E-E5ED-3A4A-9ECF-F019336403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KDD 2018</a:t>
            </a:r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07A73E18-BD3C-2444-9EB4-EC6F7AA9A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Dong+</a:t>
            </a:r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6628C172-841F-2449-B0FF-10B4CC2D8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864EA-F32C-2145-BA5A-DA56D7FD65D5}" type="slidenum">
              <a:rPr lang="en-US" altLang="en-US" smtClean="0"/>
              <a:pPr/>
              <a:t>68</a:t>
            </a:fld>
            <a:endParaRPr lang="en-US" altLang="en-US" dirty="0"/>
          </a:p>
        </p:txBody>
      </p:sp>
      <p:sp>
        <p:nvSpPr>
          <p:cNvPr id="1522690" name="Rectangle 2">
            <a:extLst>
              <a:ext uri="{FF2B5EF4-FFF2-40B4-BE49-F238E27FC236}">
                <a16:creationId xmlns:a16="http://schemas.microsoft.com/office/drawing/2014/main" id="{FE1E3F34-6606-E24D-A3BC-BACAF92980B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lIns="91430" tIns="45715" rIns="91430" bIns="45715" anchor="t"/>
          <a:lstStyle/>
          <a:p>
            <a:r>
              <a:rPr lang="en-US" altLang="en-US"/>
              <a:t>Problem: PageRank</a:t>
            </a:r>
          </a:p>
        </p:txBody>
      </p:sp>
      <p:sp>
        <p:nvSpPr>
          <p:cNvPr id="1522691" name="Rectangle 3">
            <a:extLst>
              <a:ext uri="{FF2B5EF4-FFF2-40B4-BE49-F238E27FC236}">
                <a16:creationId xmlns:a16="http://schemas.microsoft.com/office/drawing/2014/main" id="{9C54BF39-93A7-AF43-918D-F06770FA842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6388"/>
          </a:xfrm>
        </p:spPr>
        <p:txBody>
          <a:bodyPr lIns="91430" tIns="45715" rIns="91430" bIns="45715"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Given a directed graph, find its most interesting/central node</a:t>
            </a:r>
          </a:p>
        </p:txBody>
      </p:sp>
      <p:sp>
        <p:nvSpPr>
          <p:cNvPr id="1522692" name="Text Box 4">
            <a:extLst>
              <a:ext uri="{FF2B5EF4-FFF2-40B4-BE49-F238E27FC236}">
                <a16:creationId xmlns:a16="http://schemas.microsoft.com/office/drawing/2014/main" id="{C0563D1B-E50C-F54B-9B07-43352DA29A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59263" y="4035425"/>
            <a:ext cx="4546599" cy="156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30" tIns="45715" rIns="91430" bIns="45715">
            <a:spAutoFit/>
          </a:bodyPr>
          <a:lstStyle/>
          <a:p>
            <a:pPr algn="l" eaLnBrk="0" hangingPunct="0"/>
            <a:r>
              <a:rPr kumimoji="0" lang="en-US" altLang="en-US" sz="3200" dirty="0">
                <a:latin typeface="Times New Roman" panose="02020603050405020304" pitchFamily="18" charset="0"/>
              </a:rPr>
              <a:t>A node is important,</a:t>
            </a:r>
          </a:p>
          <a:p>
            <a:pPr algn="l" eaLnBrk="0" hangingPunct="0"/>
            <a:r>
              <a:rPr kumimoji="0" lang="en-US" altLang="en-US" sz="3200" dirty="0">
                <a:latin typeface="Times New Roman" panose="02020603050405020304" pitchFamily="18" charset="0"/>
              </a:rPr>
              <a:t>if its parents are important</a:t>
            </a:r>
          </a:p>
          <a:p>
            <a:pPr algn="l" eaLnBrk="0" hangingPunct="0"/>
            <a:r>
              <a:rPr kumimoji="0" lang="en-US" altLang="en-US" sz="3200" dirty="0">
                <a:latin typeface="Times New Roman" panose="02020603050405020304" pitchFamily="18" charset="0"/>
              </a:rPr>
              <a:t>(recursive, but OK!)</a:t>
            </a:r>
          </a:p>
        </p:txBody>
      </p:sp>
      <p:sp>
        <p:nvSpPr>
          <p:cNvPr id="1522693" name="Oval 5">
            <a:extLst>
              <a:ext uri="{FF2B5EF4-FFF2-40B4-BE49-F238E27FC236}">
                <a16:creationId xmlns:a16="http://schemas.microsoft.com/office/drawing/2014/main" id="{0D1928C2-DF0F-974C-A59E-3A511F40EE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5400" y="5105400"/>
            <a:ext cx="228600" cy="2286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22694" name="Oval 6">
            <a:extLst>
              <a:ext uri="{FF2B5EF4-FFF2-40B4-BE49-F238E27FC236}">
                <a16:creationId xmlns:a16="http://schemas.microsoft.com/office/drawing/2014/main" id="{4E95A727-2E7D-2A45-8AAF-7E4DE46B5F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0" y="4419600"/>
            <a:ext cx="228600" cy="2286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22695" name="Oval 7">
            <a:extLst>
              <a:ext uri="{FF2B5EF4-FFF2-40B4-BE49-F238E27FC236}">
                <a16:creationId xmlns:a16="http://schemas.microsoft.com/office/drawing/2014/main" id="{BE149994-52E0-1A48-95CD-2F143EB5DB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4343400"/>
            <a:ext cx="228600" cy="2286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22696" name="Oval 8">
            <a:extLst>
              <a:ext uri="{FF2B5EF4-FFF2-40B4-BE49-F238E27FC236}">
                <a16:creationId xmlns:a16="http://schemas.microsoft.com/office/drawing/2014/main" id="{1348E245-A8A9-104C-84DE-5AFEEF80B0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0400" y="5257800"/>
            <a:ext cx="228600" cy="2286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22697" name="Oval 9">
            <a:extLst>
              <a:ext uri="{FF2B5EF4-FFF2-40B4-BE49-F238E27FC236}">
                <a16:creationId xmlns:a16="http://schemas.microsoft.com/office/drawing/2014/main" id="{D54721C4-06FE-2341-9B96-6E7CB4A23B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4267200"/>
            <a:ext cx="228600" cy="2286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22698" name="Oval 10">
            <a:extLst>
              <a:ext uri="{FF2B5EF4-FFF2-40B4-BE49-F238E27FC236}">
                <a16:creationId xmlns:a16="http://schemas.microsoft.com/office/drawing/2014/main" id="{0641E903-B330-374F-AD24-E56FAB77CB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5257800"/>
            <a:ext cx="228600" cy="2286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22699" name="Oval 11">
            <a:extLst>
              <a:ext uri="{FF2B5EF4-FFF2-40B4-BE49-F238E27FC236}">
                <a16:creationId xmlns:a16="http://schemas.microsoft.com/office/drawing/2014/main" id="{39A86F6F-961B-564A-8304-2E63FBDC5E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4419600"/>
            <a:ext cx="228600" cy="2286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522700" name="AutoShape 12">
            <a:extLst>
              <a:ext uri="{FF2B5EF4-FFF2-40B4-BE49-F238E27FC236}">
                <a16:creationId xmlns:a16="http://schemas.microsoft.com/office/drawing/2014/main" id="{896BF607-B9DA-1240-9F33-BAE370E0BB99}"/>
              </a:ext>
            </a:extLst>
          </p:cNvPr>
          <p:cNvCxnSpPr>
            <a:cxnSpLocks noChangeShapeType="1"/>
            <a:stCxn id="1522695" idx="6"/>
            <a:endCxn id="1522694" idx="2"/>
          </p:cNvCxnSpPr>
          <p:nvPr/>
        </p:nvCxnSpPr>
        <p:spPr bwMode="auto">
          <a:xfrm>
            <a:off x="2370138" y="4457700"/>
            <a:ext cx="441325" cy="7620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22701" name="AutoShape 13">
            <a:extLst>
              <a:ext uri="{FF2B5EF4-FFF2-40B4-BE49-F238E27FC236}">
                <a16:creationId xmlns:a16="http://schemas.microsoft.com/office/drawing/2014/main" id="{5AB3425C-917B-D64F-BC2F-6C540B3A46AB}"/>
              </a:ext>
            </a:extLst>
          </p:cNvPr>
          <p:cNvCxnSpPr>
            <a:cxnSpLocks noChangeShapeType="1"/>
            <a:stCxn id="1522698" idx="6"/>
            <a:endCxn id="1522694" idx="3"/>
          </p:cNvCxnSpPr>
          <p:nvPr/>
        </p:nvCxnSpPr>
        <p:spPr bwMode="auto">
          <a:xfrm flipV="1">
            <a:off x="2446338" y="4622800"/>
            <a:ext cx="406400" cy="74930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diamond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22702" name="AutoShape 14">
            <a:extLst>
              <a:ext uri="{FF2B5EF4-FFF2-40B4-BE49-F238E27FC236}">
                <a16:creationId xmlns:a16="http://schemas.microsoft.com/office/drawing/2014/main" id="{4C043EFE-96BD-DE40-88A7-01DD24A5DD36}"/>
              </a:ext>
            </a:extLst>
          </p:cNvPr>
          <p:cNvCxnSpPr>
            <a:cxnSpLocks noChangeShapeType="1"/>
            <a:stCxn id="1522698" idx="6"/>
            <a:endCxn id="1522696" idx="2"/>
          </p:cNvCxnSpPr>
          <p:nvPr/>
        </p:nvCxnSpPr>
        <p:spPr bwMode="auto">
          <a:xfrm>
            <a:off x="2446338" y="5372100"/>
            <a:ext cx="746125" cy="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22703" name="AutoShape 15">
            <a:extLst>
              <a:ext uri="{FF2B5EF4-FFF2-40B4-BE49-F238E27FC236}">
                <a16:creationId xmlns:a16="http://schemas.microsoft.com/office/drawing/2014/main" id="{8E7E6089-1786-374D-AF03-E3DFD193E6E6}"/>
              </a:ext>
            </a:extLst>
          </p:cNvPr>
          <p:cNvCxnSpPr>
            <a:cxnSpLocks noChangeShapeType="1"/>
            <a:stCxn id="1522694" idx="6"/>
            <a:endCxn id="1522697" idx="2"/>
          </p:cNvCxnSpPr>
          <p:nvPr/>
        </p:nvCxnSpPr>
        <p:spPr bwMode="auto">
          <a:xfrm flipV="1">
            <a:off x="3055938" y="4381500"/>
            <a:ext cx="441325" cy="15240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diamond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22704" name="AutoShape 16">
            <a:extLst>
              <a:ext uri="{FF2B5EF4-FFF2-40B4-BE49-F238E27FC236}">
                <a16:creationId xmlns:a16="http://schemas.microsoft.com/office/drawing/2014/main" id="{0F8D184E-E721-4A4E-95DA-CE8449199342}"/>
              </a:ext>
            </a:extLst>
          </p:cNvPr>
          <p:cNvCxnSpPr>
            <a:cxnSpLocks noChangeShapeType="1"/>
            <a:stCxn id="1522699" idx="6"/>
            <a:endCxn id="1522695" idx="2"/>
          </p:cNvCxnSpPr>
          <p:nvPr/>
        </p:nvCxnSpPr>
        <p:spPr bwMode="auto">
          <a:xfrm flipV="1">
            <a:off x="1379538" y="4457700"/>
            <a:ext cx="746125" cy="7620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22705" name="AutoShape 17">
            <a:extLst>
              <a:ext uri="{FF2B5EF4-FFF2-40B4-BE49-F238E27FC236}">
                <a16:creationId xmlns:a16="http://schemas.microsoft.com/office/drawing/2014/main" id="{CF92A738-993F-2A4A-9056-3F3F1D2B5A1E}"/>
              </a:ext>
            </a:extLst>
          </p:cNvPr>
          <p:cNvCxnSpPr>
            <a:cxnSpLocks noChangeShapeType="1"/>
            <a:stCxn id="1522693" idx="7"/>
            <a:endCxn id="1522695" idx="3"/>
          </p:cNvCxnSpPr>
          <p:nvPr/>
        </p:nvCxnSpPr>
        <p:spPr bwMode="auto">
          <a:xfrm flipV="1">
            <a:off x="1490663" y="4546600"/>
            <a:ext cx="676275" cy="58420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22706" name="AutoShape 18">
            <a:extLst>
              <a:ext uri="{FF2B5EF4-FFF2-40B4-BE49-F238E27FC236}">
                <a16:creationId xmlns:a16="http://schemas.microsoft.com/office/drawing/2014/main" id="{54AB0809-6B90-B846-9D56-B3CDC19F2AC7}"/>
              </a:ext>
            </a:extLst>
          </p:cNvPr>
          <p:cNvCxnSpPr>
            <a:cxnSpLocks noChangeShapeType="1"/>
            <a:stCxn id="1522698" idx="0"/>
            <a:endCxn id="1522695" idx="4"/>
          </p:cNvCxnSpPr>
          <p:nvPr/>
        </p:nvCxnSpPr>
        <p:spPr bwMode="auto">
          <a:xfrm flipH="1" flipV="1">
            <a:off x="2247900" y="4579938"/>
            <a:ext cx="76200" cy="669925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69144309"/>
      </p:ext>
    </p:extLst>
  </p:cSld>
  <p:clrMapOvr>
    <a:masterClrMapping/>
  </p:clrMapOvr>
  <p:transition advTm="34469"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873F9F3E-E5ED-3A4A-9ECF-F019336403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KDD 2018</a:t>
            </a:r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07A73E18-BD3C-2444-9EB4-EC6F7AA9A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Dong+</a:t>
            </a:r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6628C172-841F-2449-B0FF-10B4CC2D8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864EA-F32C-2145-BA5A-DA56D7FD65D5}" type="slidenum">
              <a:rPr lang="en-US" altLang="en-US" smtClean="0"/>
              <a:pPr/>
              <a:t>69</a:t>
            </a:fld>
            <a:endParaRPr lang="en-US" altLang="en-US" dirty="0"/>
          </a:p>
        </p:txBody>
      </p:sp>
      <p:sp>
        <p:nvSpPr>
          <p:cNvPr id="1522690" name="Rectangle 2">
            <a:extLst>
              <a:ext uri="{FF2B5EF4-FFF2-40B4-BE49-F238E27FC236}">
                <a16:creationId xmlns:a16="http://schemas.microsoft.com/office/drawing/2014/main" id="{FE1E3F34-6606-E24D-A3BC-BACAF92980B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lIns="91430" tIns="45715" rIns="91430" bIns="45715" anchor="t"/>
          <a:lstStyle/>
          <a:p>
            <a:r>
              <a:rPr lang="en-US" altLang="en-US" dirty="0"/>
              <a:t>Problem: PageRank</a:t>
            </a:r>
          </a:p>
        </p:txBody>
      </p:sp>
      <p:sp>
        <p:nvSpPr>
          <p:cNvPr id="1522691" name="Rectangle 3">
            <a:extLst>
              <a:ext uri="{FF2B5EF4-FFF2-40B4-BE49-F238E27FC236}">
                <a16:creationId xmlns:a16="http://schemas.microsoft.com/office/drawing/2014/main" id="{9C54BF39-93A7-AF43-918D-F06770FA842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6388"/>
          </a:xfrm>
        </p:spPr>
        <p:txBody>
          <a:bodyPr lIns="91430" tIns="45715" rIns="91430" bIns="45715"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en-US" dirty="0"/>
              <a:t>Given a directed graph, find its most interesting/central node</a:t>
            </a:r>
          </a:p>
        </p:txBody>
      </p:sp>
      <p:sp>
        <p:nvSpPr>
          <p:cNvPr id="1522692" name="Text Box 4">
            <a:extLst>
              <a:ext uri="{FF2B5EF4-FFF2-40B4-BE49-F238E27FC236}">
                <a16:creationId xmlns:a16="http://schemas.microsoft.com/office/drawing/2014/main" id="{C0563D1B-E50C-F54B-9B07-43352DA29A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59263" y="4035425"/>
            <a:ext cx="4546599" cy="156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30" tIns="45715" rIns="91430" bIns="45715">
            <a:spAutoFit/>
          </a:bodyPr>
          <a:lstStyle/>
          <a:p>
            <a:pPr algn="l" eaLnBrk="0" hangingPunct="0"/>
            <a:r>
              <a:rPr kumimoji="0" lang="en-US" altLang="en-US" sz="3200" dirty="0">
                <a:latin typeface="Times New Roman" panose="02020603050405020304" pitchFamily="18" charset="0"/>
              </a:rPr>
              <a:t>A node is important,</a:t>
            </a:r>
          </a:p>
          <a:p>
            <a:pPr algn="l" eaLnBrk="0" hangingPunct="0"/>
            <a:r>
              <a:rPr kumimoji="0" lang="en-US" altLang="en-US" sz="3200" dirty="0">
                <a:latin typeface="Times New Roman" panose="02020603050405020304" pitchFamily="18" charset="0"/>
              </a:rPr>
              <a:t>if its parents are important</a:t>
            </a:r>
          </a:p>
          <a:p>
            <a:pPr algn="l" eaLnBrk="0" hangingPunct="0"/>
            <a:r>
              <a:rPr kumimoji="0" lang="en-US" altLang="en-US" sz="3200" dirty="0">
                <a:latin typeface="Times New Roman" panose="02020603050405020304" pitchFamily="18" charset="0"/>
              </a:rPr>
              <a:t>(recursive, but OK!)</a:t>
            </a:r>
          </a:p>
        </p:txBody>
      </p:sp>
      <p:sp>
        <p:nvSpPr>
          <p:cNvPr id="1522693" name="Oval 5">
            <a:extLst>
              <a:ext uri="{FF2B5EF4-FFF2-40B4-BE49-F238E27FC236}">
                <a16:creationId xmlns:a16="http://schemas.microsoft.com/office/drawing/2014/main" id="{0D1928C2-DF0F-974C-A59E-3A511F40EE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5400" y="5105400"/>
            <a:ext cx="228600" cy="2286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22694" name="Oval 6">
            <a:extLst>
              <a:ext uri="{FF2B5EF4-FFF2-40B4-BE49-F238E27FC236}">
                <a16:creationId xmlns:a16="http://schemas.microsoft.com/office/drawing/2014/main" id="{4E95A727-2E7D-2A45-8AAF-7E4DE46B5F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0" y="4419600"/>
            <a:ext cx="228600" cy="2286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22695" name="Oval 7">
            <a:extLst>
              <a:ext uri="{FF2B5EF4-FFF2-40B4-BE49-F238E27FC236}">
                <a16:creationId xmlns:a16="http://schemas.microsoft.com/office/drawing/2014/main" id="{BE149994-52E0-1A48-95CD-2F143EB5DB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4343400"/>
            <a:ext cx="228600" cy="2286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22696" name="Oval 8">
            <a:extLst>
              <a:ext uri="{FF2B5EF4-FFF2-40B4-BE49-F238E27FC236}">
                <a16:creationId xmlns:a16="http://schemas.microsoft.com/office/drawing/2014/main" id="{1348E245-A8A9-104C-84DE-5AFEEF80B0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0400" y="5257800"/>
            <a:ext cx="228600" cy="2286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22697" name="Oval 9">
            <a:extLst>
              <a:ext uri="{FF2B5EF4-FFF2-40B4-BE49-F238E27FC236}">
                <a16:creationId xmlns:a16="http://schemas.microsoft.com/office/drawing/2014/main" id="{D54721C4-06FE-2341-9B96-6E7CB4A23B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4267200"/>
            <a:ext cx="228600" cy="2286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22698" name="Oval 10">
            <a:extLst>
              <a:ext uri="{FF2B5EF4-FFF2-40B4-BE49-F238E27FC236}">
                <a16:creationId xmlns:a16="http://schemas.microsoft.com/office/drawing/2014/main" id="{0641E903-B330-374F-AD24-E56FAB77CB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5257800"/>
            <a:ext cx="228600" cy="2286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22699" name="Oval 11">
            <a:extLst>
              <a:ext uri="{FF2B5EF4-FFF2-40B4-BE49-F238E27FC236}">
                <a16:creationId xmlns:a16="http://schemas.microsoft.com/office/drawing/2014/main" id="{39A86F6F-961B-564A-8304-2E63FBDC5E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4419600"/>
            <a:ext cx="228600" cy="2286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522700" name="AutoShape 12">
            <a:extLst>
              <a:ext uri="{FF2B5EF4-FFF2-40B4-BE49-F238E27FC236}">
                <a16:creationId xmlns:a16="http://schemas.microsoft.com/office/drawing/2014/main" id="{896BF607-B9DA-1240-9F33-BAE370E0BB99}"/>
              </a:ext>
            </a:extLst>
          </p:cNvPr>
          <p:cNvCxnSpPr>
            <a:cxnSpLocks noChangeShapeType="1"/>
            <a:stCxn id="1522695" idx="6"/>
            <a:endCxn id="1522694" idx="2"/>
          </p:cNvCxnSpPr>
          <p:nvPr/>
        </p:nvCxnSpPr>
        <p:spPr bwMode="auto">
          <a:xfrm>
            <a:off x="2370138" y="4457700"/>
            <a:ext cx="441325" cy="7620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22701" name="AutoShape 13">
            <a:extLst>
              <a:ext uri="{FF2B5EF4-FFF2-40B4-BE49-F238E27FC236}">
                <a16:creationId xmlns:a16="http://schemas.microsoft.com/office/drawing/2014/main" id="{5AB3425C-917B-D64F-BC2F-6C540B3A46AB}"/>
              </a:ext>
            </a:extLst>
          </p:cNvPr>
          <p:cNvCxnSpPr>
            <a:cxnSpLocks noChangeShapeType="1"/>
            <a:stCxn id="1522698" idx="6"/>
            <a:endCxn id="1522694" idx="3"/>
          </p:cNvCxnSpPr>
          <p:nvPr/>
        </p:nvCxnSpPr>
        <p:spPr bwMode="auto">
          <a:xfrm flipV="1">
            <a:off x="2446338" y="4622800"/>
            <a:ext cx="406400" cy="74930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diamond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22702" name="AutoShape 14">
            <a:extLst>
              <a:ext uri="{FF2B5EF4-FFF2-40B4-BE49-F238E27FC236}">
                <a16:creationId xmlns:a16="http://schemas.microsoft.com/office/drawing/2014/main" id="{4C043EFE-96BD-DE40-88A7-01DD24A5DD36}"/>
              </a:ext>
            </a:extLst>
          </p:cNvPr>
          <p:cNvCxnSpPr>
            <a:cxnSpLocks noChangeShapeType="1"/>
            <a:stCxn id="1522698" idx="6"/>
            <a:endCxn id="1522696" idx="2"/>
          </p:cNvCxnSpPr>
          <p:nvPr/>
        </p:nvCxnSpPr>
        <p:spPr bwMode="auto">
          <a:xfrm>
            <a:off x="2446338" y="5372100"/>
            <a:ext cx="746125" cy="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22703" name="AutoShape 15">
            <a:extLst>
              <a:ext uri="{FF2B5EF4-FFF2-40B4-BE49-F238E27FC236}">
                <a16:creationId xmlns:a16="http://schemas.microsoft.com/office/drawing/2014/main" id="{8E7E6089-1786-374D-AF03-E3DFD193E6E6}"/>
              </a:ext>
            </a:extLst>
          </p:cNvPr>
          <p:cNvCxnSpPr>
            <a:cxnSpLocks noChangeShapeType="1"/>
            <a:stCxn id="1522694" idx="6"/>
            <a:endCxn id="1522697" idx="2"/>
          </p:cNvCxnSpPr>
          <p:nvPr/>
        </p:nvCxnSpPr>
        <p:spPr bwMode="auto">
          <a:xfrm flipV="1">
            <a:off x="3055938" y="4381500"/>
            <a:ext cx="441325" cy="15240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diamond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22704" name="AutoShape 16">
            <a:extLst>
              <a:ext uri="{FF2B5EF4-FFF2-40B4-BE49-F238E27FC236}">
                <a16:creationId xmlns:a16="http://schemas.microsoft.com/office/drawing/2014/main" id="{0F8D184E-E721-4A4E-95DA-CE8449199342}"/>
              </a:ext>
            </a:extLst>
          </p:cNvPr>
          <p:cNvCxnSpPr>
            <a:cxnSpLocks noChangeShapeType="1"/>
            <a:stCxn id="1522699" idx="6"/>
            <a:endCxn id="1522695" idx="2"/>
          </p:cNvCxnSpPr>
          <p:nvPr/>
        </p:nvCxnSpPr>
        <p:spPr bwMode="auto">
          <a:xfrm flipV="1">
            <a:off x="1379538" y="4457700"/>
            <a:ext cx="746125" cy="7620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22705" name="AutoShape 17">
            <a:extLst>
              <a:ext uri="{FF2B5EF4-FFF2-40B4-BE49-F238E27FC236}">
                <a16:creationId xmlns:a16="http://schemas.microsoft.com/office/drawing/2014/main" id="{CF92A738-993F-2A4A-9056-3F3F1D2B5A1E}"/>
              </a:ext>
            </a:extLst>
          </p:cNvPr>
          <p:cNvCxnSpPr>
            <a:cxnSpLocks noChangeShapeType="1"/>
            <a:stCxn id="1522693" idx="7"/>
            <a:endCxn id="1522695" idx="3"/>
          </p:cNvCxnSpPr>
          <p:nvPr/>
        </p:nvCxnSpPr>
        <p:spPr bwMode="auto">
          <a:xfrm flipV="1">
            <a:off x="1490663" y="4546600"/>
            <a:ext cx="676275" cy="58420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22706" name="AutoShape 18">
            <a:extLst>
              <a:ext uri="{FF2B5EF4-FFF2-40B4-BE49-F238E27FC236}">
                <a16:creationId xmlns:a16="http://schemas.microsoft.com/office/drawing/2014/main" id="{54AB0809-6B90-B846-9D56-B3CDC19F2AC7}"/>
              </a:ext>
            </a:extLst>
          </p:cNvPr>
          <p:cNvCxnSpPr>
            <a:cxnSpLocks noChangeShapeType="1"/>
            <a:stCxn id="1522698" idx="0"/>
            <a:endCxn id="1522695" idx="4"/>
          </p:cNvCxnSpPr>
          <p:nvPr/>
        </p:nvCxnSpPr>
        <p:spPr bwMode="auto">
          <a:xfrm flipH="1" flipV="1">
            <a:off x="2247900" y="4579938"/>
            <a:ext cx="76200" cy="669925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Right Arrow 1">
            <a:extLst>
              <a:ext uri="{FF2B5EF4-FFF2-40B4-BE49-F238E27FC236}">
                <a16:creationId xmlns:a16="http://schemas.microsoft.com/office/drawing/2014/main" id="{A942F3EF-A971-7E43-BEF9-BB12DA6E589E}"/>
              </a:ext>
            </a:extLst>
          </p:cNvPr>
          <p:cNvSpPr/>
          <p:nvPr/>
        </p:nvSpPr>
        <p:spPr bwMode="auto">
          <a:xfrm rot="20140319">
            <a:off x="4876800" y="800100"/>
            <a:ext cx="1227909" cy="304800"/>
          </a:xfrm>
          <a:prstGeom prst="rightArrow">
            <a:avLst/>
          </a:prstGeom>
          <a:solidFill>
            <a:schemeClr val="tx2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DA94BF9-11CD-2048-B240-2F3E0331213F}"/>
              </a:ext>
            </a:extLst>
          </p:cNvPr>
          <p:cNvSpPr txBox="1"/>
          <p:nvPr/>
        </p:nvSpPr>
        <p:spPr>
          <a:xfrm>
            <a:off x="6019800" y="65951"/>
            <a:ext cx="14109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tx2"/>
                </a:solidFill>
                <a:latin typeface="+mn-lt"/>
              </a:rPr>
              <a:t>HITS</a:t>
            </a:r>
          </a:p>
        </p:txBody>
      </p:sp>
      <p:sp>
        <p:nvSpPr>
          <p:cNvPr id="24" name="Right Arrow 23">
            <a:extLst>
              <a:ext uri="{FF2B5EF4-FFF2-40B4-BE49-F238E27FC236}">
                <a16:creationId xmlns:a16="http://schemas.microsoft.com/office/drawing/2014/main" id="{9DA81C02-51E3-484A-895F-C9C8F634DC29}"/>
              </a:ext>
            </a:extLst>
          </p:cNvPr>
          <p:cNvSpPr/>
          <p:nvPr/>
        </p:nvSpPr>
        <p:spPr bwMode="auto">
          <a:xfrm rot="20140319">
            <a:off x="7126888" y="4686300"/>
            <a:ext cx="1227909" cy="304800"/>
          </a:xfrm>
          <a:prstGeom prst="rightArrow">
            <a:avLst/>
          </a:prstGeom>
          <a:solidFill>
            <a:schemeClr val="tx2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125A433-A7D1-FC40-BF46-977D4B1A6676}"/>
              </a:ext>
            </a:extLst>
          </p:cNvPr>
          <p:cNvSpPr txBox="1"/>
          <p:nvPr/>
        </p:nvSpPr>
        <p:spPr>
          <a:xfrm>
            <a:off x="7368299" y="3513862"/>
            <a:ext cx="14526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+mn-lt"/>
              </a:rPr>
              <a:t>``wise’’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40662F5-3631-084B-AACF-AB9FA3437122}"/>
              </a:ext>
            </a:extLst>
          </p:cNvPr>
          <p:cNvSpPr txBox="1"/>
          <p:nvPr/>
        </p:nvSpPr>
        <p:spPr>
          <a:xfrm>
            <a:off x="4259263" y="5601998"/>
            <a:ext cx="4631276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0" lang="en-US" sz="3200" dirty="0">
                <a:latin typeface="Times New Roman" panose="02020603050405020304" pitchFamily="18" charset="0"/>
              </a:rPr>
              <a:t>AND: A node is ``wise’’ </a:t>
            </a:r>
          </a:p>
          <a:p>
            <a:pPr algn="l"/>
            <a:r>
              <a:rPr kumimoji="0" lang="en-US" sz="3200" dirty="0">
                <a:latin typeface="Times New Roman" panose="02020603050405020304" pitchFamily="18" charset="0"/>
              </a:rPr>
              <a:t>if its children are important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6D2A233-5C71-CC44-B23D-4C812AF70F1C}"/>
              </a:ext>
            </a:extLst>
          </p:cNvPr>
          <p:cNvSpPr/>
          <p:nvPr/>
        </p:nvSpPr>
        <p:spPr bwMode="auto">
          <a:xfrm>
            <a:off x="3429000" y="6087291"/>
            <a:ext cx="830263" cy="618309"/>
          </a:xfrm>
          <a:prstGeom prst="rect">
            <a:avLst/>
          </a:prstGeom>
          <a:solidFill>
            <a:schemeClr val="bg1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37127"/>
      </p:ext>
    </p:extLst>
  </p:cSld>
  <p:clrMapOvr>
    <a:masterClrMapping/>
  </p:clrMapOvr>
  <p:transition advTm="34469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F882D-6EDC-AD44-AD02-C199305D6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17BDEF-0B37-8E43-88C4-C65D711FE0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5D264-B288-5143-9BAF-F33978851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F42E22-FD8F-7042-A6A6-EBA1A5E25C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Dong+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6BD861-F988-A940-89F0-D5F6EEE85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B43987-7F84-BB4A-8611-CDF75B6A737D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533827"/>
      </p:ext>
    </p:extLst>
  </p:cSld>
  <p:clrMapOvr>
    <a:masterClrMapping/>
  </p:clrMapOvr>
  <p:transition/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567CA2-3BB3-2B43-9192-26542A8EF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KDD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A7A26E-44FE-B64C-9989-8E7A2E524C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Dong+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A42B4A-501D-0240-B25B-AC646CE62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3F66C-B8C7-EB49-A480-B5B8F2DD21DB}" type="slidenum">
              <a:rPr lang="en-US" altLang="en-US" smtClean="0"/>
              <a:pPr/>
              <a:t>70</a:t>
            </a:fld>
            <a:endParaRPr lang="en-US" altLang="en-US" dirty="0"/>
          </a:p>
        </p:txBody>
      </p:sp>
      <p:sp>
        <p:nvSpPr>
          <p:cNvPr id="1508354" name="Rectangle 2">
            <a:extLst>
              <a:ext uri="{FF2B5EF4-FFF2-40B4-BE49-F238E27FC236}">
                <a16:creationId xmlns:a16="http://schemas.microsoft.com/office/drawing/2014/main" id="{D1D7C927-7B7E-1140-B453-96E43D82AE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Kleinberg’s algorithm</a:t>
            </a:r>
          </a:p>
        </p:txBody>
      </p:sp>
      <p:sp>
        <p:nvSpPr>
          <p:cNvPr id="1508355" name="Rectangle 3">
            <a:extLst>
              <a:ext uri="{FF2B5EF4-FFF2-40B4-BE49-F238E27FC236}">
                <a16:creationId xmlns:a16="http://schemas.microsoft.com/office/drawing/2014/main" id="{986FB89A-9875-CF4C-8113-0EEC9A4586A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/>
              <a:t>Problem dfn: given the web and a query</a:t>
            </a:r>
          </a:p>
          <a:p>
            <a:pPr>
              <a:lnSpc>
                <a:spcPct val="90000"/>
              </a:lnSpc>
            </a:pPr>
            <a:r>
              <a:rPr lang="en-US" altLang="en-US"/>
              <a:t>find the most ‘authoritative’ web pages for this query</a:t>
            </a:r>
          </a:p>
          <a:p>
            <a:pPr>
              <a:lnSpc>
                <a:spcPct val="90000"/>
              </a:lnSpc>
            </a:pPr>
            <a:endParaRPr lang="en-US" altLang="en-US"/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Step 0: find all pages containing the query terms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altLang="en-US"/>
              <a:t>Step 1: expand by one move forward and backward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5AE6535-C9A1-CB4B-BA21-39494132709A}"/>
              </a:ext>
            </a:extLst>
          </p:cNvPr>
          <p:cNvGrpSpPr>
            <a:grpSpLocks noChangeAspect="1"/>
          </p:cNvGrpSpPr>
          <p:nvPr/>
        </p:nvGrpSpPr>
        <p:grpSpPr>
          <a:xfrm>
            <a:off x="4924427" y="5189376"/>
            <a:ext cx="1392334" cy="655216"/>
            <a:chOff x="2667000" y="4876800"/>
            <a:chExt cx="2590800" cy="1219200"/>
          </a:xfrm>
        </p:grpSpPr>
        <p:sp>
          <p:nvSpPr>
            <p:cNvPr id="8" name="Oval 4">
              <a:extLst>
                <a:ext uri="{FF2B5EF4-FFF2-40B4-BE49-F238E27FC236}">
                  <a16:creationId xmlns:a16="http://schemas.microsoft.com/office/drawing/2014/main" id="{9FF41FD2-680D-1542-8163-2EBB35BAFC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9400" y="5715000"/>
              <a:ext cx="228600" cy="22860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Oval 5">
              <a:extLst>
                <a:ext uri="{FF2B5EF4-FFF2-40B4-BE49-F238E27FC236}">
                  <a16:creationId xmlns:a16="http://schemas.microsoft.com/office/drawing/2014/main" id="{3C8B75DF-5730-CD46-A989-5B175AF83A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3400" y="5029200"/>
              <a:ext cx="228600" cy="22860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Oval 6">
              <a:extLst>
                <a:ext uri="{FF2B5EF4-FFF2-40B4-BE49-F238E27FC236}">
                  <a16:creationId xmlns:a16="http://schemas.microsoft.com/office/drawing/2014/main" id="{AC57482B-E472-B04F-A35A-61D0D8C3F9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57600" y="4953000"/>
              <a:ext cx="228600" cy="22860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Oval 7">
              <a:extLst>
                <a:ext uri="{FF2B5EF4-FFF2-40B4-BE49-F238E27FC236}">
                  <a16:creationId xmlns:a16="http://schemas.microsoft.com/office/drawing/2014/main" id="{BF62E9F7-702C-6C4B-B726-262A2B2106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4400" y="5867400"/>
              <a:ext cx="228600" cy="22860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Oval 8">
              <a:extLst>
                <a:ext uri="{FF2B5EF4-FFF2-40B4-BE49-F238E27FC236}">
                  <a16:creationId xmlns:a16="http://schemas.microsoft.com/office/drawing/2014/main" id="{27C70203-D5FF-7E48-81EA-E484C64C38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9200" y="4876800"/>
              <a:ext cx="228600" cy="22860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Oval 9">
              <a:extLst>
                <a:ext uri="{FF2B5EF4-FFF2-40B4-BE49-F238E27FC236}">
                  <a16:creationId xmlns:a16="http://schemas.microsoft.com/office/drawing/2014/main" id="{A1D1FAEB-9337-0D46-9B79-FE4F1EAFA6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3800" y="5867400"/>
              <a:ext cx="228600" cy="22860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Oval 10">
              <a:extLst>
                <a:ext uri="{FF2B5EF4-FFF2-40B4-BE49-F238E27FC236}">
                  <a16:creationId xmlns:a16="http://schemas.microsoft.com/office/drawing/2014/main" id="{46A3B567-FD09-6A4E-8754-7117DCB6A1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7000" y="5029200"/>
              <a:ext cx="228600" cy="22860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15" name="AutoShape 11">
              <a:extLst>
                <a:ext uri="{FF2B5EF4-FFF2-40B4-BE49-F238E27FC236}">
                  <a16:creationId xmlns:a16="http://schemas.microsoft.com/office/drawing/2014/main" id="{AEF7D370-693C-DA4D-8454-CCAD444E84C2}"/>
                </a:ext>
              </a:extLst>
            </p:cNvPr>
            <p:cNvCxnSpPr>
              <a:cxnSpLocks noChangeShapeType="1"/>
              <a:stCxn id="10" idx="6"/>
              <a:endCxn id="9" idx="2"/>
            </p:cNvCxnSpPr>
            <p:nvPr/>
          </p:nvCxnSpPr>
          <p:spPr bwMode="auto">
            <a:xfrm>
              <a:off x="3894138" y="5067300"/>
              <a:ext cx="441325" cy="7620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" name="AutoShape 12">
              <a:extLst>
                <a:ext uri="{FF2B5EF4-FFF2-40B4-BE49-F238E27FC236}">
                  <a16:creationId xmlns:a16="http://schemas.microsoft.com/office/drawing/2014/main" id="{8B024966-DED2-FC44-897A-BF300BC61744}"/>
                </a:ext>
              </a:extLst>
            </p:cNvPr>
            <p:cNvCxnSpPr>
              <a:cxnSpLocks noChangeShapeType="1"/>
              <a:stCxn id="13" idx="6"/>
              <a:endCxn id="9" idx="3"/>
            </p:cNvCxnSpPr>
            <p:nvPr/>
          </p:nvCxnSpPr>
          <p:spPr bwMode="auto">
            <a:xfrm flipV="1">
              <a:off x="3970338" y="5232400"/>
              <a:ext cx="406400" cy="74930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" name="AutoShape 13">
              <a:extLst>
                <a:ext uri="{FF2B5EF4-FFF2-40B4-BE49-F238E27FC236}">
                  <a16:creationId xmlns:a16="http://schemas.microsoft.com/office/drawing/2014/main" id="{91BE38F0-8175-E345-B030-9D0E4FCD70B3}"/>
                </a:ext>
              </a:extLst>
            </p:cNvPr>
            <p:cNvCxnSpPr>
              <a:cxnSpLocks noChangeShapeType="1"/>
              <a:stCxn id="13" idx="6"/>
              <a:endCxn id="11" idx="2"/>
            </p:cNvCxnSpPr>
            <p:nvPr/>
          </p:nvCxnSpPr>
          <p:spPr bwMode="auto">
            <a:xfrm>
              <a:off x="3970338" y="5981700"/>
              <a:ext cx="746125" cy="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" name="AutoShape 14">
              <a:extLst>
                <a:ext uri="{FF2B5EF4-FFF2-40B4-BE49-F238E27FC236}">
                  <a16:creationId xmlns:a16="http://schemas.microsoft.com/office/drawing/2014/main" id="{8090C300-6AEC-804B-9AD3-B37D172499A9}"/>
                </a:ext>
              </a:extLst>
            </p:cNvPr>
            <p:cNvCxnSpPr>
              <a:cxnSpLocks noChangeShapeType="1"/>
              <a:stCxn id="9" idx="6"/>
              <a:endCxn id="12" idx="2"/>
            </p:cNvCxnSpPr>
            <p:nvPr/>
          </p:nvCxnSpPr>
          <p:spPr bwMode="auto">
            <a:xfrm flipV="1">
              <a:off x="4579938" y="4991100"/>
              <a:ext cx="441325" cy="15240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" name="AutoShape 15">
              <a:extLst>
                <a:ext uri="{FF2B5EF4-FFF2-40B4-BE49-F238E27FC236}">
                  <a16:creationId xmlns:a16="http://schemas.microsoft.com/office/drawing/2014/main" id="{298770B9-C080-554A-8806-54122BEA6C50}"/>
                </a:ext>
              </a:extLst>
            </p:cNvPr>
            <p:cNvCxnSpPr>
              <a:cxnSpLocks noChangeShapeType="1"/>
              <a:stCxn id="14" idx="6"/>
              <a:endCxn id="10" idx="2"/>
            </p:cNvCxnSpPr>
            <p:nvPr/>
          </p:nvCxnSpPr>
          <p:spPr bwMode="auto">
            <a:xfrm flipV="1">
              <a:off x="2903538" y="5067300"/>
              <a:ext cx="746125" cy="7620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" name="AutoShape 16">
              <a:extLst>
                <a:ext uri="{FF2B5EF4-FFF2-40B4-BE49-F238E27FC236}">
                  <a16:creationId xmlns:a16="http://schemas.microsoft.com/office/drawing/2014/main" id="{10286BB6-94F1-8043-BE75-01AE3194CA97}"/>
                </a:ext>
              </a:extLst>
            </p:cNvPr>
            <p:cNvCxnSpPr>
              <a:cxnSpLocks noChangeShapeType="1"/>
              <a:stCxn id="8" idx="7"/>
              <a:endCxn id="10" idx="3"/>
            </p:cNvCxnSpPr>
            <p:nvPr/>
          </p:nvCxnSpPr>
          <p:spPr bwMode="auto">
            <a:xfrm flipV="1">
              <a:off x="3014663" y="5156200"/>
              <a:ext cx="676275" cy="58420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879765681"/>
      </p:ext>
    </p:extLst>
  </p:cSld>
  <p:clrMapOvr>
    <a:masterClrMapping/>
  </p:clrMapOvr>
  <p:transition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7D4DA2CC-729F-8A4C-8AC2-FCC5F7D67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KDD 2018</a:t>
            </a:r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C002729E-B790-1946-B35A-8F2288734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Dong+</a:t>
            </a:r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293A20C1-8D0C-E443-A66E-1AD4DBBC3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DE28E-D277-A24B-B180-FF6A42AA93E5}" type="slidenum">
              <a:rPr lang="en-US" altLang="en-US" smtClean="0"/>
              <a:pPr/>
              <a:t>71</a:t>
            </a:fld>
            <a:endParaRPr lang="en-US" altLang="en-US" dirty="0"/>
          </a:p>
        </p:txBody>
      </p:sp>
      <p:sp>
        <p:nvSpPr>
          <p:cNvPr id="1509378" name="Rectangle 2">
            <a:extLst>
              <a:ext uri="{FF2B5EF4-FFF2-40B4-BE49-F238E27FC236}">
                <a16:creationId xmlns:a16="http://schemas.microsoft.com/office/drawing/2014/main" id="{AA40091F-0E93-8A45-BA74-AA0C03BF0FD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Kleinberg’s algorithm</a:t>
            </a:r>
          </a:p>
        </p:txBody>
      </p:sp>
      <p:sp>
        <p:nvSpPr>
          <p:cNvPr id="1509379" name="Rectangle 3">
            <a:extLst>
              <a:ext uri="{FF2B5EF4-FFF2-40B4-BE49-F238E27FC236}">
                <a16:creationId xmlns:a16="http://schemas.microsoft.com/office/drawing/2014/main" id="{AA1381A2-267E-A04D-B9DD-E6B95ADD53C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Step 0: find nodes with query word(s)</a:t>
            </a:r>
          </a:p>
          <a:p>
            <a:r>
              <a:rPr lang="en-US" altLang="en-US" dirty="0"/>
              <a:t>Step 1: expand by one move forward and backward</a:t>
            </a:r>
          </a:p>
        </p:txBody>
      </p:sp>
      <p:sp>
        <p:nvSpPr>
          <p:cNvPr id="1509380" name="Oval 4">
            <a:extLst>
              <a:ext uri="{FF2B5EF4-FFF2-40B4-BE49-F238E27FC236}">
                <a16:creationId xmlns:a16="http://schemas.microsoft.com/office/drawing/2014/main" id="{744BED10-D92F-154E-8A4F-3AFE3FDB50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5400" y="4800600"/>
            <a:ext cx="228600" cy="2286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09381" name="Oval 5">
            <a:extLst>
              <a:ext uri="{FF2B5EF4-FFF2-40B4-BE49-F238E27FC236}">
                <a16:creationId xmlns:a16="http://schemas.microsoft.com/office/drawing/2014/main" id="{66D2ED86-DDA1-B741-8A1B-3EBDD0402D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0" y="4114800"/>
            <a:ext cx="228600" cy="228600"/>
          </a:xfrm>
          <a:prstGeom prst="ellipse">
            <a:avLst/>
          </a:prstGeom>
          <a:solidFill>
            <a:schemeClr val="tx1"/>
          </a:solidFill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09382" name="Oval 6">
            <a:extLst>
              <a:ext uri="{FF2B5EF4-FFF2-40B4-BE49-F238E27FC236}">
                <a16:creationId xmlns:a16="http://schemas.microsoft.com/office/drawing/2014/main" id="{C3CF9183-3D8C-AA4F-B542-09ECA609C1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4038600"/>
            <a:ext cx="228600" cy="228600"/>
          </a:xfrm>
          <a:prstGeom prst="ellipse">
            <a:avLst/>
          </a:prstGeom>
          <a:solidFill>
            <a:schemeClr val="tx1"/>
          </a:solidFill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09383" name="Oval 7">
            <a:extLst>
              <a:ext uri="{FF2B5EF4-FFF2-40B4-BE49-F238E27FC236}">
                <a16:creationId xmlns:a16="http://schemas.microsoft.com/office/drawing/2014/main" id="{B9C8BB26-7496-964B-995C-78A2EF017E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0400" y="4953000"/>
            <a:ext cx="228600" cy="2286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09384" name="Oval 8">
            <a:extLst>
              <a:ext uri="{FF2B5EF4-FFF2-40B4-BE49-F238E27FC236}">
                <a16:creationId xmlns:a16="http://schemas.microsoft.com/office/drawing/2014/main" id="{077C34FA-C0E7-C44B-AB6A-57BB38678F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5200" y="3962400"/>
            <a:ext cx="228600" cy="2286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09385" name="Oval 9">
            <a:extLst>
              <a:ext uri="{FF2B5EF4-FFF2-40B4-BE49-F238E27FC236}">
                <a16:creationId xmlns:a16="http://schemas.microsoft.com/office/drawing/2014/main" id="{C6AAB0D7-C5F1-2746-BBD6-47CD8A2E00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4953000"/>
            <a:ext cx="228600" cy="228600"/>
          </a:xfrm>
          <a:prstGeom prst="ellipse">
            <a:avLst/>
          </a:prstGeom>
          <a:solidFill>
            <a:schemeClr val="tx1"/>
          </a:solidFill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09386" name="Oval 10">
            <a:extLst>
              <a:ext uri="{FF2B5EF4-FFF2-40B4-BE49-F238E27FC236}">
                <a16:creationId xmlns:a16="http://schemas.microsoft.com/office/drawing/2014/main" id="{DA4235ED-9618-0846-A5EA-9E81B1212C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4114800"/>
            <a:ext cx="228600" cy="2286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509387" name="AutoShape 11">
            <a:extLst>
              <a:ext uri="{FF2B5EF4-FFF2-40B4-BE49-F238E27FC236}">
                <a16:creationId xmlns:a16="http://schemas.microsoft.com/office/drawing/2014/main" id="{EDA6C770-6678-7641-91C3-76EEAA35FA17}"/>
              </a:ext>
            </a:extLst>
          </p:cNvPr>
          <p:cNvCxnSpPr>
            <a:cxnSpLocks noChangeShapeType="1"/>
            <a:stCxn id="1509382" idx="6"/>
            <a:endCxn id="1509381" idx="2"/>
          </p:cNvCxnSpPr>
          <p:nvPr/>
        </p:nvCxnSpPr>
        <p:spPr bwMode="auto">
          <a:xfrm>
            <a:off x="2370138" y="4152900"/>
            <a:ext cx="441325" cy="7620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09388" name="AutoShape 12">
            <a:extLst>
              <a:ext uri="{FF2B5EF4-FFF2-40B4-BE49-F238E27FC236}">
                <a16:creationId xmlns:a16="http://schemas.microsoft.com/office/drawing/2014/main" id="{FD309D37-14AC-DA48-BA2F-040CC9452E29}"/>
              </a:ext>
            </a:extLst>
          </p:cNvPr>
          <p:cNvCxnSpPr>
            <a:cxnSpLocks noChangeShapeType="1"/>
            <a:stCxn id="1509385" idx="6"/>
            <a:endCxn id="1509381" idx="3"/>
          </p:cNvCxnSpPr>
          <p:nvPr/>
        </p:nvCxnSpPr>
        <p:spPr bwMode="auto">
          <a:xfrm flipV="1">
            <a:off x="2446338" y="4318000"/>
            <a:ext cx="406400" cy="74930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09389" name="AutoShape 13">
            <a:extLst>
              <a:ext uri="{FF2B5EF4-FFF2-40B4-BE49-F238E27FC236}">
                <a16:creationId xmlns:a16="http://schemas.microsoft.com/office/drawing/2014/main" id="{5AD4155F-0A47-7142-8074-A5FD8FFB69BE}"/>
              </a:ext>
            </a:extLst>
          </p:cNvPr>
          <p:cNvCxnSpPr>
            <a:cxnSpLocks noChangeShapeType="1"/>
            <a:stCxn id="1509385" idx="6"/>
            <a:endCxn id="1509383" idx="2"/>
          </p:cNvCxnSpPr>
          <p:nvPr/>
        </p:nvCxnSpPr>
        <p:spPr bwMode="auto">
          <a:xfrm>
            <a:off x="2446338" y="5067300"/>
            <a:ext cx="746125" cy="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09390" name="AutoShape 14">
            <a:extLst>
              <a:ext uri="{FF2B5EF4-FFF2-40B4-BE49-F238E27FC236}">
                <a16:creationId xmlns:a16="http://schemas.microsoft.com/office/drawing/2014/main" id="{6FBF4845-279D-4A43-91EB-D13E22B5F74F}"/>
              </a:ext>
            </a:extLst>
          </p:cNvPr>
          <p:cNvCxnSpPr>
            <a:cxnSpLocks noChangeShapeType="1"/>
            <a:stCxn id="1509381" idx="6"/>
            <a:endCxn id="1509384" idx="2"/>
          </p:cNvCxnSpPr>
          <p:nvPr/>
        </p:nvCxnSpPr>
        <p:spPr bwMode="auto">
          <a:xfrm flipV="1">
            <a:off x="3055938" y="4076700"/>
            <a:ext cx="441325" cy="15240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09391" name="AutoShape 15">
            <a:extLst>
              <a:ext uri="{FF2B5EF4-FFF2-40B4-BE49-F238E27FC236}">
                <a16:creationId xmlns:a16="http://schemas.microsoft.com/office/drawing/2014/main" id="{738ED90E-DF66-754D-8B9E-6162D0BC0D81}"/>
              </a:ext>
            </a:extLst>
          </p:cNvPr>
          <p:cNvCxnSpPr>
            <a:cxnSpLocks noChangeShapeType="1"/>
            <a:stCxn id="1509386" idx="6"/>
            <a:endCxn id="1509382" idx="2"/>
          </p:cNvCxnSpPr>
          <p:nvPr/>
        </p:nvCxnSpPr>
        <p:spPr bwMode="auto">
          <a:xfrm flipV="1">
            <a:off x="1379538" y="4152900"/>
            <a:ext cx="746125" cy="7620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09392" name="AutoShape 16">
            <a:extLst>
              <a:ext uri="{FF2B5EF4-FFF2-40B4-BE49-F238E27FC236}">
                <a16:creationId xmlns:a16="http://schemas.microsoft.com/office/drawing/2014/main" id="{159F5B13-6BA4-2A4C-844F-E5B314B1E527}"/>
              </a:ext>
            </a:extLst>
          </p:cNvPr>
          <p:cNvCxnSpPr>
            <a:cxnSpLocks noChangeShapeType="1"/>
            <a:stCxn id="1509380" idx="7"/>
            <a:endCxn id="1509382" idx="3"/>
          </p:cNvCxnSpPr>
          <p:nvPr/>
        </p:nvCxnSpPr>
        <p:spPr bwMode="auto">
          <a:xfrm flipV="1">
            <a:off x="1490663" y="4241800"/>
            <a:ext cx="676275" cy="58420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09393" name="Oval 17">
            <a:extLst>
              <a:ext uri="{FF2B5EF4-FFF2-40B4-BE49-F238E27FC236}">
                <a16:creationId xmlns:a16="http://schemas.microsoft.com/office/drawing/2014/main" id="{775B1BB5-C3D1-764E-B2DD-A7FE2922D2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3429000"/>
            <a:ext cx="1143000" cy="205740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61944"/>
      </p:ext>
    </p:extLst>
  </p:cSld>
  <p:clrMapOvr>
    <a:masterClrMapping/>
  </p:clrMapOvr>
  <p:transition/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Date Placeholder 3">
            <a:extLst>
              <a:ext uri="{FF2B5EF4-FFF2-40B4-BE49-F238E27FC236}">
                <a16:creationId xmlns:a16="http://schemas.microsoft.com/office/drawing/2014/main" id="{A8A3B20F-2A6A-034A-8B82-315B71DDD3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KDD 2018</a:t>
            </a:r>
          </a:p>
        </p:txBody>
      </p:sp>
      <p:sp>
        <p:nvSpPr>
          <p:cNvPr id="33" name="Footer Placeholder 4">
            <a:extLst>
              <a:ext uri="{FF2B5EF4-FFF2-40B4-BE49-F238E27FC236}">
                <a16:creationId xmlns:a16="http://schemas.microsoft.com/office/drawing/2014/main" id="{18846B40-B66F-1A4E-8AD4-AC7AC92093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Dong+</a:t>
            </a:r>
          </a:p>
        </p:txBody>
      </p:sp>
      <p:sp>
        <p:nvSpPr>
          <p:cNvPr id="34" name="Slide Number Placeholder 5">
            <a:extLst>
              <a:ext uri="{FF2B5EF4-FFF2-40B4-BE49-F238E27FC236}">
                <a16:creationId xmlns:a16="http://schemas.microsoft.com/office/drawing/2014/main" id="{C0A61285-FAEA-6D4D-B223-F72043D1F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A9F-6F80-A741-9F5B-201712BE558D}" type="slidenum">
              <a:rPr lang="en-US" altLang="en-US" smtClean="0"/>
              <a:pPr/>
              <a:t>72</a:t>
            </a:fld>
            <a:endParaRPr lang="en-US" altLang="en-US" dirty="0"/>
          </a:p>
        </p:txBody>
      </p:sp>
      <p:sp>
        <p:nvSpPr>
          <p:cNvPr id="1510402" name="Rectangle 2">
            <a:extLst>
              <a:ext uri="{FF2B5EF4-FFF2-40B4-BE49-F238E27FC236}">
                <a16:creationId xmlns:a16="http://schemas.microsoft.com/office/drawing/2014/main" id="{26676A64-3224-6C4B-89BD-4180795E3AF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Kleinberg’s algorithm</a:t>
            </a:r>
          </a:p>
        </p:txBody>
      </p:sp>
      <p:sp>
        <p:nvSpPr>
          <p:cNvPr id="1510403" name="Rectangle 3">
            <a:extLst>
              <a:ext uri="{FF2B5EF4-FFF2-40B4-BE49-F238E27FC236}">
                <a16:creationId xmlns:a16="http://schemas.microsoft.com/office/drawing/2014/main" id="{F18DC454-7866-054E-9DFF-9C07BF9CF35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on the resulting graph, give high score (= ‘</a:t>
            </a:r>
            <a:r>
              <a:rPr lang="en-US" altLang="en-US" dirty="0">
                <a:solidFill>
                  <a:srgbClr val="FF2600"/>
                </a:solidFill>
              </a:rPr>
              <a:t>authorities</a:t>
            </a:r>
            <a:r>
              <a:rPr lang="en-US" altLang="en-US" dirty="0"/>
              <a:t>’) to nodes that many ``</a:t>
            </a:r>
            <a:r>
              <a:rPr lang="en-US" altLang="en-US" dirty="0">
                <a:solidFill>
                  <a:srgbClr val="008F00"/>
                </a:solidFill>
              </a:rPr>
              <a:t>wise</a:t>
            </a:r>
            <a:r>
              <a:rPr lang="en-US" altLang="en-US" dirty="0"/>
              <a:t>’’ nodes point to</a:t>
            </a:r>
          </a:p>
          <a:p>
            <a:r>
              <a:rPr lang="en-US" altLang="en-US" dirty="0"/>
              <a:t>give high </a:t>
            </a:r>
            <a:r>
              <a:rPr lang="en-US" altLang="en-US" dirty="0">
                <a:solidFill>
                  <a:srgbClr val="008F00"/>
                </a:solidFill>
              </a:rPr>
              <a:t>wisdom</a:t>
            </a:r>
            <a:r>
              <a:rPr lang="en-US" altLang="en-US" dirty="0"/>
              <a:t> score (‘</a:t>
            </a:r>
            <a:r>
              <a:rPr lang="en-US" altLang="en-US" dirty="0">
                <a:solidFill>
                  <a:srgbClr val="008F00"/>
                </a:solidFill>
              </a:rPr>
              <a:t>hubs</a:t>
            </a:r>
            <a:r>
              <a:rPr lang="en-US" altLang="en-US" dirty="0"/>
              <a:t>’) to nodes that point to good ‘</a:t>
            </a:r>
            <a:r>
              <a:rPr lang="en-US" altLang="en-US" dirty="0">
                <a:solidFill>
                  <a:srgbClr val="FF2600"/>
                </a:solidFill>
              </a:rPr>
              <a:t>authorities</a:t>
            </a:r>
            <a:r>
              <a:rPr lang="en-US" altLang="en-US" dirty="0"/>
              <a:t>’</a:t>
            </a:r>
          </a:p>
        </p:txBody>
      </p:sp>
      <p:grpSp>
        <p:nvGrpSpPr>
          <p:cNvPr id="1510404" name="Group 4">
            <a:extLst>
              <a:ext uri="{FF2B5EF4-FFF2-40B4-BE49-F238E27FC236}">
                <a16:creationId xmlns:a16="http://schemas.microsoft.com/office/drawing/2014/main" id="{A7EE4AAC-608D-8C4F-8CE6-3AC12C7C1FC4}"/>
              </a:ext>
            </a:extLst>
          </p:cNvPr>
          <p:cNvGrpSpPr>
            <a:grpSpLocks/>
          </p:cNvGrpSpPr>
          <p:nvPr/>
        </p:nvGrpSpPr>
        <p:grpSpPr bwMode="auto">
          <a:xfrm>
            <a:off x="1066800" y="4800600"/>
            <a:ext cx="1828800" cy="914400"/>
            <a:chOff x="720" y="2496"/>
            <a:chExt cx="1632" cy="768"/>
          </a:xfrm>
        </p:grpSpPr>
        <p:sp>
          <p:nvSpPr>
            <p:cNvPr id="1510405" name="Oval 5">
              <a:extLst>
                <a:ext uri="{FF2B5EF4-FFF2-40B4-BE49-F238E27FC236}">
                  <a16:creationId xmlns:a16="http://schemas.microsoft.com/office/drawing/2014/main" id="{B559B1C6-43B5-3A4C-A64F-16499CBDE1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" y="3024"/>
              <a:ext cx="144" cy="144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10406" name="Oval 6">
              <a:extLst>
                <a:ext uri="{FF2B5EF4-FFF2-40B4-BE49-F238E27FC236}">
                  <a16:creationId xmlns:a16="http://schemas.microsoft.com/office/drawing/2014/main" id="{F2B523F8-9E0A-844B-92DE-4374ECE2D1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6" y="2592"/>
              <a:ext cx="144" cy="144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 type="none" w="sm" len="sm"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10407" name="Oval 7">
              <a:extLst>
                <a:ext uri="{FF2B5EF4-FFF2-40B4-BE49-F238E27FC236}">
                  <a16:creationId xmlns:a16="http://schemas.microsoft.com/office/drawing/2014/main" id="{C07C6E1F-65D7-BF41-BBEA-5A07FBD305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4" y="2544"/>
              <a:ext cx="144" cy="144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 type="none" w="sm" len="sm"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10408" name="Oval 8">
              <a:extLst>
                <a:ext uri="{FF2B5EF4-FFF2-40B4-BE49-F238E27FC236}">
                  <a16:creationId xmlns:a16="http://schemas.microsoft.com/office/drawing/2014/main" id="{50D7824C-C681-3349-91B8-572DC7C7FF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6" y="3120"/>
              <a:ext cx="144" cy="144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10409" name="Oval 9">
              <a:extLst>
                <a:ext uri="{FF2B5EF4-FFF2-40B4-BE49-F238E27FC236}">
                  <a16:creationId xmlns:a16="http://schemas.microsoft.com/office/drawing/2014/main" id="{AE052C9B-2053-594A-82C5-3364686029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8" y="2496"/>
              <a:ext cx="144" cy="144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10410" name="Oval 10">
              <a:extLst>
                <a:ext uri="{FF2B5EF4-FFF2-40B4-BE49-F238E27FC236}">
                  <a16:creationId xmlns:a16="http://schemas.microsoft.com/office/drawing/2014/main" id="{567C344F-D320-E640-B455-C2307171E1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2" y="3120"/>
              <a:ext cx="144" cy="144"/>
            </a:xfrm>
            <a:prstGeom prst="ellipse">
              <a:avLst/>
            </a:prstGeom>
            <a:solidFill>
              <a:schemeClr val="tx1"/>
            </a:solidFill>
            <a:ln w="15875">
              <a:solidFill>
                <a:schemeClr val="tx1"/>
              </a:solidFill>
              <a:round/>
              <a:headEnd type="none" w="sm" len="sm"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10411" name="Oval 11">
              <a:extLst>
                <a:ext uri="{FF2B5EF4-FFF2-40B4-BE49-F238E27FC236}">
                  <a16:creationId xmlns:a16="http://schemas.microsoft.com/office/drawing/2014/main" id="{5D1B32D2-25FD-5045-A009-9AD77EA5C4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" y="2592"/>
              <a:ext cx="144" cy="144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1510412" name="AutoShape 12">
              <a:extLst>
                <a:ext uri="{FF2B5EF4-FFF2-40B4-BE49-F238E27FC236}">
                  <a16:creationId xmlns:a16="http://schemas.microsoft.com/office/drawing/2014/main" id="{456372CA-401E-C54C-99D1-40C2622D92FE}"/>
                </a:ext>
              </a:extLst>
            </p:cNvPr>
            <p:cNvCxnSpPr>
              <a:cxnSpLocks noChangeShapeType="1"/>
              <a:stCxn id="1510407" idx="6"/>
              <a:endCxn id="1510406" idx="2"/>
            </p:cNvCxnSpPr>
            <p:nvPr/>
          </p:nvCxnSpPr>
          <p:spPr bwMode="auto">
            <a:xfrm>
              <a:off x="1493" y="2616"/>
              <a:ext cx="278" cy="48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10413" name="AutoShape 13">
              <a:extLst>
                <a:ext uri="{FF2B5EF4-FFF2-40B4-BE49-F238E27FC236}">
                  <a16:creationId xmlns:a16="http://schemas.microsoft.com/office/drawing/2014/main" id="{FF59C2C5-185A-F946-A3BD-452EC8FF4FDE}"/>
                </a:ext>
              </a:extLst>
            </p:cNvPr>
            <p:cNvCxnSpPr>
              <a:cxnSpLocks noChangeShapeType="1"/>
              <a:stCxn id="1510410" idx="6"/>
              <a:endCxn id="1510406" idx="3"/>
            </p:cNvCxnSpPr>
            <p:nvPr/>
          </p:nvCxnSpPr>
          <p:spPr bwMode="auto">
            <a:xfrm flipV="1">
              <a:off x="1541" y="2720"/>
              <a:ext cx="256" cy="472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10414" name="AutoShape 14">
              <a:extLst>
                <a:ext uri="{FF2B5EF4-FFF2-40B4-BE49-F238E27FC236}">
                  <a16:creationId xmlns:a16="http://schemas.microsoft.com/office/drawing/2014/main" id="{9547ABC4-E31D-984B-8A3F-51474DED35DD}"/>
                </a:ext>
              </a:extLst>
            </p:cNvPr>
            <p:cNvCxnSpPr>
              <a:cxnSpLocks noChangeShapeType="1"/>
              <a:stCxn id="1510410" idx="6"/>
              <a:endCxn id="1510408" idx="2"/>
            </p:cNvCxnSpPr>
            <p:nvPr/>
          </p:nvCxnSpPr>
          <p:spPr bwMode="auto">
            <a:xfrm>
              <a:off x="1541" y="3192"/>
              <a:ext cx="470" cy="0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10415" name="AutoShape 15">
              <a:extLst>
                <a:ext uri="{FF2B5EF4-FFF2-40B4-BE49-F238E27FC236}">
                  <a16:creationId xmlns:a16="http://schemas.microsoft.com/office/drawing/2014/main" id="{746F82A0-10EF-C845-A3D6-0F59B3FEE892}"/>
                </a:ext>
              </a:extLst>
            </p:cNvPr>
            <p:cNvCxnSpPr>
              <a:cxnSpLocks noChangeShapeType="1"/>
              <a:stCxn id="1510406" idx="6"/>
              <a:endCxn id="1510409" idx="2"/>
            </p:cNvCxnSpPr>
            <p:nvPr/>
          </p:nvCxnSpPr>
          <p:spPr bwMode="auto">
            <a:xfrm flipV="1">
              <a:off x="1925" y="2568"/>
              <a:ext cx="278" cy="96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10416" name="AutoShape 16">
              <a:extLst>
                <a:ext uri="{FF2B5EF4-FFF2-40B4-BE49-F238E27FC236}">
                  <a16:creationId xmlns:a16="http://schemas.microsoft.com/office/drawing/2014/main" id="{D4A414AD-6A28-B44F-86AC-A9DF454DDC16}"/>
                </a:ext>
              </a:extLst>
            </p:cNvPr>
            <p:cNvCxnSpPr>
              <a:cxnSpLocks noChangeShapeType="1"/>
              <a:stCxn id="1510411" idx="6"/>
              <a:endCxn id="1510407" idx="2"/>
            </p:cNvCxnSpPr>
            <p:nvPr/>
          </p:nvCxnSpPr>
          <p:spPr bwMode="auto">
            <a:xfrm flipV="1">
              <a:off x="869" y="2616"/>
              <a:ext cx="470" cy="48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10417" name="AutoShape 17">
              <a:extLst>
                <a:ext uri="{FF2B5EF4-FFF2-40B4-BE49-F238E27FC236}">
                  <a16:creationId xmlns:a16="http://schemas.microsoft.com/office/drawing/2014/main" id="{A63FC699-EDCD-C44E-8306-E5C164DD01E6}"/>
                </a:ext>
              </a:extLst>
            </p:cNvPr>
            <p:cNvCxnSpPr>
              <a:cxnSpLocks noChangeShapeType="1"/>
              <a:stCxn id="1510405" idx="7"/>
              <a:endCxn id="1510407" idx="3"/>
            </p:cNvCxnSpPr>
            <p:nvPr/>
          </p:nvCxnSpPr>
          <p:spPr bwMode="auto">
            <a:xfrm flipV="1">
              <a:off x="939" y="2672"/>
              <a:ext cx="426" cy="368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510418" name="Oval 18">
            <a:extLst>
              <a:ext uri="{FF2B5EF4-FFF2-40B4-BE49-F238E27FC236}">
                <a16:creationId xmlns:a16="http://schemas.microsoft.com/office/drawing/2014/main" id="{D90DDE3A-8CF8-9A4D-8A68-289F9F626D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9600" y="5334000"/>
            <a:ext cx="160338" cy="17145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10419" name="Oval 19">
            <a:extLst>
              <a:ext uri="{FF2B5EF4-FFF2-40B4-BE49-F238E27FC236}">
                <a16:creationId xmlns:a16="http://schemas.microsoft.com/office/drawing/2014/main" id="{05A26717-6466-874F-8BA8-7BA86E613E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1600" y="5334000"/>
            <a:ext cx="161925" cy="17145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10420" name="Oval 20">
            <a:extLst>
              <a:ext uri="{FF2B5EF4-FFF2-40B4-BE49-F238E27FC236}">
                <a16:creationId xmlns:a16="http://schemas.microsoft.com/office/drawing/2014/main" id="{D92AADC2-1395-DD44-B05D-F1A583670D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1600" y="4800600"/>
            <a:ext cx="161925" cy="17145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10421" name="Oval 21">
            <a:extLst>
              <a:ext uri="{FF2B5EF4-FFF2-40B4-BE49-F238E27FC236}">
                <a16:creationId xmlns:a16="http://schemas.microsoft.com/office/drawing/2014/main" id="{55B8837A-6466-A54B-9D35-829AEF1058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5400" y="5791200"/>
            <a:ext cx="160338" cy="17145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10422" name="Oval 22">
            <a:extLst>
              <a:ext uri="{FF2B5EF4-FFF2-40B4-BE49-F238E27FC236}">
                <a16:creationId xmlns:a16="http://schemas.microsoft.com/office/drawing/2014/main" id="{1841EDDE-A776-4C46-9891-DB507896E6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9600" y="5715000"/>
            <a:ext cx="161925" cy="17145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10423" name="Oval 23">
            <a:extLst>
              <a:ext uri="{FF2B5EF4-FFF2-40B4-BE49-F238E27FC236}">
                <a16:creationId xmlns:a16="http://schemas.microsoft.com/office/drawing/2014/main" id="{327621BD-CC23-6146-A18F-5DB6FFD008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3400" y="4914900"/>
            <a:ext cx="161925" cy="17145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510424" name="AutoShape 24">
            <a:extLst>
              <a:ext uri="{FF2B5EF4-FFF2-40B4-BE49-F238E27FC236}">
                <a16:creationId xmlns:a16="http://schemas.microsoft.com/office/drawing/2014/main" id="{12218679-97D6-E040-B7C5-04465085F811}"/>
              </a:ext>
            </a:extLst>
          </p:cNvPr>
          <p:cNvCxnSpPr>
            <a:cxnSpLocks noChangeShapeType="1"/>
            <a:stCxn id="1510418" idx="6"/>
            <a:endCxn id="1510419" idx="2"/>
          </p:cNvCxnSpPr>
          <p:nvPr/>
        </p:nvCxnSpPr>
        <p:spPr bwMode="auto">
          <a:xfrm>
            <a:off x="4587875" y="5419725"/>
            <a:ext cx="585788" cy="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10425" name="AutoShape 25">
            <a:extLst>
              <a:ext uri="{FF2B5EF4-FFF2-40B4-BE49-F238E27FC236}">
                <a16:creationId xmlns:a16="http://schemas.microsoft.com/office/drawing/2014/main" id="{5C8A177E-3330-EB43-8BC1-1CE4884DC2F9}"/>
              </a:ext>
            </a:extLst>
          </p:cNvPr>
          <p:cNvCxnSpPr>
            <a:cxnSpLocks noChangeShapeType="1"/>
            <a:stCxn id="1510422" idx="6"/>
            <a:endCxn id="1510419" idx="3"/>
          </p:cNvCxnSpPr>
          <p:nvPr/>
        </p:nvCxnSpPr>
        <p:spPr bwMode="auto">
          <a:xfrm flipV="1">
            <a:off x="4589463" y="5487988"/>
            <a:ext cx="615950" cy="312737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10426" name="AutoShape 26">
            <a:extLst>
              <a:ext uri="{FF2B5EF4-FFF2-40B4-BE49-F238E27FC236}">
                <a16:creationId xmlns:a16="http://schemas.microsoft.com/office/drawing/2014/main" id="{401742B9-6E90-8441-9B18-1D8A7BD88C5B}"/>
              </a:ext>
            </a:extLst>
          </p:cNvPr>
          <p:cNvCxnSpPr>
            <a:cxnSpLocks noChangeShapeType="1"/>
            <a:stCxn id="1510422" idx="6"/>
            <a:endCxn id="1510421" idx="2"/>
          </p:cNvCxnSpPr>
          <p:nvPr/>
        </p:nvCxnSpPr>
        <p:spPr bwMode="auto">
          <a:xfrm>
            <a:off x="4589463" y="5800725"/>
            <a:ext cx="508000" cy="7620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10427" name="AutoShape 27">
            <a:extLst>
              <a:ext uri="{FF2B5EF4-FFF2-40B4-BE49-F238E27FC236}">
                <a16:creationId xmlns:a16="http://schemas.microsoft.com/office/drawing/2014/main" id="{AF40C30F-031B-CF4F-8173-D8A7E30DE286}"/>
              </a:ext>
            </a:extLst>
          </p:cNvPr>
          <p:cNvCxnSpPr>
            <a:cxnSpLocks noChangeShapeType="1"/>
            <a:stCxn id="1510423" idx="6"/>
            <a:endCxn id="1510420" idx="2"/>
          </p:cNvCxnSpPr>
          <p:nvPr/>
        </p:nvCxnSpPr>
        <p:spPr bwMode="auto">
          <a:xfrm flipV="1">
            <a:off x="4513263" y="4886325"/>
            <a:ext cx="660400" cy="11430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10428" name="AutoShape 28">
            <a:extLst>
              <a:ext uri="{FF2B5EF4-FFF2-40B4-BE49-F238E27FC236}">
                <a16:creationId xmlns:a16="http://schemas.microsoft.com/office/drawing/2014/main" id="{F62278BC-2960-814C-BCA1-02DF7703F492}"/>
              </a:ext>
            </a:extLst>
          </p:cNvPr>
          <p:cNvCxnSpPr>
            <a:cxnSpLocks noChangeShapeType="1"/>
            <a:stCxn id="1510418" idx="7"/>
            <a:endCxn id="1510420" idx="3"/>
          </p:cNvCxnSpPr>
          <p:nvPr/>
        </p:nvCxnSpPr>
        <p:spPr bwMode="auto">
          <a:xfrm flipV="1">
            <a:off x="4556125" y="4954588"/>
            <a:ext cx="649288" cy="396875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10429" name="Text Box 29">
            <a:extLst>
              <a:ext uri="{FF2B5EF4-FFF2-40B4-BE49-F238E27FC236}">
                <a16:creationId xmlns:a16="http://schemas.microsoft.com/office/drawing/2014/main" id="{94B51614-FEC8-3F45-B2A8-8C3EEBE1DB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82963" y="5303838"/>
            <a:ext cx="85566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chemeClr val="tx1"/>
                </a:solidFill>
                <a:miter lim="800000"/>
                <a:headEnd type="none" w="sm" len="sm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kumimoji="0" lang="en-US" altLang="en-US" sz="2800">
                <a:latin typeface="Times New Roman" panose="02020603050405020304" pitchFamily="18" charset="0"/>
              </a:rPr>
              <a:t>hubs</a:t>
            </a:r>
          </a:p>
        </p:txBody>
      </p:sp>
      <p:sp>
        <p:nvSpPr>
          <p:cNvPr id="1510430" name="Text Box 30">
            <a:extLst>
              <a:ext uri="{FF2B5EF4-FFF2-40B4-BE49-F238E27FC236}">
                <a16:creationId xmlns:a16="http://schemas.microsoft.com/office/drawing/2014/main" id="{743B63DA-4500-1A49-ABA1-B3C9572EB2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0200" y="5303838"/>
            <a:ext cx="16827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chemeClr val="tx1"/>
                </a:solidFill>
                <a:miter lim="800000"/>
                <a:headEnd type="none" w="sm" len="sm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kumimoji="0" lang="en-US" altLang="en-US" sz="2800">
                <a:latin typeface="Times New Roman" panose="02020603050405020304" pitchFamily="18" charset="0"/>
              </a:rPr>
              <a:t>authorities</a:t>
            </a:r>
          </a:p>
        </p:txBody>
      </p:sp>
      <p:sp>
        <p:nvSpPr>
          <p:cNvPr id="1510431" name="Line 31">
            <a:extLst>
              <a:ext uri="{FF2B5EF4-FFF2-40B4-BE49-F238E27FC236}">
                <a16:creationId xmlns:a16="http://schemas.microsoft.com/office/drawing/2014/main" id="{6331DDA4-29A5-EA42-91DC-FAD712C92E0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225338" y="4440377"/>
            <a:ext cx="0" cy="16764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7B6658E1-D9D2-104E-92F5-ED5668007A8B}"/>
              </a:ext>
            </a:extLst>
          </p:cNvPr>
          <p:cNvSpPr/>
          <p:nvPr/>
        </p:nvSpPr>
        <p:spPr bwMode="auto">
          <a:xfrm>
            <a:off x="3043411" y="4301835"/>
            <a:ext cx="4324003" cy="1953483"/>
          </a:xfrm>
          <a:prstGeom prst="roundRect">
            <a:avLst/>
          </a:prstGeom>
          <a:solidFill>
            <a:schemeClr val="bg1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966108"/>
      </p:ext>
    </p:extLst>
  </p:cSld>
  <p:clrMapOvr>
    <a:masterClrMapping/>
  </p:clrMapOvr>
  <p:transition/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DAD399-504F-FA44-9FF9-B50358EFD0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KDD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A9DAA8-FE94-0940-A868-5BF53DF42A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Dong+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3936ED-4913-1E4E-94B3-87A912B6E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DE306-CB5E-AD40-BB7A-04FDEDF1EC95}" type="slidenum">
              <a:rPr lang="en-US" altLang="en-US" smtClean="0"/>
              <a:pPr/>
              <a:t>73</a:t>
            </a:fld>
            <a:endParaRPr lang="en-US" altLang="en-US" dirty="0"/>
          </a:p>
        </p:txBody>
      </p:sp>
      <p:sp>
        <p:nvSpPr>
          <p:cNvPr id="1511426" name="Rectangle 2">
            <a:extLst>
              <a:ext uri="{FF2B5EF4-FFF2-40B4-BE49-F238E27FC236}">
                <a16:creationId xmlns:a16="http://schemas.microsoft.com/office/drawing/2014/main" id="{CD5A1A77-0EBF-D64A-B18D-0A505E7EEE3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Kleinberg’s algorithm</a:t>
            </a:r>
          </a:p>
        </p:txBody>
      </p:sp>
      <p:sp>
        <p:nvSpPr>
          <p:cNvPr id="1511427" name="Rectangle 3">
            <a:extLst>
              <a:ext uri="{FF2B5EF4-FFF2-40B4-BE49-F238E27FC236}">
                <a16:creationId xmlns:a16="http://schemas.microsoft.com/office/drawing/2014/main" id="{52504532-CA0F-794C-B76A-0E9EC2671C5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en-US" dirty="0"/>
              <a:t>observations</a:t>
            </a:r>
          </a:p>
          <a:p>
            <a:r>
              <a:rPr lang="en-US" altLang="en-US" dirty="0"/>
              <a:t>recursive definition!</a:t>
            </a:r>
          </a:p>
          <a:p>
            <a:r>
              <a:rPr lang="en-US" altLang="en-US" dirty="0"/>
              <a:t>each node (say, ‘</a:t>
            </a:r>
            <a:r>
              <a:rPr lang="en-US" altLang="en-US" i="1" dirty="0" err="1"/>
              <a:t>i</a:t>
            </a:r>
            <a:r>
              <a:rPr lang="en-US" altLang="en-US" dirty="0"/>
              <a:t>’-</a:t>
            </a:r>
            <a:r>
              <a:rPr lang="en-US" altLang="en-US" dirty="0" err="1"/>
              <a:t>th</a:t>
            </a:r>
            <a:r>
              <a:rPr lang="en-US" altLang="en-US" dirty="0"/>
              <a:t> node) has both an authoritativeness score </a:t>
            </a:r>
            <a:r>
              <a:rPr lang="en-US" altLang="en-US" i="1" dirty="0" err="1"/>
              <a:t>a</a:t>
            </a:r>
            <a:r>
              <a:rPr lang="en-US" altLang="en-US" i="1" baseline="-25000" dirty="0" err="1"/>
              <a:t>i</a:t>
            </a:r>
            <a:r>
              <a:rPr lang="en-US" altLang="en-US" dirty="0"/>
              <a:t> and a hubness (‘wisdom’) score </a:t>
            </a:r>
            <a:r>
              <a:rPr lang="en-US" altLang="en-US" i="1" dirty="0"/>
              <a:t>h</a:t>
            </a:r>
            <a:r>
              <a:rPr lang="en-US" altLang="en-US" i="1" baseline="-25000" dirty="0"/>
              <a:t>i</a:t>
            </a:r>
          </a:p>
        </p:txBody>
      </p:sp>
    </p:spTree>
    <p:extLst>
      <p:ext uri="{BB962C8B-B14F-4D97-AF65-F5344CB8AC3E}">
        <p14:creationId xmlns:p14="http://schemas.microsoft.com/office/powerpoint/2010/main" val="1458042314"/>
      </p:ext>
    </p:extLst>
  </p:cSld>
  <p:clrMapOvr>
    <a:masterClrMapping/>
  </p:clrMapOvr>
  <p:transition/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341796-D4A5-2941-93C1-FB100C477D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KDD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6CB1AF-D4CB-3D4D-8191-94C068FDE0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Dong+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4ED8BF-8095-2843-A13F-7B483C2D0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1705-455A-1B4C-BEB6-A2B92908C0D3}" type="slidenum">
              <a:rPr lang="en-US" altLang="en-US" smtClean="0"/>
              <a:pPr/>
              <a:t>74</a:t>
            </a:fld>
            <a:endParaRPr lang="en-US" altLang="en-US" dirty="0"/>
          </a:p>
        </p:txBody>
      </p:sp>
      <p:sp>
        <p:nvSpPr>
          <p:cNvPr id="1512450" name="Rectangle 2">
            <a:extLst>
              <a:ext uri="{FF2B5EF4-FFF2-40B4-BE49-F238E27FC236}">
                <a16:creationId xmlns:a16="http://schemas.microsoft.com/office/drawing/2014/main" id="{9B0C1D34-4B37-EB41-B93C-202D6758D7D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Kleinberg’s algorithm</a:t>
            </a:r>
          </a:p>
        </p:txBody>
      </p:sp>
      <p:sp>
        <p:nvSpPr>
          <p:cNvPr id="1512451" name="Rectangle 3">
            <a:extLst>
              <a:ext uri="{FF2B5EF4-FFF2-40B4-BE49-F238E27FC236}">
                <a16:creationId xmlns:a16="http://schemas.microsoft.com/office/drawing/2014/main" id="{1BA427E3-5511-9848-91B7-37C6A7ADA04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en-US"/>
              <a:t>Let </a:t>
            </a:r>
            <a:r>
              <a:rPr lang="en-US" altLang="en-US" i="1"/>
              <a:t>E</a:t>
            </a:r>
            <a:r>
              <a:rPr lang="en-US" altLang="en-US"/>
              <a:t> be the set of edges and </a:t>
            </a:r>
            <a:r>
              <a:rPr lang="en-US" altLang="en-US" b="1"/>
              <a:t>A</a:t>
            </a:r>
            <a:r>
              <a:rPr lang="en-US" altLang="en-US"/>
              <a:t> be the adjacency matrix: </a:t>
            </a:r>
          </a:p>
          <a:p>
            <a:pPr lvl="1">
              <a:buFontTx/>
              <a:buNone/>
            </a:pPr>
            <a:r>
              <a:rPr lang="en-US" altLang="en-US"/>
              <a:t>the (</a:t>
            </a:r>
            <a:r>
              <a:rPr lang="en-US" altLang="en-US" i="1"/>
              <a:t>i,j</a:t>
            </a:r>
            <a:r>
              <a:rPr lang="en-US" altLang="en-US"/>
              <a:t>) is 1 if the edge from </a:t>
            </a:r>
            <a:r>
              <a:rPr lang="en-US" altLang="en-US" i="1"/>
              <a:t>i</a:t>
            </a:r>
            <a:r>
              <a:rPr lang="en-US" altLang="en-US"/>
              <a:t> to </a:t>
            </a:r>
            <a:r>
              <a:rPr lang="en-US" altLang="en-US" i="1"/>
              <a:t>j</a:t>
            </a:r>
            <a:r>
              <a:rPr lang="en-US" altLang="en-US"/>
              <a:t> exists</a:t>
            </a:r>
          </a:p>
          <a:p>
            <a:pPr>
              <a:buFontTx/>
              <a:buNone/>
            </a:pPr>
            <a:r>
              <a:rPr lang="en-US" altLang="en-US"/>
              <a:t>Let </a:t>
            </a:r>
            <a:r>
              <a:rPr lang="en-US" altLang="en-US" i="1"/>
              <a:t>h</a:t>
            </a:r>
            <a:r>
              <a:rPr lang="en-US" altLang="en-US"/>
              <a:t> and </a:t>
            </a:r>
            <a:r>
              <a:rPr lang="en-US" altLang="en-US" i="1"/>
              <a:t>a</a:t>
            </a:r>
            <a:r>
              <a:rPr lang="en-US" altLang="en-US"/>
              <a:t> be  [n x 1] vectors with the ‘hubness’ and ‘authoritativiness’ scores.</a:t>
            </a:r>
          </a:p>
          <a:p>
            <a:pPr>
              <a:buFontTx/>
              <a:buNone/>
            </a:pPr>
            <a:r>
              <a:rPr lang="en-US" altLang="en-US"/>
              <a:t>Then:</a:t>
            </a:r>
          </a:p>
        </p:txBody>
      </p:sp>
    </p:spTree>
    <p:extLst>
      <p:ext uri="{BB962C8B-B14F-4D97-AF65-F5344CB8AC3E}">
        <p14:creationId xmlns:p14="http://schemas.microsoft.com/office/powerpoint/2010/main" val="3875221841"/>
      </p:ext>
    </p:extLst>
  </p:cSld>
  <p:clrMapOvr>
    <a:masterClrMapping/>
  </p:clrMapOvr>
  <p:transition/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1EE9E306-3BB7-E840-86E1-99FCB904C1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KDD 2018</a:t>
            </a:r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FC75BA6B-8C28-9C47-9173-F8F1A34A8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Dong+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09801241-8640-BB4F-85B7-22025A6C7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2AF9-826A-604E-965B-D966DE7BB67B}" type="slidenum">
              <a:rPr lang="en-US" altLang="en-US" smtClean="0"/>
              <a:pPr/>
              <a:t>75</a:t>
            </a:fld>
            <a:endParaRPr lang="en-US" altLang="en-US" dirty="0"/>
          </a:p>
        </p:txBody>
      </p:sp>
      <p:sp>
        <p:nvSpPr>
          <p:cNvPr id="1513474" name="Rectangle 2">
            <a:extLst>
              <a:ext uri="{FF2B5EF4-FFF2-40B4-BE49-F238E27FC236}">
                <a16:creationId xmlns:a16="http://schemas.microsoft.com/office/drawing/2014/main" id="{D82B2114-FF3D-1749-B245-451E1541821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Kleinberg’s algorithm</a:t>
            </a:r>
          </a:p>
        </p:txBody>
      </p:sp>
      <p:sp>
        <p:nvSpPr>
          <p:cNvPr id="1513475" name="Rectangle 3">
            <a:extLst>
              <a:ext uri="{FF2B5EF4-FFF2-40B4-BE49-F238E27FC236}">
                <a16:creationId xmlns:a16="http://schemas.microsoft.com/office/drawing/2014/main" id="{783717C3-7E4E-B742-946E-A21A74CED3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819400" y="1447800"/>
            <a:ext cx="5638800" cy="46482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/>
              <a:t>Then:</a:t>
            </a:r>
          </a:p>
          <a:p>
            <a:pPr algn="ctr">
              <a:buFontTx/>
              <a:buNone/>
            </a:pPr>
            <a:r>
              <a:rPr lang="en-US" altLang="en-US" i="1" dirty="0" err="1"/>
              <a:t>a</a:t>
            </a:r>
            <a:r>
              <a:rPr lang="en-US" altLang="en-US" i="1" baseline="-25000" dirty="0" err="1"/>
              <a:t>i</a:t>
            </a:r>
            <a:r>
              <a:rPr lang="en-US" altLang="en-US" i="1" dirty="0"/>
              <a:t> = </a:t>
            </a:r>
            <a:r>
              <a:rPr lang="en-US" altLang="en-US" i="1" dirty="0" err="1"/>
              <a:t>h</a:t>
            </a:r>
            <a:r>
              <a:rPr lang="en-US" altLang="en-US" i="1" baseline="-25000" dirty="0" err="1"/>
              <a:t>k</a:t>
            </a:r>
            <a:r>
              <a:rPr lang="en-US" altLang="en-US" i="1" dirty="0"/>
              <a:t> + h</a:t>
            </a:r>
            <a:r>
              <a:rPr lang="en-US" altLang="en-US" i="1" baseline="-25000" dirty="0"/>
              <a:t>l</a:t>
            </a:r>
            <a:r>
              <a:rPr lang="en-US" altLang="en-US" i="1" dirty="0"/>
              <a:t> + </a:t>
            </a:r>
            <a:r>
              <a:rPr lang="en-US" altLang="en-US" i="1" dirty="0" err="1"/>
              <a:t>h</a:t>
            </a:r>
            <a:r>
              <a:rPr lang="en-US" altLang="en-US" i="1" baseline="-25000" dirty="0" err="1"/>
              <a:t>m</a:t>
            </a:r>
            <a:endParaRPr lang="en-US" altLang="en-US" i="1" baseline="-25000" dirty="0"/>
          </a:p>
          <a:p>
            <a:pPr>
              <a:buFontTx/>
              <a:buNone/>
            </a:pPr>
            <a:r>
              <a:rPr lang="en-US" altLang="en-US" dirty="0"/>
              <a:t>that is</a:t>
            </a:r>
          </a:p>
          <a:p>
            <a:pPr>
              <a:buFontTx/>
              <a:buNone/>
            </a:pPr>
            <a:r>
              <a:rPr lang="en-US" altLang="en-US" i="1" dirty="0" err="1"/>
              <a:t>a</a:t>
            </a:r>
            <a:r>
              <a:rPr lang="en-US" altLang="en-US" i="1" baseline="-25000" dirty="0" err="1"/>
              <a:t>i</a:t>
            </a:r>
            <a:r>
              <a:rPr lang="en-US" altLang="en-US" dirty="0"/>
              <a:t> = Sum (</a:t>
            </a:r>
            <a:r>
              <a:rPr lang="en-US" altLang="en-US" i="1" dirty="0" err="1"/>
              <a:t>h</a:t>
            </a:r>
            <a:r>
              <a:rPr lang="en-US" altLang="en-US" i="1" baseline="-25000" dirty="0" err="1"/>
              <a:t>j</a:t>
            </a:r>
            <a:r>
              <a:rPr lang="en-US" altLang="en-US" dirty="0"/>
              <a:t>)     over all </a:t>
            </a:r>
            <a:r>
              <a:rPr lang="en-US" altLang="en-US" i="1" dirty="0"/>
              <a:t>j</a:t>
            </a:r>
            <a:r>
              <a:rPr lang="en-US" altLang="en-US" dirty="0"/>
              <a:t> that (</a:t>
            </a:r>
            <a:r>
              <a:rPr lang="en-US" altLang="en-US" i="1" dirty="0" err="1"/>
              <a:t>j,i</a:t>
            </a:r>
            <a:r>
              <a:rPr lang="en-US" altLang="en-US" dirty="0"/>
              <a:t>) edge exists</a:t>
            </a:r>
          </a:p>
          <a:p>
            <a:pPr>
              <a:buFontTx/>
              <a:buNone/>
            </a:pPr>
            <a:r>
              <a:rPr lang="en-US" altLang="en-US" dirty="0"/>
              <a:t>or</a:t>
            </a:r>
          </a:p>
          <a:p>
            <a:pPr>
              <a:buFontTx/>
              <a:buNone/>
            </a:pPr>
            <a:r>
              <a:rPr lang="en-US" altLang="en-US" b="1" dirty="0"/>
              <a:t>a</a:t>
            </a:r>
            <a:r>
              <a:rPr lang="en-US" altLang="en-US" dirty="0"/>
              <a:t> = </a:t>
            </a:r>
            <a:r>
              <a:rPr lang="en-US" altLang="en-US" b="1" dirty="0"/>
              <a:t>A</a:t>
            </a:r>
            <a:r>
              <a:rPr lang="en-US" altLang="en-US" baseline="30000" dirty="0"/>
              <a:t>T</a:t>
            </a:r>
            <a:r>
              <a:rPr lang="en-US" altLang="en-US" dirty="0"/>
              <a:t> </a:t>
            </a:r>
            <a:r>
              <a:rPr lang="en-US" altLang="en-US" b="1" dirty="0"/>
              <a:t>h</a:t>
            </a:r>
            <a:endParaRPr lang="en-US" altLang="en-US" dirty="0"/>
          </a:p>
        </p:txBody>
      </p:sp>
      <p:sp>
        <p:nvSpPr>
          <p:cNvPr id="1513476" name="Oval 4">
            <a:extLst>
              <a:ext uri="{FF2B5EF4-FFF2-40B4-BE49-F238E27FC236}">
                <a16:creationId xmlns:a16="http://schemas.microsoft.com/office/drawing/2014/main" id="{73B0E6D3-A63E-6144-915E-C0D85DA471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4750" y="3676650"/>
            <a:ext cx="160338" cy="17145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13477" name="Oval 5">
            <a:extLst>
              <a:ext uri="{FF2B5EF4-FFF2-40B4-BE49-F238E27FC236}">
                <a16:creationId xmlns:a16="http://schemas.microsoft.com/office/drawing/2014/main" id="{03447969-0115-4A47-BEB9-9FE90C047C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5300" y="3105150"/>
            <a:ext cx="161925" cy="17145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13478" name="Oval 6">
            <a:extLst>
              <a:ext uri="{FF2B5EF4-FFF2-40B4-BE49-F238E27FC236}">
                <a16:creationId xmlns:a16="http://schemas.microsoft.com/office/drawing/2014/main" id="{11EB820E-AAB7-5D40-92D6-CCF23F5A67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2743200"/>
            <a:ext cx="161925" cy="17145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13479" name="Oval 7">
            <a:extLst>
              <a:ext uri="{FF2B5EF4-FFF2-40B4-BE49-F238E27FC236}">
                <a16:creationId xmlns:a16="http://schemas.microsoft.com/office/drawing/2014/main" id="{B4ED09B3-948A-F64C-B3F5-18F3EC5A15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3162300"/>
            <a:ext cx="161925" cy="17145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513480" name="AutoShape 8">
            <a:extLst>
              <a:ext uri="{FF2B5EF4-FFF2-40B4-BE49-F238E27FC236}">
                <a16:creationId xmlns:a16="http://schemas.microsoft.com/office/drawing/2014/main" id="{0BA2D89B-41EA-7846-8A05-88EC3DF64BA3}"/>
              </a:ext>
            </a:extLst>
          </p:cNvPr>
          <p:cNvCxnSpPr>
            <a:cxnSpLocks noChangeShapeType="1"/>
            <a:stCxn id="1513479" idx="6"/>
            <a:endCxn id="1513477" idx="2"/>
          </p:cNvCxnSpPr>
          <p:nvPr/>
        </p:nvCxnSpPr>
        <p:spPr bwMode="auto">
          <a:xfrm flipV="1">
            <a:off x="1233488" y="3190875"/>
            <a:ext cx="527050" cy="5715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13481" name="AutoShape 9">
            <a:extLst>
              <a:ext uri="{FF2B5EF4-FFF2-40B4-BE49-F238E27FC236}">
                <a16:creationId xmlns:a16="http://schemas.microsoft.com/office/drawing/2014/main" id="{C6BE5C1A-F18E-A545-A4EF-283D49D24A72}"/>
              </a:ext>
            </a:extLst>
          </p:cNvPr>
          <p:cNvCxnSpPr>
            <a:cxnSpLocks noChangeShapeType="1"/>
            <a:stCxn id="1513476" idx="7"/>
            <a:endCxn id="1513477" idx="3"/>
          </p:cNvCxnSpPr>
          <p:nvPr/>
        </p:nvCxnSpPr>
        <p:spPr bwMode="auto">
          <a:xfrm flipV="1">
            <a:off x="1312863" y="3257550"/>
            <a:ext cx="476250" cy="43815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13482" name="AutoShape 10">
            <a:extLst>
              <a:ext uri="{FF2B5EF4-FFF2-40B4-BE49-F238E27FC236}">
                <a16:creationId xmlns:a16="http://schemas.microsoft.com/office/drawing/2014/main" id="{AA8EAAAD-25D6-5B4B-82E7-63D424260FCB}"/>
              </a:ext>
            </a:extLst>
          </p:cNvPr>
          <p:cNvCxnSpPr>
            <a:cxnSpLocks noChangeShapeType="1"/>
            <a:stCxn id="1513478" idx="5"/>
            <a:endCxn id="1513477" idx="1"/>
          </p:cNvCxnSpPr>
          <p:nvPr/>
        </p:nvCxnSpPr>
        <p:spPr bwMode="auto">
          <a:xfrm>
            <a:off x="1128713" y="2897188"/>
            <a:ext cx="660400" cy="225425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13483" name="Text Box 11">
            <a:extLst>
              <a:ext uri="{FF2B5EF4-FFF2-40B4-BE49-F238E27FC236}">
                <a16:creationId xmlns:a16="http://schemas.microsoft.com/office/drawing/2014/main" id="{082BEDF4-5BC2-E94A-AB74-E8AB88B6DC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3649" y="2478551"/>
            <a:ext cx="3619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chemeClr val="tx1"/>
                </a:solidFill>
                <a:miter lim="800000"/>
                <a:headEnd type="none" w="sm" len="sm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kumimoji="0" lang="en-US" altLang="en-US" sz="2800" dirty="0">
                <a:latin typeface="Times New Roman" panose="02020603050405020304" pitchFamily="18" charset="0"/>
              </a:rPr>
              <a:t>k</a:t>
            </a:r>
          </a:p>
        </p:txBody>
      </p:sp>
      <p:sp>
        <p:nvSpPr>
          <p:cNvPr id="1513484" name="Text Box 12">
            <a:extLst>
              <a:ext uri="{FF2B5EF4-FFF2-40B4-BE49-F238E27FC236}">
                <a16:creationId xmlns:a16="http://schemas.microsoft.com/office/drawing/2014/main" id="{B0D57794-6D86-0F48-B85F-6A515B4CB1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585" y="3012926"/>
            <a:ext cx="2825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chemeClr val="tx1"/>
                </a:solidFill>
                <a:miter lim="800000"/>
                <a:headEnd type="none" w="sm" len="sm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kumimoji="0" lang="en-US" altLang="en-US" sz="2800" dirty="0">
                <a:latin typeface="Times New Roman" panose="02020603050405020304" pitchFamily="18" charset="0"/>
              </a:rPr>
              <a:t>l</a:t>
            </a:r>
          </a:p>
        </p:txBody>
      </p:sp>
      <p:sp>
        <p:nvSpPr>
          <p:cNvPr id="1513485" name="Text Box 13">
            <a:extLst>
              <a:ext uri="{FF2B5EF4-FFF2-40B4-BE49-F238E27FC236}">
                <a16:creationId xmlns:a16="http://schemas.microsoft.com/office/drawing/2014/main" id="{F216D609-A1AA-2940-AA8D-3FDF93C84D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358" y="3537462"/>
            <a:ext cx="4603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chemeClr val="tx1"/>
                </a:solidFill>
                <a:miter lim="800000"/>
                <a:headEnd type="none" w="sm" len="sm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kumimoji="0" lang="en-US" altLang="en-US" sz="2800" dirty="0">
                <a:latin typeface="Times New Roman" panose="02020603050405020304" pitchFamily="18" charset="0"/>
              </a:rPr>
              <a:t>m</a:t>
            </a:r>
          </a:p>
        </p:txBody>
      </p:sp>
      <p:sp>
        <p:nvSpPr>
          <p:cNvPr id="1513486" name="Text Box 14">
            <a:extLst>
              <a:ext uri="{FF2B5EF4-FFF2-40B4-BE49-F238E27FC236}">
                <a16:creationId xmlns:a16="http://schemas.microsoft.com/office/drawing/2014/main" id="{5299706F-3D44-0B46-B49A-16AFF2828A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8513" y="3017838"/>
            <a:ext cx="2825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chemeClr val="tx1"/>
                </a:solidFill>
                <a:miter lim="800000"/>
                <a:headEnd type="none" w="sm" len="sm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kumimoji="0" lang="en-US" altLang="en-US" sz="2800">
                <a:latin typeface="Times New Roman" panose="02020603050405020304" pitchFamily="18" charset="0"/>
              </a:rPr>
              <a:t>i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20B756F-34F1-604B-B015-9E6C20FE869E}"/>
              </a:ext>
            </a:extLst>
          </p:cNvPr>
          <p:cNvGrpSpPr/>
          <p:nvPr/>
        </p:nvGrpSpPr>
        <p:grpSpPr>
          <a:xfrm>
            <a:off x="2976824" y="5553075"/>
            <a:ext cx="1371600" cy="619125"/>
            <a:chOff x="7086600" y="2443159"/>
            <a:chExt cx="1371600" cy="619125"/>
          </a:xfrm>
        </p:grpSpPr>
        <p:sp>
          <p:nvSpPr>
            <p:cNvPr id="19" name="Rectangle 4">
              <a:extLst>
                <a:ext uri="{FF2B5EF4-FFF2-40B4-BE49-F238E27FC236}">
                  <a16:creationId xmlns:a16="http://schemas.microsoft.com/office/drawing/2014/main" id="{B763B2D2-567C-A14E-88B6-0CF9AD215A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86600" y="2452684"/>
              <a:ext cx="76200" cy="609600"/>
            </a:xfrm>
            <a:prstGeom prst="rect">
              <a:avLst/>
            </a:prstGeom>
            <a:solidFill>
              <a:schemeClr val="accent1"/>
            </a:solidFill>
            <a:ln w="28575">
              <a:noFill/>
              <a:miter lim="800000"/>
              <a:headEnd type="none" w="sm" len="sm"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Rectangle 5">
              <a:extLst>
                <a:ext uri="{FF2B5EF4-FFF2-40B4-BE49-F238E27FC236}">
                  <a16:creationId xmlns:a16="http://schemas.microsoft.com/office/drawing/2014/main" id="{084B6A88-23A0-CA42-8116-3202AE778A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3800" y="2452684"/>
              <a:ext cx="609600" cy="60960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Rectangle 6">
              <a:extLst>
                <a:ext uri="{FF2B5EF4-FFF2-40B4-BE49-F238E27FC236}">
                  <a16:creationId xmlns:a16="http://schemas.microsoft.com/office/drawing/2014/main" id="{686A7DFF-DCAD-6044-851B-3FE206EF19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82000" y="2452684"/>
              <a:ext cx="76200" cy="609600"/>
            </a:xfrm>
            <a:prstGeom prst="rect">
              <a:avLst/>
            </a:prstGeom>
            <a:solidFill>
              <a:srgbClr val="008F00"/>
            </a:solidFill>
            <a:ln w="28575">
              <a:noFill/>
              <a:miter lim="800000"/>
              <a:headEnd type="none" w="sm" len="sm"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Text Box 7">
              <a:extLst>
                <a:ext uri="{FF2B5EF4-FFF2-40B4-BE49-F238E27FC236}">
                  <a16:creationId xmlns:a16="http://schemas.microsoft.com/office/drawing/2014/main" id="{A47400EB-17D0-5F44-A2A7-0DE7A00C9B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62800" y="2443159"/>
              <a:ext cx="384175" cy="519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 type="none" w="sm" len="sm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0" lang="en-US" altLang="en-US" sz="2800">
                  <a:latin typeface="Times New Roman" panose="02020603050405020304" pitchFamily="18" charset="0"/>
                </a:rPr>
                <a:t>=</a:t>
              </a:r>
            </a:p>
          </p:txBody>
        </p:sp>
      </p:grpSp>
      <p:sp>
        <p:nvSpPr>
          <p:cNvPr id="2" name="Left-Right Arrow 1">
            <a:extLst>
              <a:ext uri="{FF2B5EF4-FFF2-40B4-BE49-F238E27FC236}">
                <a16:creationId xmlns:a16="http://schemas.microsoft.com/office/drawing/2014/main" id="{A096F0ED-78A8-444C-8A55-802B6CC6EBF2}"/>
              </a:ext>
            </a:extLst>
          </p:cNvPr>
          <p:cNvSpPr/>
          <p:nvPr/>
        </p:nvSpPr>
        <p:spPr bwMode="auto">
          <a:xfrm rot="19450876">
            <a:off x="3546902" y="5792038"/>
            <a:ext cx="420356" cy="150725"/>
          </a:xfrm>
          <a:prstGeom prst="leftRightArrow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6">
            <a:extLst>
              <a:ext uri="{FF2B5EF4-FFF2-40B4-BE49-F238E27FC236}">
                <a16:creationId xmlns:a16="http://schemas.microsoft.com/office/drawing/2014/main" id="{0750A055-F55C-F648-B22E-F010A57140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2743200"/>
            <a:ext cx="182880" cy="182880"/>
          </a:xfrm>
          <a:prstGeom prst="ellipse">
            <a:avLst/>
          </a:prstGeom>
          <a:solidFill>
            <a:srgbClr val="008F00"/>
          </a:solidFill>
          <a:ln w="15875">
            <a:noFill/>
            <a:round/>
            <a:headEnd type="none" w="sm" len="sm"/>
            <a:tailEnd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Oval 6">
            <a:extLst>
              <a:ext uri="{FF2B5EF4-FFF2-40B4-BE49-F238E27FC236}">
                <a16:creationId xmlns:a16="http://schemas.microsoft.com/office/drawing/2014/main" id="{B2E51380-8026-1F43-8787-3657C0C983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3895" y="2494359"/>
            <a:ext cx="182880" cy="182880"/>
          </a:xfrm>
          <a:prstGeom prst="ellipse">
            <a:avLst/>
          </a:prstGeom>
          <a:solidFill>
            <a:srgbClr val="008F00"/>
          </a:solidFill>
          <a:ln w="15875">
            <a:noFill/>
            <a:round/>
            <a:headEnd type="none" w="sm" len="sm"/>
            <a:tailEnd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Oval 6">
            <a:extLst>
              <a:ext uri="{FF2B5EF4-FFF2-40B4-BE49-F238E27FC236}">
                <a16:creationId xmlns:a16="http://schemas.microsoft.com/office/drawing/2014/main" id="{554EED12-3E12-E34E-B1B2-B098ABB4B3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3895" y="3195832"/>
            <a:ext cx="182880" cy="182880"/>
          </a:xfrm>
          <a:prstGeom prst="ellipse">
            <a:avLst/>
          </a:prstGeom>
          <a:solidFill>
            <a:srgbClr val="008F00"/>
          </a:solidFill>
          <a:ln w="15875">
            <a:noFill/>
            <a:round/>
            <a:headEnd type="none" w="sm" len="sm"/>
            <a:tailEnd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Oval 6">
            <a:extLst>
              <a:ext uri="{FF2B5EF4-FFF2-40B4-BE49-F238E27FC236}">
                <a16:creationId xmlns:a16="http://schemas.microsoft.com/office/drawing/2014/main" id="{EDFF29D1-E864-FC4A-AE4B-3B6FEFAD25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3745706"/>
            <a:ext cx="182880" cy="182880"/>
          </a:xfrm>
          <a:prstGeom prst="ellipse">
            <a:avLst/>
          </a:prstGeom>
          <a:solidFill>
            <a:srgbClr val="008F00"/>
          </a:solidFill>
          <a:ln w="15875">
            <a:noFill/>
            <a:round/>
            <a:headEnd type="none" w="sm" len="sm"/>
            <a:tailEnd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22CD4860-F908-9F44-B44F-83BD4F879AA6}"/>
              </a:ext>
            </a:extLst>
          </p:cNvPr>
          <p:cNvSpPr/>
          <p:nvPr/>
        </p:nvSpPr>
        <p:spPr bwMode="auto">
          <a:xfrm>
            <a:off x="871384" y="2211608"/>
            <a:ext cx="1533832" cy="591917"/>
          </a:xfrm>
          <a:custGeom>
            <a:avLst/>
            <a:gdLst>
              <a:gd name="connsiteX0" fmla="*/ 0 w 1533832"/>
              <a:gd name="connsiteY0" fmla="*/ 119969 h 591917"/>
              <a:gd name="connsiteX1" fmla="*/ 816077 w 1533832"/>
              <a:gd name="connsiteY1" fmla="*/ 31478 h 591917"/>
              <a:gd name="connsiteX2" fmla="*/ 1533832 w 1533832"/>
              <a:gd name="connsiteY2" fmla="*/ 591917 h 591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33832" h="591917">
                <a:moveTo>
                  <a:pt x="0" y="119969"/>
                </a:moveTo>
                <a:cubicBezTo>
                  <a:pt x="280219" y="36394"/>
                  <a:pt x="560438" y="-47180"/>
                  <a:pt x="816077" y="31478"/>
                </a:cubicBezTo>
                <a:cubicBezTo>
                  <a:pt x="1071716" y="110136"/>
                  <a:pt x="1302774" y="351026"/>
                  <a:pt x="1533832" y="591917"/>
                </a:cubicBezTo>
              </a:path>
            </a:pathLst>
          </a:cu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sm" len="sm"/>
            <a:tailEnd type="triangl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13301"/>
      </p:ext>
    </p:extLst>
  </p:cSld>
  <p:clrMapOvr>
    <a:masterClrMapping/>
  </p:clrMapOvr>
  <p:transition/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1EE9E306-3BB7-E840-86E1-99FCB904C1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KDD 2018</a:t>
            </a:r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FC75BA6B-8C28-9C47-9173-F8F1A34A8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Dong+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09801241-8640-BB4F-85B7-22025A6C7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2AF9-826A-604E-965B-D966DE7BB67B}" type="slidenum">
              <a:rPr lang="en-US" altLang="en-US" smtClean="0"/>
              <a:pPr/>
              <a:t>76</a:t>
            </a:fld>
            <a:endParaRPr lang="en-US" altLang="en-US" dirty="0"/>
          </a:p>
        </p:txBody>
      </p:sp>
      <p:sp>
        <p:nvSpPr>
          <p:cNvPr id="1513474" name="Rectangle 2">
            <a:extLst>
              <a:ext uri="{FF2B5EF4-FFF2-40B4-BE49-F238E27FC236}">
                <a16:creationId xmlns:a16="http://schemas.microsoft.com/office/drawing/2014/main" id="{D82B2114-FF3D-1749-B245-451E1541821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Kleinberg’s algorithm</a:t>
            </a:r>
          </a:p>
        </p:txBody>
      </p:sp>
      <p:sp>
        <p:nvSpPr>
          <p:cNvPr id="1513475" name="Rectangle 3">
            <a:extLst>
              <a:ext uri="{FF2B5EF4-FFF2-40B4-BE49-F238E27FC236}">
                <a16:creationId xmlns:a16="http://schemas.microsoft.com/office/drawing/2014/main" id="{783717C3-7E4E-B742-946E-A21A74CED37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819400" y="1447800"/>
            <a:ext cx="5638800" cy="46482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/>
              <a:t>Then:</a:t>
            </a:r>
          </a:p>
          <a:p>
            <a:pPr algn="ctr">
              <a:buFontTx/>
              <a:buNone/>
            </a:pPr>
            <a:r>
              <a:rPr lang="en-US" altLang="en-US" i="1" dirty="0" err="1"/>
              <a:t>a</a:t>
            </a:r>
            <a:r>
              <a:rPr lang="en-US" altLang="en-US" i="1" baseline="-25000" dirty="0" err="1"/>
              <a:t>i</a:t>
            </a:r>
            <a:r>
              <a:rPr lang="en-US" altLang="en-US" i="1" dirty="0"/>
              <a:t> = </a:t>
            </a:r>
            <a:r>
              <a:rPr lang="en-US" altLang="en-US" i="1" dirty="0" err="1"/>
              <a:t>h</a:t>
            </a:r>
            <a:r>
              <a:rPr lang="en-US" altLang="en-US" i="1" baseline="-25000" dirty="0" err="1"/>
              <a:t>k</a:t>
            </a:r>
            <a:r>
              <a:rPr lang="en-US" altLang="en-US" i="1" dirty="0"/>
              <a:t> + h</a:t>
            </a:r>
            <a:r>
              <a:rPr lang="en-US" altLang="en-US" i="1" baseline="-25000" dirty="0"/>
              <a:t>l</a:t>
            </a:r>
            <a:r>
              <a:rPr lang="en-US" altLang="en-US" i="1" dirty="0"/>
              <a:t> + </a:t>
            </a:r>
            <a:r>
              <a:rPr lang="en-US" altLang="en-US" i="1" dirty="0" err="1"/>
              <a:t>h</a:t>
            </a:r>
            <a:r>
              <a:rPr lang="en-US" altLang="en-US" i="1" baseline="-25000" dirty="0" err="1"/>
              <a:t>m</a:t>
            </a:r>
            <a:endParaRPr lang="en-US" altLang="en-US" i="1" baseline="-25000" dirty="0"/>
          </a:p>
          <a:p>
            <a:pPr>
              <a:buFontTx/>
              <a:buNone/>
            </a:pPr>
            <a:r>
              <a:rPr lang="en-US" altLang="en-US" dirty="0"/>
              <a:t>that is</a:t>
            </a:r>
          </a:p>
          <a:p>
            <a:pPr>
              <a:buFontTx/>
              <a:buNone/>
            </a:pPr>
            <a:r>
              <a:rPr lang="en-US" altLang="en-US" i="1" dirty="0" err="1"/>
              <a:t>a</a:t>
            </a:r>
            <a:r>
              <a:rPr lang="en-US" altLang="en-US" i="1" baseline="-25000" dirty="0" err="1"/>
              <a:t>i</a:t>
            </a:r>
            <a:r>
              <a:rPr lang="en-US" altLang="en-US" dirty="0"/>
              <a:t> = Sum (</a:t>
            </a:r>
            <a:r>
              <a:rPr lang="en-US" altLang="en-US" i="1" dirty="0" err="1"/>
              <a:t>h</a:t>
            </a:r>
            <a:r>
              <a:rPr lang="en-US" altLang="en-US" i="1" baseline="-25000" dirty="0" err="1"/>
              <a:t>j</a:t>
            </a:r>
            <a:r>
              <a:rPr lang="en-US" altLang="en-US" dirty="0"/>
              <a:t>)     over all </a:t>
            </a:r>
            <a:r>
              <a:rPr lang="en-US" altLang="en-US" i="1" dirty="0"/>
              <a:t>j</a:t>
            </a:r>
            <a:r>
              <a:rPr lang="en-US" altLang="en-US" dirty="0"/>
              <a:t> that (</a:t>
            </a:r>
            <a:r>
              <a:rPr lang="en-US" altLang="en-US" i="1" dirty="0" err="1"/>
              <a:t>j,i</a:t>
            </a:r>
            <a:r>
              <a:rPr lang="en-US" altLang="en-US" dirty="0"/>
              <a:t>) edge exists</a:t>
            </a:r>
          </a:p>
          <a:p>
            <a:pPr>
              <a:buFontTx/>
              <a:buNone/>
            </a:pPr>
            <a:r>
              <a:rPr lang="en-US" altLang="en-US" dirty="0"/>
              <a:t>or</a:t>
            </a:r>
          </a:p>
          <a:p>
            <a:pPr>
              <a:buFontTx/>
              <a:buNone/>
            </a:pPr>
            <a:r>
              <a:rPr lang="en-US" altLang="en-US" b="1" dirty="0"/>
              <a:t>a</a:t>
            </a:r>
            <a:r>
              <a:rPr lang="en-US" altLang="en-US" dirty="0"/>
              <a:t> = </a:t>
            </a:r>
            <a:r>
              <a:rPr lang="en-US" altLang="en-US" b="1" dirty="0"/>
              <a:t>A</a:t>
            </a:r>
            <a:r>
              <a:rPr lang="en-US" altLang="en-US" baseline="30000" dirty="0"/>
              <a:t>T</a:t>
            </a:r>
            <a:r>
              <a:rPr lang="en-US" altLang="en-US" dirty="0"/>
              <a:t> </a:t>
            </a:r>
            <a:r>
              <a:rPr lang="en-US" altLang="en-US" b="1" dirty="0"/>
              <a:t>h</a:t>
            </a:r>
            <a:endParaRPr lang="en-US" altLang="en-US" dirty="0"/>
          </a:p>
        </p:txBody>
      </p:sp>
      <p:sp>
        <p:nvSpPr>
          <p:cNvPr id="1513476" name="Oval 4">
            <a:extLst>
              <a:ext uri="{FF2B5EF4-FFF2-40B4-BE49-F238E27FC236}">
                <a16:creationId xmlns:a16="http://schemas.microsoft.com/office/drawing/2014/main" id="{73B0E6D3-A63E-6144-915E-C0D85DA471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4750" y="3676650"/>
            <a:ext cx="160338" cy="17145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13477" name="Oval 5">
            <a:extLst>
              <a:ext uri="{FF2B5EF4-FFF2-40B4-BE49-F238E27FC236}">
                <a16:creationId xmlns:a16="http://schemas.microsoft.com/office/drawing/2014/main" id="{03447969-0115-4A47-BEB9-9FE90C047C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5300" y="3105150"/>
            <a:ext cx="161925" cy="17145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13478" name="Oval 6">
            <a:extLst>
              <a:ext uri="{FF2B5EF4-FFF2-40B4-BE49-F238E27FC236}">
                <a16:creationId xmlns:a16="http://schemas.microsoft.com/office/drawing/2014/main" id="{11EB820E-AAB7-5D40-92D6-CCF23F5A67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2743200"/>
            <a:ext cx="161925" cy="17145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13479" name="Oval 7">
            <a:extLst>
              <a:ext uri="{FF2B5EF4-FFF2-40B4-BE49-F238E27FC236}">
                <a16:creationId xmlns:a16="http://schemas.microsoft.com/office/drawing/2014/main" id="{B4ED09B3-948A-F64C-B3F5-18F3EC5A15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3162300"/>
            <a:ext cx="161925" cy="17145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513480" name="AutoShape 8">
            <a:extLst>
              <a:ext uri="{FF2B5EF4-FFF2-40B4-BE49-F238E27FC236}">
                <a16:creationId xmlns:a16="http://schemas.microsoft.com/office/drawing/2014/main" id="{0BA2D89B-41EA-7846-8A05-88EC3DF64BA3}"/>
              </a:ext>
            </a:extLst>
          </p:cNvPr>
          <p:cNvCxnSpPr>
            <a:cxnSpLocks noChangeShapeType="1"/>
            <a:stCxn id="1513479" idx="6"/>
            <a:endCxn id="1513477" idx="2"/>
          </p:cNvCxnSpPr>
          <p:nvPr/>
        </p:nvCxnSpPr>
        <p:spPr bwMode="auto">
          <a:xfrm flipV="1">
            <a:off x="1233488" y="3190875"/>
            <a:ext cx="527050" cy="5715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13481" name="AutoShape 9">
            <a:extLst>
              <a:ext uri="{FF2B5EF4-FFF2-40B4-BE49-F238E27FC236}">
                <a16:creationId xmlns:a16="http://schemas.microsoft.com/office/drawing/2014/main" id="{C6BE5C1A-F18E-A545-A4EF-283D49D24A72}"/>
              </a:ext>
            </a:extLst>
          </p:cNvPr>
          <p:cNvCxnSpPr>
            <a:cxnSpLocks noChangeShapeType="1"/>
            <a:stCxn id="1513476" idx="7"/>
            <a:endCxn id="1513477" idx="3"/>
          </p:cNvCxnSpPr>
          <p:nvPr/>
        </p:nvCxnSpPr>
        <p:spPr bwMode="auto">
          <a:xfrm flipV="1">
            <a:off x="1312863" y="3257550"/>
            <a:ext cx="476250" cy="43815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13482" name="AutoShape 10">
            <a:extLst>
              <a:ext uri="{FF2B5EF4-FFF2-40B4-BE49-F238E27FC236}">
                <a16:creationId xmlns:a16="http://schemas.microsoft.com/office/drawing/2014/main" id="{AA8EAAAD-25D6-5B4B-82E7-63D424260FCB}"/>
              </a:ext>
            </a:extLst>
          </p:cNvPr>
          <p:cNvCxnSpPr>
            <a:cxnSpLocks noChangeShapeType="1"/>
            <a:stCxn id="1513478" idx="5"/>
            <a:endCxn id="1513477" idx="1"/>
          </p:cNvCxnSpPr>
          <p:nvPr/>
        </p:nvCxnSpPr>
        <p:spPr bwMode="auto">
          <a:xfrm>
            <a:off x="1128713" y="2897188"/>
            <a:ext cx="660400" cy="225425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13483" name="Text Box 11">
            <a:extLst>
              <a:ext uri="{FF2B5EF4-FFF2-40B4-BE49-F238E27FC236}">
                <a16:creationId xmlns:a16="http://schemas.microsoft.com/office/drawing/2014/main" id="{082BEDF4-5BC2-E94A-AB74-E8AB88B6DC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3649" y="2478551"/>
            <a:ext cx="3619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chemeClr val="tx1"/>
                </a:solidFill>
                <a:miter lim="800000"/>
                <a:headEnd type="none" w="sm" len="sm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kumimoji="0" lang="en-US" altLang="en-US" sz="2800" dirty="0">
                <a:latin typeface="Times New Roman" panose="02020603050405020304" pitchFamily="18" charset="0"/>
              </a:rPr>
              <a:t>k</a:t>
            </a:r>
          </a:p>
        </p:txBody>
      </p:sp>
      <p:sp>
        <p:nvSpPr>
          <p:cNvPr id="1513484" name="Text Box 12">
            <a:extLst>
              <a:ext uri="{FF2B5EF4-FFF2-40B4-BE49-F238E27FC236}">
                <a16:creationId xmlns:a16="http://schemas.microsoft.com/office/drawing/2014/main" id="{B0D57794-6D86-0F48-B85F-6A515B4CB1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585" y="3012926"/>
            <a:ext cx="2825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chemeClr val="tx1"/>
                </a:solidFill>
                <a:miter lim="800000"/>
                <a:headEnd type="none" w="sm" len="sm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kumimoji="0" lang="en-US" altLang="en-US" sz="2800" dirty="0">
                <a:latin typeface="Times New Roman" panose="02020603050405020304" pitchFamily="18" charset="0"/>
              </a:rPr>
              <a:t>l</a:t>
            </a:r>
          </a:p>
        </p:txBody>
      </p:sp>
      <p:sp>
        <p:nvSpPr>
          <p:cNvPr id="1513485" name="Text Box 13">
            <a:extLst>
              <a:ext uri="{FF2B5EF4-FFF2-40B4-BE49-F238E27FC236}">
                <a16:creationId xmlns:a16="http://schemas.microsoft.com/office/drawing/2014/main" id="{F216D609-A1AA-2940-AA8D-3FDF93C84D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358" y="3537462"/>
            <a:ext cx="4603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chemeClr val="tx1"/>
                </a:solidFill>
                <a:miter lim="800000"/>
                <a:headEnd type="none" w="sm" len="sm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kumimoji="0" lang="en-US" altLang="en-US" sz="2800" dirty="0">
                <a:latin typeface="Times New Roman" panose="02020603050405020304" pitchFamily="18" charset="0"/>
              </a:rPr>
              <a:t>m</a:t>
            </a:r>
          </a:p>
        </p:txBody>
      </p:sp>
      <p:sp>
        <p:nvSpPr>
          <p:cNvPr id="1513486" name="Text Box 14">
            <a:extLst>
              <a:ext uri="{FF2B5EF4-FFF2-40B4-BE49-F238E27FC236}">
                <a16:creationId xmlns:a16="http://schemas.microsoft.com/office/drawing/2014/main" id="{5299706F-3D44-0B46-B49A-16AFF2828A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8513" y="3017838"/>
            <a:ext cx="2825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chemeClr val="tx1"/>
                </a:solidFill>
                <a:miter lim="800000"/>
                <a:headEnd type="none" w="sm" len="sm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kumimoji="0" lang="en-US" altLang="en-US" sz="2800">
                <a:latin typeface="Times New Roman" panose="02020603050405020304" pitchFamily="18" charset="0"/>
              </a:rPr>
              <a:t>i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20B756F-34F1-604B-B015-9E6C20FE869E}"/>
              </a:ext>
            </a:extLst>
          </p:cNvPr>
          <p:cNvGrpSpPr/>
          <p:nvPr/>
        </p:nvGrpSpPr>
        <p:grpSpPr>
          <a:xfrm>
            <a:off x="2976824" y="5553075"/>
            <a:ext cx="1371600" cy="619125"/>
            <a:chOff x="7086600" y="2443159"/>
            <a:chExt cx="1371600" cy="619125"/>
          </a:xfrm>
        </p:grpSpPr>
        <p:sp>
          <p:nvSpPr>
            <p:cNvPr id="19" name="Rectangle 4">
              <a:extLst>
                <a:ext uri="{FF2B5EF4-FFF2-40B4-BE49-F238E27FC236}">
                  <a16:creationId xmlns:a16="http://schemas.microsoft.com/office/drawing/2014/main" id="{B763B2D2-567C-A14E-88B6-0CF9AD215A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86600" y="2452684"/>
              <a:ext cx="76200" cy="609600"/>
            </a:xfrm>
            <a:prstGeom prst="rect">
              <a:avLst/>
            </a:prstGeom>
            <a:solidFill>
              <a:schemeClr val="accent1"/>
            </a:solidFill>
            <a:ln w="28575">
              <a:noFill/>
              <a:miter lim="800000"/>
              <a:headEnd type="none" w="sm" len="sm"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Rectangle 5">
              <a:extLst>
                <a:ext uri="{FF2B5EF4-FFF2-40B4-BE49-F238E27FC236}">
                  <a16:creationId xmlns:a16="http://schemas.microsoft.com/office/drawing/2014/main" id="{084B6A88-23A0-CA42-8116-3202AE778A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3800" y="2452684"/>
              <a:ext cx="609600" cy="60960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Rectangle 6">
              <a:extLst>
                <a:ext uri="{FF2B5EF4-FFF2-40B4-BE49-F238E27FC236}">
                  <a16:creationId xmlns:a16="http://schemas.microsoft.com/office/drawing/2014/main" id="{686A7DFF-DCAD-6044-851B-3FE206EF19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82000" y="2452684"/>
              <a:ext cx="76200" cy="609600"/>
            </a:xfrm>
            <a:prstGeom prst="rect">
              <a:avLst/>
            </a:prstGeom>
            <a:solidFill>
              <a:srgbClr val="008F00"/>
            </a:solidFill>
            <a:ln w="28575">
              <a:noFill/>
              <a:miter lim="800000"/>
              <a:headEnd type="none" w="sm" len="sm"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Text Box 7">
              <a:extLst>
                <a:ext uri="{FF2B5EF4-FFF2-40B4-BE49-F238E27FC236}">
                  <a16:creationId xmlns:a16="http://schemas.microsoft.com/office/drawing/2014/main" id="{A47400EB-17D0-5F44-A2A7-0DE7A00C9B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62800" y="2443159"/>
              <a:ext cx="384175" cy="519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 type="none" w="sm" len="sm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0" lang="en-US" altLang="en-US" sz="2800">
                  <a:latin typeface="Times New Roman" panose="02020603050405020304" pitchFamily="18" charset="0"/>
                </a:rPr>
                <a:t>=</a:t>
              </a:r>
            </a:p>
          </p:txBody>
        </p:sp>
      </p:grpSp>
      <p:sp>
        <p:nvSpPr>
          <p:cNvPr id="2" name="Left-Right Arrow 1">
            <a:extLst>
              <a:ext uri="{FF2B5EF4-FFF2-40B4-BE49-F238E27FC236}">
                <a16:creationId xmlns:a16="http://schemas.microsoft.com/office/drawing/2014/main" id="{A096F0ED-78A8-444C-8A55-802B6CC6EBF2}"/>
              </a:ext>
            </a:extLst>
          </p:cNvPr>
          <p:cNvSpPr/>
          <p:nvPr/>
        </p:nvSpPr>
        <p:spPr bwMode="auto">
          <a:xfrm rot="19450876">
            <a:off x="3546902" y="5792038"/>
            <a:ext cx="420356" cy="150725"/>
          </a:xfrm>
          <a:prstGeom prst="leftRightArrow">
            <a:avLst/>
          </a:pr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6">
            <a:extLst>
              <a:ext uri="{FF2B5EF4-FFF2-40B4-BE49-F238E27FC236}">
                <a16:creationId xmlns:a16="http://schemas.microsoft.com/office/drawing/2014/main" id="{0750A055-F55C-F648-B22E-F010A57140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2743200"/>
            <a:ext cx="182880" cy="182880"/>
          </a:xfrm>
          <a:prstGeom prst="ellipse">
            <a:avLst/>
          </a:prstGeom>
          <a:solidFill>
            <a:srgbClr val="008F00"/>
          </a:solidFill>
          <a:ln w="15875">
            <a:noFill/>
            <a:round/>
            <a:headEnd type="none" w="sm" len="sm"/>
            <a:tailEnd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Oval 6">
            <a:extLst>
              <a:ext uri="{FF2B5EF4-FFF2-40B4-BE49-F238E27FC236}">
                <a16:creationId xmlns:a16="http://schemas.microsoft.com/office/drawing/2014/main" id="{B2E51380-8026-1F43-8787-3657C0C983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3895" y="2494359"/>
            <a:ext cx="182880" cy="182880"/>
          </a:xfrm>
          <a:prstGeom prst="ellipse">
            <a:avLst/>
          </a:prstGeom>
          <a:solidFill>
            <a:srgbClr val="008F00"/>
          </a:solidFill>
          <a:ln w="15875">
            <a:noFill/>
            <a:round/>
            <a:headEnd type="none" w="sm" len="sm"/>
            <a:tailEnd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Oval 6">
            <a:extLst>
              <a:ext uri="{FF2B5EF4-FFF2-40B4-BE49-F238E27FC236}">
                <a16:creationId xmlns:a16="http://schemas.microsoft.com/office/drawing/2014/main" id="{554EED12-3E12-E34E-B1B2-B098ABB4B3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3895" y="3195832"/>
            <a:ext cx="182880" cy="182880"/>
          </a:xfrm>
          <a:prstGeom prst="ellipse">
            <a:avLst/>
          </a:prstGeom>
          <a:solidFill>
            <a:srgbClr val="008F00"/>
          </a:solidFill>
          <a:ln w="15875">
            <a:noFill/>
            <a:round/>
            <a:headEnd type="none" w="sm" len="sm"/>
            <a:tailEnd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Oval 6">
            <a:extLst>
              <a:ext uri="{FF2B5EF4-FFF2-40B4-BE49-F238E27FC236}">
                <a16:creationId xmlns:a16="http://schemas.microsoft.com/office/drawing/2014/main" id="{EDFF29D1-E864-FC4A-AE4B-3B6FEFAD25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3745706"/>
            <a:ext cx="182880" cy="182880"/>
          </a:xfrm>
          <a:prstGeom prst="ellipse">
            <a:avLst/>
          </a:prstGeom>
          <a:solidFill>
            <a:srgbClr val="008F00"/>
          </a:solidFill>
          <a:ln w="15875">
            <a:noFill/>
            <a:round/>
            <a:headEnd type="none" w="sm" len="sm"/>
            <a:tailEnd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Oval 6">
            <a:extLst>
              <a:ext uri="{FF2B5EF4-FFF2-40B4-BE49-F238E27FC236}">
                <a16:creationId xmlns:a16="http://schemas.microsoft.com/office/drawing/2014/main" id="{6B02457F-0524-F64D-AA50-ED91E55D27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2037" y="3031173"/>
            <a:ext cx="182880" cy="182880"/>
          </a:xfrm>
          <a:prstGeom prst="ellipse">
            <a:avLst/>
          </a:prstGeom>
          <a:solidFill>
            <a:srgbClr val="FF2600"/>
          </a:solidFill>
          <a:ln w="15875">
            <a:noFill/>
            <a:round/>
            <a:headEnd type="none" w="sm" len="sm"/>
            <a:tailEnd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" name="Oval 6">
            <a:extLst>
              <a:ext uri="{FF2B5EF4-FFF2-40B4-BE49-F238E27FC236}">
                <a16:creationId xmlns:a16="http://schemas.microsoft.com/office/drawing/2014/main" id="{A134AE06-B88D-CB4D-B2B8-3FA7F5237A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3031173"/>
            <a:ext cx="182880" cy="182880"/>
          </a:xfrm>
          <a:prstGeom prst="ellipse">
            <a:avLst/>
          </a:prstGeom>
          <a:solidFill>
            <a:srgbClr val="FF2600"/>
          </a:solidFill>
          <a:ln w="15875">
            <a:noFill/>
            <a:round/>
            <a:headEnd type="none" w="sm" len="sm"/>
            <a:tailEnd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Oval 6">
            <a:extLst>
              <a:ext uri="{FF2B5EF4-FFF2-40B4-BE49-F238E27FC236}">
                <a16:creationId xmlns:a16="http://schemas.microsoft.com/office/drawing/2014/main" id="{70615EB4-DA89-304E-BCDB-D26B8F5B02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2037" y="3293745"/>
            <a:ext cx="182880" cy="182880"/>
          </a:xfrm>
          <a:prstGeom prst="ellipse">
            <a:avLst/>
          </a:prstGeom>
          <a:solidFill>
            <a:srgbClr val="FF2600"/>
          </a:solidFill>
          <a:ln w="15875">
            <a:noFill/>
            <a:round/>
            <a:headEnd type="none" w="sm" len="sm"/>
            <a:tailEnd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Oval 6">
            <a:extLst>
              <a:ext uri="{FF2B5EF4-FFF2-40B4-BE49-F238E27FC236}">
                <a16:creationId xmlns:a16="http://schemas.microsoft.com/office/drawing/2014/main" id="{06A1C763-10BB-7E41-A60B-A3B0807C56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0800" y="3294585"/>
            <a:ext cx="182880" cy="182880"/>
          </a:xfrm>
          <a:prstGeom prst="ellipse">
            <a:avLst/>
          </a:prstGeom>
          <a:solidFill>
            <a:srgbClr val="FF2600"/>
          </a:solidFill>
          <a:ln w="15875">
            <a:noFill/>
            <a:round/>
            <a:headEnd type="none" w="sm" len="sm"/>
            <a:tailEnd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Freeform 34">
            <a:extLst>
              <a:ext uri="{FF2B5EF4-FFF2-40B4-BE49-F238E27FC236}">
                <a16:creationId xmlns:a16="http://schemas.microsoft.com/office/drawing/2014/main" id="{8ADDB2E1-2E71-9A4C-A2D0-3C7383FBF0E6}"/>
              </a:ext>
            </a:extLst>
          </p:cNvPr>
          <p:cNvSpPr/>
          <p:nvPr/>
        </p:nvSpPr>
        <p:spPr bwMode="auto">
          <a:xfrm>
            <a:off x="871384" y="2211608"/>
            <a:ext cx="1533832" cy="591917"/>
          </a:xfrm>
          <a:custGeom>
            <a:avLst/>
            <a:gdLst>
              <a:gd name="connsiteX0" fmla="*/ 0 w 1533832"/>
              <a:gd name="connsiteY0" fmla="*/ 119969 h 591917"/>
              <a:gd name="connsiteX1" fmla="*/ 816077 w 1533832"/>
              <a:gd name="connsiteY1" fmla="*/ 31478 h 591917"/>
              <a:gd name="connsiteX2" fmla="*/ 1533832 w 1533832"/>
              <a:gd name="connsiteY2" fmla="*/ 591917 h 591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33832" h="591917">
                <a:moveTo>
                  <a:pt x="0" y="119969"/>
                </a:moveTo>
                <a:cubicBezTo>
                  <a:pt x="280219" y="36394"/>
                  <a:pt x="560438" y="-47180"/>
                  <a:pt x="816077" y="31478"/>
                </a:cubicBezTo>
                <a:cubicBezTo>
                  <a:pt x="1071716" y="110136"/>
                  <a:pt x="1302774" y="351026"/>
                  <a:pt x="1533832" y="591917"/>
                </a:cubicBezTo>
              </a:path>
            </a:pathLst>
          </a:cu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sm" len="sm"/>
            <a:tailEnd type="triangl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460055"/>
      </p:ext>
    </p:extLst>
  </p:cSld>
  <p:clrMapOvr>
    <a:masterClrMapping/>
  </p:clrMapOvr>
  <p:transition/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41CEF3A8-570D-3342-AACD-F796EAAED0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KDD 2018</a:t>
            </a:r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B82A08D0-1698-4F47-8209-FD16EBF19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Dong+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AAECCBBE-2F9E-B34F-85AF-62E6EC4FF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3A0EC-6880-9B4B-8E34-7B613D09876C}" type="slidenum">
              <a:rPr lang="en-US" altLang="en-US" smtClean="0"/>
              <a:pPr/>
              <a:t>77</a:t>
            </a:fld>
            <a:endParaRPr lang="en-US" altLang="en-US" dirty="0"/>
          </a:p>
        </p:txBody>
      </p:sp>
      <p:sp>
        <p:nvSpPr>
          <p:cNvPr id="1514498" name="Rectangle 2">
            <a:extLst>
              <a:ext uri="{FF2B5EF4-FFF2-40B4-BE49-F238E27FC236}">
                <a16:creationId xmlns:a16="http://schemas.microsoft.com/office/drawing/2014/main" id="{0033A7D1-8043-FD46-AC29-08091DC6C03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Kleinberg’s algorithm</a:t>
            </a:r>
          </a:p>
        </p:txBody>
      </p:sp>
      <p:sp>
        <p:nvSpPr>
          <p:cNvPr id="1514499" name="Rectangle 3">
            <a:extLst>
              <a:ext uri="{FF2B5EF4-FFF2-40B4-BE49-F238E27FC236}">
                <a16:creationId xmlns:a16="http://schemas.microsoft.com/office/drawing/2014/main" id="{ECA290B9-5164-9A4D-9664-DDF3485151F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819400" y="1447800"/>
            <a:ext cx="5638800" cy="46482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/>
              <a:t>symmetrically, for the ‘hubness’:</a:t>
            </a:r>
          </a:p>
          <a:p>
            <a:pPr algn="ctr">
              <a:buFontTx/>
              <a:buNone/>
            </a:pPr>
            <a:r>
              <a:rPr lang="en-US" altLang="en-US" i="1" dirty="0"/>
              <a:t>h</a:t>
            </a:r>
            <a:r>
              <a:rPr lang="en-US" altLang="en-US" i="1" baseline="-25000" dirty="0"/>
              <a:t>i</a:t>
            </a:r>
            <a:r>
              <a:rPr lang="en-US" altLang="en-US" i="1" dirty="0"/>
              <a:t> = a</a:t>
            </a:r>
            <a:r>
              <a:rPr lang="en-US" altLang="en-US" i="1" baseline="-25000" dirty="0"/>
              <a:t>n</a:t>
            </a:r>
            <a:r>
              <a:rPr lang="en-US" altLang="en-US" i="1" dirty="0"/>
              <a:t> + </a:t>
            </a:r>
            <a:r>
              <a:rPr lang="en-US" altLang="en-US" i="1" dirty="0" err="1"/>
              <a:t>a</a:t>
            </a:r>
            <a:r>
              <a:rPr lang="en-US" altLang="en-US" i="1" baseline="-25000" dirty="0" err="1"/>
              <a:t>p</a:t>
            </a:r>
            <a:r>
              <a:rPr lang="en-US" altLang="en-US" i="1" dirty="0"/>
              <a:t> + </a:t>
            </a:r>
            <a:r>
              <a:rPr lang="en-US" altLang="en-US" i="1" dirty="0" err="1"/>
              <a:t>a</a:t>
            </a:r>
            <a:r>
              <a:rPr lang="en-US" altLang="en-US" i="1" baseline="-25000" dirty="0" err="1"/>
              <a:t>q</a:t>
            </a:r>
            <a:endParaRPr lang="en-US" altLang="en-US" i="1" baseline="-25000" dirty="0"/>
          </a:p>
          <a:p>
            <a:pPr>
              <a:buFontTx/>
              <a:buNone/>
            </a:pPr>
            <a:r>
              <a:rPr lang="en-US" altLang="en-US" dirty="0"/>
              <a:t>that is</a:t>
            </a:r>
          </a:p>
          <a:p>
            <a:pPr>
              <a:buFontTx/>
              <a:buNone/>
            </a:pPr>
            <a:r>
              <a:rPr lang="en-US" altLang="en-US" i="1" dirty="0"/>
              <a:t>h</a:t>
            </a:r>
            <a:r>
              <a:rPr lang="en-US" altLang="en-US" i="1" baseline="-25000" dirty="0"/>
              <a:t>i</a:t>
            </a:r>
            <a:r>
              <a:rPr lang="en-US" altLang="en-US" dirty="0"/>
              <a:t> = Sum (</a:t>
            </a:r>
            <a:r>
              <a:rPr lang="en-US" altLang="en-US" i="1" dirty="0" err="1"/>
              <a:t>q</a:t>
            </a:r>
            <a:r>
              <a:rPr lang="en-US" altLang="en-US" i="1" baseline="-25000" dirty="0" err="1"/>
              <a:t>j</a:t>
            </a:r>
            <a:r>
              <a:rPr lang="en-US" altLang="en-US" dirty="0"/>
              <a:t>)     over all </a:t>
            </a:r>
            <a:r>
              <a:rPr lang="en-US" altLang="en-US" i="1" dirty="0"/>
              <a:t>j</a:t>
            </a:r>
            <a:r>
              <a:rPr lang="en-US" altLang="en-US" dirty="0"/>
              <a:t> that (</a:t>
            </a:r>
            <a:r>
              <a:rPr lang="en-US" altLang="en-US" i="1" dirty="0" err="1"/>
              <a:t>i,j</a:t>
            </a:r>
            <a:r>
              <a:rPr lang="en-US" altLang="en-US" dirty="0"/>
              <a:t>) edge exists</a:t>
            </a:r>
          </a:p>
          <a:p>
            <a:pPr>
              <a:buFontTx/>
              <a:buNone/>
            </a:pPr>
            <a:r>
              <a:rPr lang="en-US" altLang="en-US" dirty="0"/>
              <a:t>or</a:t>
            </a:r>
          </a:p>
          <a:p>
            <a:pPr>
              <a:buFontTx/>
              <a:buNone/>
            </a:pPr>
            <a:r>
              <a:rPr lang="en-US" altLang="en-US" b="1" dirty="0"/>
              <a:t>h</a:t>
            </a:r>
            <a:r>
              <a:rPr lang="en-US" altLang="en-US" dirty="0"/>
              <a:t> = </a:t>
            </a:r>
            <a:r>
              <a:rPr lang="en-US" altLang="en-US" b="1" dirty="0"/>
              <a:t>A</a:t>
            </a:r>
            <a:r>
              <a:rPr lang="en-US" altLang="en-US" dirty="0"/>
              <a:t> </a:t>
            </a:r>
            <a:r>
              <a:rPr lang="en-US" altLang="en-US" b="1" dirty="0"/>
              <a:t>a</a:t>
            </a:r>
            <a:endParaRPr lang="en-US" altLang="en-US" dirty="0"/>
          </a:p>
        </p:txBody>
      </p:sp>
      <p:sp>
        <p:nvSpPr>
          <p:cNvPr id="1514500" name="Oval 4">
            <a:extLst>
              <a:ext uri="{FF2B5EF4-FFF2-40B4-BE49-F238E27FC236}">
                <a16:creationId xmlns:a16="http://schemas.microsoft.com/office/drawing/2014/main" id="{C8FD1894-B4C9-D849-9A89-135AC9AB3E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2384" y="3733800"/>
            <a:ext cx="160338" cy="17145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14501" name="Oval 5">
            <a:extLst>
              <a:ext uri="{FF2B5EF4-FFF2-40B4-BE49-F238E27FC236}">
                <a16:creationId xmlns:a16="http://schemas.microsoft.com/office/drawing/2014/main" id="{34AE7EAD-803F-8841-90FC-D80AF54FDB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7484" y="3105150"/>
            <a:ext cx="161925" cy="17145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14502" name="Oval 6">
            <a:extLst>
              <a:ext uri="{FF2B5EF4-FFF2-40B4-BE49-F238E27FC236}">
                <a16:creationId xmlns:a16="http://schemas.microsoft.com/office/drawing/2014/main" id="{41DCA19B-CA1C-AC44-8E38-9633F3230F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2784" y="2743200"/>
            <a:ext cx="161925" cy="17145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14503" name="Oval 7">
            <a:extLst>
              <a:ext uri="{FF2B5EF4-FFF2-40B4-BE49-F238E27FC236}">
                <a16:creationId xmlns:a16="http://schemas.microsoft.com/office/drawing/2014/main" id="{EF7A2F06-D95B-3B49-ABB4-28606FCFDD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2384" y="2209800"/>
            <a:ext cx="161925" cy="17145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14504" name="Text Box 8">
            <a:extLst>
              <a:ext uri="{FF2B5EF4-FFF2-40B4-BE49-F238E27FC236}">
                <a16:creationId xmlns:a16="http://schemas.microsoft.com/office/drawing/2014/main" id="{FA5E4C80-4C2A-EF4C-A2C5-96402FE4FA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8062" y="2865158"/>
            <a:ext cx="3619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chemeClr val="tx1"/>
                </a:solidFill>
                <a:miter lim="800000"/>
                <a:headEnd type="none" w="sm" len="sm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kumimoji="0" lang="en-US" altLang="en-US" sz="2800" dirty="0">
                <a:latin typeface="Times New Roman" panose="02020603050405020304" pitchFamily="18" charset="0"/>
              </a:rPr>
              <a:t>p</a:t>
            </a:r>
          </a:p>
        </p:txBody>
      </p:sp>
      <p:sp>
        <p:nvSpPr>
          <p:cNvPr id="1514505" name="Text Box 9">
            <a:extLst>
              <a:ext uri="{FF2B5EF4-FFF2-40B4-BE49-F238E27FC236}">
                <a16:creationId xmlns:a16="http://schemas.microsoft.com/office/drawing/2014/main" id="{CEA53F36-5616-7E40-8E34-10154AAC72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2032" y="1940718"/>
            <a:ext cx="3619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chemeClr val="tx1"/>
                </a:solidFill>
                <a:miter lim="800000"/>
                <a:headEnd type="none" w="sm" len="sm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kumimoji="0" lang="en-US" altLang="en-US" sz="2800" dirty="0">
                <a:latin typeface="Times New Roman" panose="02020603050405020304" pitchFamily="18" charset="0"/>
              </a:rPr>
              <a:t>n</a:t>
            </a:r>
          </a:p>
        </p:txBody>
      </p:sp>
      <p:sp>
        <p:nvSpPr>
          <p:cNvPr id="1514506" name="Text Box 10">
            <a:extLst>
              <a:ext uri="{FF2B5EF4-FFF2-40B4-BE49-F238E27FC236}">
                <a16:creationId xmlns:a16="http://schemas.microsoft.com/office/drawing/2014/main" id="{30A587CE-B581-9343-B9B9-62B7ECC443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8062" y="3657622"/>
            <a:ext cx="3619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chemeClr val="tx1"/>
                </a:solidFill>
                <a:miter lim="800000"/>
                <a:headEnd type="none" w="sm" len="sm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kumimoji="0" lang="en-US" altLang="en-US" sz="2800" dirty="0">
                <a:latin typeface="Times New Roman" panose="02020603050405020304" pitchFamily="18" charset="0"/>
              </a:rPr>
              <a:t>q</a:t>
            </a:r>
          </a:p>
        </p:txBody>
      </p:sp>
      <p:sp>
        <p:nvSpPr>
          <p:cNvPr id="1514507" name="Text Box 11">
            <a:extLst>
              <a:ext uri="{FF2B5EF4-FFF2-40B4-BE49-F238E27FC236}">
                <a16:creationId xmlns:a16="http://schemas.microsoft.com/office/drawing/2014/main" id="{4D198531-C72A-0D4D-A519-3920DAA923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2133600"/>
            <a:ext cx="2825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chemeClr val="tx1"/>
                </a:solidFill>
                <a:miter lim="800000"/>
                <a:headEnd type="none" w="sm" len="sm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kumimoji="0" lang="en-US" altLang="en-US" sz="2800">
                <a:latin typeface="Times New Roman" panose="02020603050405020304" pitchFamily="18" charset="0"/>
              </a:rPr>
              <a:t>i</a:t>
            </a:r>
          </a:p>
        </p:txBody>
      </p:sp>
      <p:cxnSp>
        <p:nvCxnSpPr>
          <p:cNvPr id="1514508" name="AutoShape 12">
            <a:extLst>
              <a:ext uri="{FF2B5EF4-FFF2-40B4-BE49-F238E27FC236}">
                <a16:creationId xmlns:a16="http://schemas.microsoft.com/office/drawing/2014/main" id="{822CD37D-F95C-7C47-B771-DD2BD0AA029A}"/>
              </a:ext>
            </a:extLst>
          </p:cNvPr>
          <p:cNvCxnSpPr>
            <a:cxnSpLocks noChangeShapeType="1"/>
            <a:stCxn id="1514502" idx="7"/>
            <a:endCxn id="1514503" idx="2"/>
          </p:cNvCxnSpPr>
          <p:nvPr/>
        </p:nvCxnSpPr>
        <p:spPr bwMode="auto">
          <a:xfrm flipV="1">
            <a:off x="1000897" y="2295525"/>
            <a:ext cx="463550" cy="465138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14509" name="AutoShape 13">
            <a:extLst>
              <a:ext uri="{FF2B5EF4-FFF2-40B4-BE49-F238E27FC236}">
                <a16:creationId xmlns:a16="http://schemas.microsoft.com/office/drawing/2014/main" id="{BD23CA54-A475-CF40-AEF7-669648143ED0}"/>
              </a:ext>
            </a:extLst>
          </p:cNvPr>
          <p:cNvCxnSpPr>
            <a:cxnSpLocks noChangeShapeType="1"/>
            <a:stCxn id="1514502" idx="6"/>
            <a:endCxn id="1514501" idx="2"/>
          </p:cNvCxnSpPr>
          <p:nvPr/>
        </p:nvCxnSpPr>
        <p:spPr bwMode="auto">
          <a:xfrm>
            <a:off x="1032647" y="2828925"/>
            <a:ext cx="596900" cy="36195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14510" name="AutoShape 14">
            <a:extLst>
              <a:ext uri="{FF2B5EF4-FFF2-40B4-BE49-F238E27FC236}">
                <a16:creationId xmlns:a16="http://schemas.microsoft.com/office/drawing/2014/main" id="{94D5B8DF-67BC-AC43-B61D-B26D26EB29CF}"/>
              </a:ext>
            </a:extLst>
          </p:cNvPr>
          <p:cNvCxnSpPr>
            <a:cxnSpLocks noChangeShapeType="1"/>
            <a:stCxn id="1514502" idx="4"/>
            <a:endCxn id="1514500" idx="1"/>
          </p:cNvCxnSpPr>
          <p:nvPr/>
        </p:nvCxnSpPr>
        <p:spPr bwMode="auto">
          <a:xfrm>
            <a:off x="943747" y="2922588"/>
            <a:ext cx="552450" cy="828675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107E005-64A0-2F45-BF5E-359F8C852B54}"/>
              </a:ext>
            </a:extLst>
          </p:cNvPr>
          <p:cNvGrpSpPr/>
          <p:nvPr/>
        </p:nvGrpSpPr>
        <p:grpSpPr>
          <a:xfrm>
            <a:off x="2976824" y="5553075"/>
            <a:ext cx="1371600" cy="619125"/>
            <a:chOff x="7086600" y="2443159"/>
            <a:chExt cx="1371600" cy="619125"/>
          </a:xfrm>
        </p:grpSpPr>
        <p:sp>
          <p:nvSpPr>
            <p:cNvPr id="19" name="Rectangle 4">
              <a:extLst>
                <a:ext uri="{FF2B5EF4-FFF2-40B4-BE49-F238E27FC236}">
                  <a16:creationId xmlns:a16="http://schemas.microsoft.com/office/drawing/2014/main" id="{79BE6AA9-05E3-0740-B3CA-FFEBDFEF14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86600" y="2452684"/>
              <a:ext cx="76200" cy="609600"/>
            </a:xfrm>
            <a:prstGeom prst="rect">
              <a:avLst/>
            </a:prstGeom>
            <a:solidFill>
              <a:srgbClr val="008F00"/>
            </a:solidFill>
            <a:ln w="28575">
              <a:noFill/>
              <a:miter lim="800000"/>
              <a:headEnd type="none" w="sm" len="sm"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Rectangle 5">
              <a:extLst>
                <a:ext uri="{FF2B5EF4-FFF2-40B4-BE49-F238E27FC236}">
                  <a16:creationId xmlns:a16="http://schemas.microsoft.com/office/drawing/2014/main" id="{72F1EBB2-57A8-FD49-A454-5FF2197A92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3800" y="2452684"/>
              <a:ext cx="609600" cy="60960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Rectangle 6">
              <a:extLst>
                <a:ext uri="{FF2B5EF4-FFF2-40B4-BE49-F238E27FC236}">
                  <a16:creationId xmlns:a16="http://schemas.microsoft.com/office/drawing/2014/main" id="{DDDD4805-1E06-F740-9941-CFFC727C65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82000" y="2452684"/>
              <a:ext cx="76200" cy="609600"/>
            </a:xfrm>
            <a:prstGeom prst="rect">
              <a:avLst/>
            </a:prstGeom>
            <a:solidFill>
              <a:schemeClr val="accent1"/>
            </a:solidFill>
            <a:ln w="28575">
              <a:noFill/>
              <a:miter lim="800000"/>
              <a:headEnd type="none" w="sm" len="sm"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Text Box 7">
              <a:extLst>
                <a:ext uri="{FF2B5EF4-FFF2-40B4-BE49-F238E27FC236}">
                  <a16:creationId xmlns:a16="http://schemas.microsoft.com/office/drawing/2014/main" id="{69096D98-8E92-EF43-B422-029920C13A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62800" y="2443159"/>
              <a:ext cx="384175" cy="519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 type="none" w="sm" len="sm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0" lang="en-US" altLang="en-US" sz="2800">
                  <a:latin typeface="Times New Roman" panose="02020603050405020304" pitchFamily="18" charset="0"/>
                </a:rPr>
                <a:t>=</a:t>
              </a:r>
            </a:p>
          </p:txBody>
        </p:sp>
      </p:grpSp>
      <p:sp>
        <p:nvSpPr>
          <p:cNvPr id="24" name="Oval 6">
            <a:extLst>
              <a:ext uri="{FF2B5EF4-FFF2-40B4-BE49-F238E27FC236}">
                <a16:creationId xmlns:a16="http://schemas.microsoft.com/office/drawing/2014/main" id="{54D196F1-D907-1A49-8820-CE31ED945D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29290" y="2210276"/>
            <a:ext cx="182880" cy="182880"/>
          </a:xfrm>
          <a:prstGeom prst="ellipse">
            <a:avLst/>
          </a:prstGeom>
          <a:solidFill>
            <a:srgbClr val="FF2600"/>
          </a:solidFill>
          <a:ln w="15875">
            <a:noFill/>
            <a:round/>
            <a:headEnd type="none" w="sm" len="sm"/>
            <a:tailEnd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Oval 6">
            <a:extLst>
              <a:ext uri="{FF2B5EF4-FFF2-40B4-BE49-F238E27FC236}">
                <a16:creationId xmlns:a16="http://schemas.microsoft.com/office/drawing/2014/main" id="{2A79E717-5A33-074A-B8C5-1BB9F04DE0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25320" y="3099604"/>
            <a:ext cx="182880" cy="182880"/>
          </a:xfrm>
          <a:prstGeom prst="ellipse">
            <a:avLst/>
          </a:prstGeom>
          <a:solidFill>
            <a:srgbClr val="FF2600"/>
          </a:solidFill>
          <a:ln w="15875">
            <a:noFill/>
            <a:round/>
            <a:headEnd type="none" w="sm" len="sm"/>
            <a:tailEnd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Oval 6">
            <a:extLst>
              <a:ext uri="{FF2B5EF4-FFF2-40B4-BE49-F238E27FC236}">
                <a16:creationId xmlns:a16="http://schemas.microsoft.com/office/drawing/2014/main" id="{BDD0B5FE-A30F-CF4D-AEB0-1820DBC7FD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28997" y="3367389"/>
            <a:ext cx="182880" cy="182880"/>
          </a:xfrm>
          <a:prstGeom prst="ellipse">
            <a:avLst/>
          </a:prstGeom>
          <a:solidFill>
            <a:srgbClr val="FF2600"/>
          </a:solidFill>
          <a:ln w="15875">
            <a:noFill/>
            <a:round/>
            <a:headEnd type="none" w="sm" len="sm"/>
            <a:tailEnd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Oval 6">
            <a:extLst>
              <a:ext uri="{FF2B5EF4-FFF2-40B4-BE49-F238E27FC236}">
                <a16:creationId xmlns:a16="http://schemas.microsoft.com/office/drawing/2014/main" id="{CF904394-E257-9940-A120-EBCA505E9E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25320" y="3825738"/>
            <a:ext cx="182880" cy="182880"/>
          </a:xfrm>
          <a:prstGeom prst="ellipse">
            <a:avLst/>
          </a:prstGeom>
          <a:solidFill>
            <a:srgbClr val="FF2600"/>
          </a:solidFill>
          <a:ln w="15875">
            <a:noFill/>
            <a:round/>
            <a:headEnd type="none" w="sm" len="sm"/>
            <a:tailEnd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Oval 6">
            <a:extLst>
              <a:ext uri="{FF2B5EF4-FFF2-40B4-BE49-F238E27FC236}">
                <a16:creationId xmlns:a16="http://schemas.microsoft.com/office/drawing/2014/main" id="{CBFA19A1-57BD-334F-9DAA-6101692697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42440" y="4078436"/>
            <a:ext cx="182880" cy="182880"/>
          </a:xfrm>
          <a:prstGeom prst="ellipse">
            <a:avLst/>
          </a:prstGeom>
          <a:solidFill>
            <a:srgbClr val="FF2600"/>
          </a:solidFill>
          <a:ln w="15875">
            <a:noFill/>
            <a:round/>
            <a:headEnd type="none" w="sm" len="sm"/>
            <a:tailEnd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Oval 6">
            <a:extLst>
              <a:ext uri="{FF2B5EF4-FFF2-40B4-BE49-F238E27FC236}">
                <a16:creationId xmlns:a16="http://schemas.microsoft.com/office/drawing/2014/main" id="{91FEAC69-909C-114F-9062-94183F0FC6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5182" y="4082842"/>
            <a:ext cx="182880" cy="182880"/>
          </a:xfrm>
          <a:prstGeom prst="ellipse">
            <a:avLst/>
          </a:prstGeom>
          <a:solidFill>
            <a:srgbClr val="FF2600"/>
          </a:solidFill>
          <a:ln w="15875">
            <a:noFill/>
            <a:round/>
            <a:headEnd type="none" w="sm" len="sm"/>
            <a:tailEnd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FF769073-81FA-4043-9A0F-AF6C635AA9F7}"/>
              </a:ext>
            </a:extLst>
          </p:cNvPr>
          <p:cNvSpPr/>
          <p:nvPr/>
        </p:nvSpPr>
        <p:spPr bwMode="auto">
          <a:xfrm flipH="1">
            <a:off x="823288" y="1520923"/>
            <a:ext cx="1170298" cy="488100"/>
          </a:xfrm>
          <a:custGeom>
            <a:avLst/>
            <a:gdLst>
              <a:gd name="connsiteX0" fmla="*/ 0 w 1533832"/>
              <a:gd name="connsiteY0" fmla="*/ 119969 h 591917"/>
              <a:gd name="connsiteX1" fmla="*/ 816077 w 1533832"/>
              <a:gd name="connsiteY1" fmla="*/ 31478 h 591917"/>
              <a:gd name="connsiteX2" fmla="*/ 1533832 w 1533832"/>
              <a:gd name="connsiteY2" fmla="*/ 591917 h 591917"/>
              <a:gd name="connsiteX0" fmla="*/ 0 w 1738292"/>
              <a:gd name="connsiteY0" fmla="*/ 506466 h 560579"/>
              <a:gd name="connsiteX1" fmla="*/ 1020537 w 1738292"/>
              <a:gd name="connsiteY1" fmla="*/ 140 h 560579"/>
              <a:gd name="connsiteX2" fmla="*/ 1738292 w 1738292"/>
              <a:gd name="connsiteY2" fmla="*/ 560579 h 560579"/>
              <a:gd name="connsiteX0" fmla="*/ 0 w 1738292"/>
              <a:gd name="connsiteY0" fmla="*/ 506495 h 560608"/>
              <a:gd name="connsiteX1" fmla="*/ 1020537 w 1738292"/>
              <a:gd name="connsiteY1" fmla="*/ 169 h 560608"/>
              <a:gd name="connsiteX2" fmla="*/ 1738292 w 1738292"/>
              <a:gd name="connsiteY2" fmla="*/ 560608 h 560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38292" h="560608">
                <a:moveTo>
                  <a:pt x="0" y="506495"/>
                </a:moveTo>
                <a:cubicBezTo>
                  <a:pt x="177988" y="343870"/>
                  <a:pt x="730822" y="-8850"/>
                  <a:pt x="1020537" y="169"/>
                </a:cubicBezTo>
                <a:cubicBezTo>
                  <a:pt x="1310252" y="9188"/>
                  <a:pt x="1507234" y="319717"/>
                  <a:pt x="1738292" y="560608"/>
                </a:cubicBezTo>
              </a:path>
            </a:pathLst>
          </a:cu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sm" len="sm"/>
            <a:tailEnd type="triangl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015895"/>
      </p:ext>
    </p:extLst>
  </p:cSld>
  <p:clrMapOvr>
    <a:masterClrMapping/>
  </p:clrMapOvr>
  <p:transition/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41CEF3A8-570D-3342-AACD-F796EAAED0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KDD 2018</a:t>
            </a:r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B82A08D0-1698-4F47-8209-FD16EBF19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Dong+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AAECCBBE-2F9E-B34F-85AF-62E6EC4FF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3A0EC-6880-9B4B-8E34-7B613D09876C}" type="slidenum">
              <a:rPr lang="en-US" altLang="en-US" smtClean="0"/>
              <a:pPr/>
              <a:t>78</a:t>
            </a:fld>
            <a:endParaRPr lang="en-US" altLang="en-US" dirty="0"/>
          </a:p>
        </p:txBody>
      </p:sp>
      <p:sp>
        <p:nvSpPr>
          <p:cNvPr id="1514498" name="Rectangle 2">
            <a:extLst>
              <a:ext uri="{FF2B5EF4-FFF2-40B4-BE49-F238E27FC236}">
                <a16:creationId xmlns:a16="http://schemas.microsoft.com/office/drawing/2014/main" id="{0033A7D1-8043-FD46-AC29-08091DC6C03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Kleinberg’s algorithm</a:t>
            </a:r>
          </a:p>
        </p:txBody>
      </p:sp>
      <p:sp>
        <p:nvSpPr>
          <p:cNvPr id="1514499" name="Rectangle 3">
            <a:extLst>
              <a:ext uri="{FF2B5EF4-FFF2-40B4-BE49-F238E27FC236}">
                <a16:creationId xmlns:a16="http://schemas.microsoft.com/office/drawing/2014/main" id="{ECA290B9-5164-9A4D-9664-DDF3485151F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819400" y="1447800"/>
            <a:ext cx="5638800" cy="46482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/>
              <a:t>symmetrically, for the ‘hubness’:</a:t>
            </a:r>
          </a:p>
          <a:p>
            <a:pPr algn="ctr">
              <a:buFontTx/>
              <a:buNone/>
            </a:pPr>
            <a:r>
              <a:rPr lang="en-US" altLang="en-US" i="1" dirty="0"/>
              <a:t>h</a:t>
            </a:r>
            <a:r>
              <a:rPr lang="en-US" altLang="en-US" i="1" baseline="-25000" dirty="0"/>
              <a:t>i</a:t>
            </a:r>
            <a:r>
              <a:rPr lang="en-US" altLang="en-US" i="1" dirty="0"/>
              <a:t> = a</a:t>
            </a:r>
            <a:r>
              <a:rPr lang="en-US" altLang="en-US" i="1" baseline="-25000" dirty="0"/>
              <a:t>n</a:t>
            </a:r>
            <a:r>
              <a:rPr lang="en-US" altLang="en-US" i="1" dirty="0"/>
              <a:t> + </a:t>
            </a:r>
            <a:r>
              <a:rPr lang="en-US" altLang="en-US" i="1" dirty="0" err="1"/>
              <a:t>a</a:t>
            </a:r>
            <a:r>
              <a:rPr lang="en-US" altLang="en-US" i="1" baseline="-25000" dirty="0" err="1"/>
              <a:t>p</a:t>
            </a:r>
            <a:r>
              <a:rPr lang="en-US" altLang="en-US" i="1" dirty="0"/>
              <a:t> + </a:t>
            </a:r>
            <a:r>
              <a:rPr lang="en-US" altLang="en-US" i="1" dirty="0" err="1"/>
              <a:t>a</a:t>
            </a:r>
            <a:r>
              <a:rPr lang="en-US" altLang="en-US" i="1" baseline="-25000" dirty="0" err="1"/>
              <a:t>q</a:t>
            </a:r>
            <a:endParaRPr lang="en-US" altLang="en-US" i="1" baseline="-25000" dirty="0"/>
          </a:p>
          <a:p>
            <a:pPr>
              <a:buFontTx/>
              <a:buNone/>
            </a:pPr>
            <a:r>
              <a:rPr lang="en-US" altLang="en-US" dirty="0"/>
              <a:t>that is</a:t>
            </a:r>
          </a:p>
          <a:p>
            <a:pPr>
              <a:buFontTx/>
              <a:buNone/>
            </a:pPr>
            <a:r>
              <a:rPr lang="en-US" altLang="en-US" i="1" dirty="0"/>
              <a:t>h</a:t>
            </a:r>
            <a:r>
              <a:rPr lang="en-US" altLang="en-US" i="1" baseline="-25000" dirty="0"/>
              <a:t>i</a:t>
            </a:r>
            <a:r>
              <a:rPr lang="en-US" altLang="en-US" dirty="0"/>
              <a:t> = Sum (</a:t>
            </a:r>
            <a:r>
              <a:rPr lang="en-US" altLang="en-US" i="1" dirty="0" err="1"/>
              <a:t>q</a:t>
            </a:r>
            <a:r>
              <a:rPr lang="en-US" altLang="en-US" i="1" baseline="-25000" dirty="0" err="1"/>
              <a:t>j</a:t>
            </a:r>
            <a:r>
              <a:rPr lang="en-US" altLang="en-US" dirty="0"/>
              <a:t>)     over all </a:t>
            </a:r>
            <a:r>
              <a:rPr lang="en-US" altLang="en-US" i="1" dirty="0"/>
              <a:t>j</a:t>
            </a:r>
            <a:r>
              <a:rPr lang="en-US" altLang="en-US" dirty="0"/>
              <a:t> that (</a:t>
            </a:r>
            <a:r>
              <a:rPr lang="en-US" altLang="en-US" i="1" dirty="0" err="1"/>
              <a:t>i,j</a:t>
            </a:r>
            <a:r>
              <a:rPr lang="en-US" altLang="en-US" dirty="0"/>
              <a:t>) edge exists</a:t>
            </a:r>
          </a:p>
          <a:p>
            <a:pPr>
              <a:buFontTx/>
              <a:buNone/>
            </a:pPr>
            <a:r>
              <a:rPr lang="en-US" altLang="en-US" dirty="0"/>
              <a:t>or</a:t>
            </a:r>
          </a:p>
          <a:p>
            <a:pPr>
              <a:buFontTx/>
              <a:buNone/>
            </a:pPr>
            <a:r>
              <a:rPr lang="en-US" altLang="en-US" b="1" dirty="0"/>
              <a:t>h</a:t>
            </a:r>
            <a:r>
              <a:rPr lang="en-US" altLang="en-US" dirty="0"/>
              <a:t> = </a:t>
            </a:r>
            <a:r>
              <a:rPr lang="en-US" altLang="en-US" b="1" dirty="0"/>
              <a:t>A</a:t>
            </a:r>
            <a:r>
              <a:rPr lang="en-US" altLang="en-US" dirty="0"/>
              <a:t> </a:t>
            </a:r>
            <a:r>
              <a:rPr lang="en-US" altLang="en-US" b="1" dirty="0"/>
              <a:t>a</a:t>
            </a:r>
            <a:endParaRPr lang="en-US" altLang="en-US" dirty="0"/>
          </a:p>
        </p:txBody>
      </p:sp>
      <p:sp>
        <p:nvSpPr>
          <p:cNvPr id="1514500" name="Oval 4">
            <a:extLst>
              <a:ext uri="{FF2B5EF4-FFF2-40B4-BE49-F238E27FC236}">
                <a16:creationId xmlns:a16="http://schemas.microsoft.com/office/drawing/2014/main" id="{C8FD1894-B4C9-D849-9A89-135AC9AB3E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2384" y="3733800"/>
            <a:ext cx="160338" cy="17145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14501" name="Oval 5">
            <a:extLst>
              <a:ext uri="{FF2B5EF4-FFF2-40B4-BE49-F238E27FC236}">
                <a16:creationId xmlns:a16="http://schemas.microsoft.com/office/drawing/2014/main" id="{34AE7EAD-803F-8841-90FC-D80AF54FDB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7484" y="3105150"/>
            <a:ext cx="161925" cy="17145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14502" name="Oval 6">
            <a:extLst>
              <a:ext uri="{FF2B5EF4-FFF2-40B4-BE49-F238E27FC236}">
                <a16:creationId xmlns:a16="http://schemas.microsoft.com/office/drawing/2014/main" id="{41DCA19B-CA1C-AC44-8E38-9633F3230F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2784" y="2743200"/>
            <a:ext cx="161925" cy="17145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14503" name="Oval 7">
            <a:extLst>
              <a:ext uri="{FF2B5EF4-FFF2-40B4-BE49-F238E27FC236}">
                <a16:creationId xmlns:a16="http://schemas.microsoft.com/office/drawing/2014/main" id="{EF7A2F06-D95B-3B49-ABB4-28606FCFDD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2384" y="2209800"/>
            <a:ext cx="161925" cy="171450"/>
          </a:xfrm>
          <a:prstGeom prst="ellips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14504" name="Text Box 8">
            <a:extLst>
              <a:ext uri="{FF2B5EF4-FFF2-40B4-BE49-F238E27FC236}">
                <a16:creationId xmlns:a16="http://schemas.microsoft.com/office/drawing/2014/main" id="{FA5E4C80-4C2A-EF4C-A2C5-96402FE4FA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8062" y="2865158"/>
            <a:ext cx="3619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chemeClr val="tx1"/>
                </a:solidFill>
                <a:miter lim="800000"/>
                <a:headEnd type="none" w="sm" len="sm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kumimoji="0" lang="en-US" altLang="en-US" sz="2800" dirty="0">
                <a:latin typeface="Times New Roman" panose="02020603050405020304" pitchFamily="18" charset="0"/>
              </a:rPr>
              <a:t>p</a:t>
            </a:r>
          </a:p>
        </p:txBody>
      </p:sp>
      <p:sp>
        <p:nvSpPr>
          <p:cNvPr id="1514505" name="Text Box 9">
            <a:extLst>
              <a:ext uri="{FF2B5EF4-FFF2-40B4-BE49-F238E27FC236}">
                <a16:creationId xmlns:a16="http://schemas.microsoft.com/office/drawing/2014/main" id="{CEA53F36-5616-7E40-8E34-10154AAC72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2032" y="1940718"/>
            <a:ext cx="3619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chemeClr val="tx1"/>
                </a:solidFill>
                <a:miter lim="800000"/>
                <a:headEnd type="none" w="sm" len="sm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kumimoji="0" lang="en-US" altLang="en-US" sz="2800" dirty="0">
                <a:latin typeface="Times New Roman" panose="02020603050405020304" pitchFamily="18" charset="0"/>
              </a:rPr>
              <a:t>n</a:t>
            </a:r>
          </a:p>
        </p:txBody>
      </p:sp>
      <p:sp>
        <p:nvSpPr>
          <p:cNvPr id="1514506" name="Text Box 10">
            <a:extLst>
              <a:ext uri="{FF2B5EF4-FFF2-40B4-BE49-F238E27FC236}">
                <a16:creationId xmlns:a16="http://schemas.microsoft.com/office/drawing/2014/main" id="{30A587CE-B581-9343-B9B9-62B7ECC443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8062" y="3657622"/>
            <a:ext cx="3619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chemeClr val="tx1"/>
                </a:solidFill>
                <a:miter lim="800000"/>
                <a:headEnd type="none" w="sm" len="sm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kumimoji="0" lang="en-US" altLang="en-US" sz="2800" dirty="0">
                <a:latin typeface="Times New Roman" panose="02020603050405020304" pitchFamily="18" charset="0"/>
              </a:rPr>
              <a:t>q</a:t>
            </a:r>
          </a:p>
        </p:txBody>
      </p:sp>
      <p:sp>
        <p:nvSpPr>
          <p:cNvPr id="1514507" name="Text Box 11">
            <a:extLst>
              <a:ext uri="{FF2B5EF4-FFF2-40B4-BE49-F238E27FC236}">
                <a16:creationId xmlns:a16="http://schemas.microsoft.com/office/drawing/2014/main" id="{4D198531-C72A-0D4D-A519-3920DAA923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2133600"/>
            <a:ext cx="2825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5875">
                <a:solidFill>
                  <a:schemeClr val="tx1"/>
                </a:solidFill>
                <a:miter lim="800000"/>
                <a:headEnd type="none" w="sm" len="sm"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kumimoji="0" lang="en-US" altLang="en-US" sz="2800">
                <a:latin typeface="Times New Roman" panose="02020603050405020304" pitchFamily="18" charset="0"/>
              </a:rPr>
              <a:t>i</a:t>
            </a:r>
          </a:p>
        </p:txBody>
      </p:sp>
      <p:cxnSp>
        <p:nvCxnSpPr>
          <p:cNvPr id="1514508" name="AutoShape 12">
            <a:extLst>
              <a:ext uri="{FF2B5EF4-FFF2-40B4-BE49-F238E27FC236}">
                <a16:creationId xmlns:a16="http://schemas.microsoft.com/office/drawing/2014/main" id="{822CD37D-F95C-7C47-B771-DD2BD0AA029A}"/>
              </a:ext>
            </a:extLst>
          </p:cNvPr>
          <p:cNvCxnSpPr>
            <a:cxnSpLocks noChangeShapeType="1"/>
            <a:stCxn id="1514502" idx="7"/>
            <a:endCxn id="1514503" idx="2"/>
          </p:cNvCxnSpPr>
          <p:nvPr/>
        </p:nvCxnSpPr>
        <p:spPr bwMode="auto">
          <a:xfrm flipV="1">
            <a:off x="1000897" y="2295525"/>
            <a:ext cx="463550" cy="465138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14509" name="AutoShape 13">
            <a:extLst>
              <a:ext uri="{FF2B5EF4-FFF2-40B4-BE49-F238E27FC236}">
                <a16:creationId xmlns:a16="http://schemas.microsoft.com/office/drawing/2014/main" id="{BD23CA54-A475-CF40-AEF7-669648143ED0}"/>
              </a:ext>
            </a:extLst>
          </p:cNvPr>
          <p:cNvCxnSpPr>
            <a:cxnSpLocks noChangeShapeType="1"/>
            <a:stCxn id="1514502" idx="6"/>
            <a:endCxn id="1514501" idx="2"/>
          </p:cNvCxnSpPr>
          <p:nvPr/>
        </p:nvCxnSpPr>
        <p:spPr bwMode="auto">
          <a:xfrm>
            <a:off x="1032647" y="2828925"/>
            <a:ext cx="596900" cy="361950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14510" name="AutoShape 14">
            <a:extLst>
              <a:ext uri="{FF2B5EF4-FFF2-40B4-BE49-F238E27FC236}">
                <a16:creationId xmlns:a16="http://schemas.microsoft.com/office/drawing/2014/main" id="{94D5B8DF-67BC-AC43-B61D-B26D26EB29CF}"/>
              </a:ext>
            </a:extLst>
          </p:cNvPr>
          <p:cNvCxnSpPr>
            <a:cxnSpLocks noChangeShapeType="1"/>
            <a:stCxn id="1514502" idx="4"/>
            <a:endCxn id="1514500" idx="1"/>
          </p:cNvCxnSpPr>
          <p:nvPr/>
        </p:nvCxnSpPr>
        <p:spPr bwMode="auto">
          <a:xfrm>
            <a:off x="943747" y="2922588"/>
            <a:ext cx="552450" cy="828675"/>
          </a:xfrm>
          <a:prstGeom prst="straightConnector1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107E005-64A0-2F45-BF5E-359F8C852B54}"/>
              </a:ext>
            </a:extLst>
          </p:cNvPr>
          <p:cNvGrpSpPr/>
          <p:nvPr/>
        </p:nvGrpSpPr>
        <p:grpSpPr>
          <a:xfrm>
            <a:off x="2976824" y="5553075"/>
            <a:ext cx="1371600" cy="619125"/>
            <a:chOff x="7086600" y="2443159"/>
            <a:chExt cx="1371600" cy="619125"/>
          </a:xfrm>
        </p:grpSpPr>
        <p:sp>
          <p:nvSpPr>
            <p:cNvPr id="19" name="Rectangle 4">
              <a:extLst>
                <a:ext uri="{FF2B5EF4-FFF2-40B4-BE49-F238E27FC236}">
                  <a16:creationId xmlns:a16="http://schemas.microsoft.com/office/drawing/2014/main" id="{79BE6AA9-05E3-0740-B3CA-FFEBDFEF14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86600" y="2452684"/>
              <a:ext cx="76200" cy="609600"/>
            </a:xfrm>
            <a:prstGeom prst="rect">
              <a:avLst/>
            </a:prstGeom>
            <a:solidFill>
              <a:srgbClr val="008F00"/>
            </a:solidFill>
            <a:ln w="28575">
              <a:noFill/>
              <a:miter lim="800000"/>
              <a:headEnd type="none" w="sm" len="sm"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Rectangle 5">
              <a:extLst>
                <a:ext uri="{FF2B5EF4-FFF2-40B4-BE49-F238E27FC236}">
                  <a16:creationId xmlns:a16="http://schemas.microsoft.com/office/drawing/2014/main" id="{72F1EBB2-57A8-FD49-A454-5FF2197A92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3800" y="2452684"/>
              <a:ext cx="609600" cy="60960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Rectangle 6">
              <a:extLst>
                <a:ext uri="{FF2B5EF4-FFF2-40B4-BE49-F238E27FC236}">
                  <a16:creationId xmlns:a16="http://schemas.microsoft.com/office/drawing/2014/main" id="{DDDD4805-1E06-F740-9941-CFFC727C65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82000" y="2452684"/>
              <a:ext cx="76200" cy="609600"/>
            </a:xfrm>
            <a:prstGeom prst="rect">
              <a:avLst/>
            </a:prstGeom>
            <a:solidFill>
              <a:schemeClr val="accent1"/>
            </a:solidFill>
            <a:ln w="28575">
              <a:noFill/>
              <a:miter lim="800000"/>
              <a:headEnd type="none" w="sm" len="sm"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Text Box 7">
              <a:extLst>
                <a:ext uri="{FF2B5EF4-FFF2-40B4-BE49-F238E27FC236}">
                  <a16:creationId xmlns:a16="http://schemas.microsoft.com/office/drawing/2014/main" id="{69096D98-8E92-EF43-B422-029920C13A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62800" y="2443159"/>
              <a:ext cx="384175" cy="519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 type="none" w="sm" len="sm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0" lang="en-US" altLang="en-US" sz="2800">
                  <a:latin typeface="Times New Roman" panose="02020603050405020304" pitchFamily="18" charset="0"/>
                </a:rPr>
                <a:t>=</a:t>
              </a:r>
            </a:p>
          </p:txBody>
        </p:sp>
      </p:grpSp>
      <p:sp>
        <p:nvSpPr>
          <p:cNvPr id="24" name="Oval 6">
            <a:extLst>
              <a:ext uri="{FF2B5EF4-FFF2-40B4-BE49-F238E27FC236}">
                <a16:creationId xmlns:a16="http://schemas.microsoft.com/office/drawing/2014/main" id="{54D196F1-D907-1A49-8820-CE31ED945D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29290" y="2210276"/>
            <a:ext cx="182880" cy="182880"/>
          </a:xfrm>
          <a:prstGeom prst="ellipse">
            <a:avLst/>
          </a:prstGeom>
          <a:solidFill>
            <a:srgbClr val="FF2600"/>
          </a:solidFill>
          <a:ln w="15875">
            <a:noFill/>
            <a:round/>
            <a:headEnd type="none" w="sm" len="sm"/>
            <a:tailEnd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Oval 6">
            <a:extLst>
              <a:ext uri="{FF2B5EF4-FFF2-40B4-BE49-F238E27FC236}">
                <a16:creationId xmlns:a16="http://schemas.microsoft.com/office/drawing/2014/main" id="{2A79E717-5A33-074A-B8C5-1BB9F04DE0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25320" y="3099604"/>
            <a:ext cx="182880" cy="182880"/>
          </a:xfrm>
          <a:prstGeom prst="ellipse">
            <a:avLst/>
          </a:prstGeom>
          <a:solidFill>
            <a:srgbClr val="FF2600"/>
          </a:solidFill>
          <a:ln w="15875">
            <a:noFill/>
            <a:round/>
            <a:headEnd type="none" w="sm" len="sm"/>
            <a:tailEnd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Oval 6">
            <a:extLst>
              <a:ext uri="{FF2B5EF4-FFF2-40B4-BE49-F238E27FC236}">
                <a16:creationId xmlns:a16="http://schemas.microsoft.com/office/drawing/2014/main" id="{BDD0B5FE-A30F-CF4D-AEB0-1820DBC7FD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28997" y="3367389"/>
            <a:ext cx="182880" cy="182880"/>
          </a:xfrm>
          <a:prstGeom prst="ellipse">
            <a:avLst/>
          </a:prstGeom>
          <a:solidFill>
            <a:srgbClr val="FF2600"/>
          </a:solidFill>
          <a:ln w="15875">
            <a:noFill/>
            <a:round/>
            <a:headEnd type="none" w="sm" len="sm"/>
            <a:tailEnd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Oval 6">
            <a:extLst>
              <a:ext uri="{FF2B5EF4-FFF2-40B4-BE49-F238E27FC236}">
                <a16:creationId xmlns:a16="http://schemas.microsoft.com/office/drawing/2014/main" id="{CF904394-E257-9940-A120-EBCA505E9E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25320" y="3825738"/>
            <a:ext cx="182880" cy="182880"/>
          </a:xfrm>
          <a:prstGeom prst="ellipse">
            <a:avLst/>
          </a:prstGeom>
          <a:solidFill>
            <a:srgbClr val="FF2600"/>
          </a:solidFill>
          <a:ln w="15875">
            <a:noFill/>
            <a:round/>
            <a:headEnd type="none" w="sm" len="sm"/>
            <a:tailEnd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Oval 6">
            <a:extLst>
              <a:ext uri="{FF2B5EF4-FFF2-40B4-BE49-F238E27FC236}">
                <a16:creationId xmlns:a16="http://schemas.microsoft.com/office/drawing/2014/main" id="{CBFA19A1-57BD-334F-9DAA-6101692697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42440" y="4078436"/>
            <a:ext cx="182880" cy="182880"/>
          </a:xfrm>
          <a:prstGeom prst="ellipse">
            <a:avLst/>
          </a:prstGeom>
          <a:solidFill>
            <a:srgbClr val="FF2600"/>
          </a:solidFill>
          <a:ln w="15875">
            <a:noFill/>
            <a:round/>
            <a:headEnd type="none" w="sm" len="sm"/>
            <a:tailEnd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Oval 6">
            <a:extLst>
              <a:ext uri="{FF2B5EF4-FFF2-40B4-BE49-F238E27FC236}">
                <a16:creationId xmlns:a16="http://schemas.microsoft.com/office/drawing/2014/main" id="{91FEAC69-909C-114F-9062-94183F0FC6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5182" y="4082842"/>
            <a:ext cx="182880" cy="182880"/>
          </a:xfrm>
          <a:prstGeom prst="ellipse">
            <a:avLst/>
          </a:prstGeom>
          <a:solidFill>
            <a:srgbClr val="FF2600"/>
          </a:solidFill>
          <a:ln w="15875">
            <a:noFill/>
            <a:round/>
            <a:headEnd type="none" w="sm" len="sm"/>
            <a:tailEnd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FF769073-81FA-4043-9A0F-AF6C635AA9F7}"/>
              </a:ext>
            </a:extLst>
          </p:cNvPr>
          <p:cNvSpPr/>
          <p:nvPr/>
        </p:nvSpPr>
        <p:spPr bwMode="auto">
          <a:xfrm flipH="1">
            <a:off x="823288" y="1520923"/>
            <a:ext cx="1170298" cy="488100"/>
          </a:xfrm>
          <a:custGeom>
            <a:avLst/>
            <a:gdLst>
              <a:gd name="connsiteX0" fmla="*/ 0 w 1533832"/>
              <a:gd name="connsiteY0" fmla="*/ 119969 h 591917"/>
              <a:gd name="connsiteX1" fmla="*/ 816077 w 1533832"/>
              <a:gd name="connsiteY1" fmla="*/ 31478 h 591917"/>
              <a:gd name="connsiteX2" fmla="*/ 1533832 w 1533832"/>
              <a:gd name="connsiteY2" fmla="*/ 591917 h 591917"/>
              <a:gd name="connsiteX0" fmla="*/ 0 w 1738292"/>
              <a:gd name="connsiteY0" fmla="*/ 506466 h 560579"/>
              <a:gd name="connsiteX1" fmla="*/ 1020537 w 1738292"/>
              <a:gd name="connsiteY1" fmla="*/ 140 h 560579"/>
              <a:gd name="connsiteX2" fmla="*/ 1738292 w 1738292"/>
              <a:gd name="connsiteY2" fmla="*/ 560579 h 560579"/>
              <a:gd name="connsiteX0" fmla="*/ 0 w 1738292"/>
              <a:gd name="connsiteY0" fmla="*/ 506495 h 560608"/>
              <a:gd name="connsiteX1" fmla="*/ 1020537 w 1738292"/>
              <a:gd name="connsiteY1" fmla="*/ 169 h 560608"/>
              <a:gd name="connsiteX2" fmla="*/ 1738292 w 1738292"/>
              <a:gd name="connsiteY2" fmla="*/ 560608 h 560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38292" h="560608">
                <a:moveTo>
                  <a:pt x="0" y="506495"/>
                </a:moveTo>
                <a:cubicBezTo>
                  <a:pt x="177988" y="343870"/>
                  <a:pt x="730822" y="-8850"/>
                  <a:pt x="1020537" y="169"/>
                </a:cubicBezTo>
                <a:cubicBezTo>
                  <a:pt x="1310252" y="9188"/>
                  <a:pt x="1507234" y="319717"/>
                  <a:pt x="1738292" y="560608"/>
                </a:cubicBezTo>
              </a:path>
            </a:pathLst>
          </a:cu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sm" len="sm"/>
            <a:tailEnd type="triangl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6">
            <a:extLst>
              <a:ext uri="{FF2B5EF4-FFF2-40B4-BE49-F238E27FC236}">
                <a16:creationId xmlns:a16="http://schemas.microsoft.com/office/drawing/2014/main" id="{9F181E18-2B99-BB46-A7B0-085D3501B0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032" y="2760663"/>
            <a:ext cx="182880" cy="182880"/>
          </a:xfrm>
          <a:prstGeom prst="ellipse">
            <a:avLst/>
          </a:prstGeom>
          <a:solidFill>
            <a:srgbClr val="008F00"/>
          </a:solidFill>
          <a:ln w="15875">
            <a:noFill/>
            <a:round/>
            <a:headEnd type="none" w="sm" len="sm"/>
            <a:tailEnd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" name="Oval 6">
            <a:extLst>
              <a:ext uri="{FF2B5EF4-FFF2-40B4-BE49-F238E27FC236}">
                <a16:creationId xmlns:a16="http://schemas.microsoft.com/office/drawing/2014/main" id="{9709AF94-6C95-454E-8B46-2440570635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170" y="2766327"/>
            <a:ext cx="182880" cy="182880"/>
          </a:xfrm>
          <a:prstGeom prst="ellipse">
            <a:avLst/>
          </a:prstGeom>
          <a:solidFill>
            <a:srgbClr val="008F00"/>
          </a:solidFill>
          <a:ln w="15875">
            <a:noFill/>
            <a:round/>
            <a:headEnd type="none" w="sm" len="sm"/>
            <a:tailEnd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Oval 6">
            <a:extLst>
              <a:ext uri="{FF2B5EF4-FFF2-40B4-BE49-F238E27FC236}">
                <a16:creationId xmlns:a16="http://schemas.microsoft.com/office/drawing/2014/main" id="{5F495BB5-3864-B145-A675-23AF7190C5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628" y="3062821"/>
            <a:ext cx="182880" cy="182880"/>
          </a:xfrm>
          <a:prstGeom prst="ellipse">
            <a:avLst/>
          </a:prstGeom>
          <a:solidFill>
            <a:srgbClr val="008F00"/>
          </a:solidFill>
          <a:ln w="15875">
            <a:noFill/>
            <a:round/>
            <a:headEnd type="none" w="sm" len="sm"/>
            <a:tailEnd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Oval 6">
            <a:extLst>
              <a:ext uri="{FF2B5EF4-FFF2-40B4-BE49-F238E27FC236}">
                <a16:creationId xmlns:a16="http://schemas.microsoft.com/office/drawing/2014/main" id="{B844B6DB-4D76-2D40-A969-AF1AE7955B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766" y="3062821"/>
            <a:ext cx="182880" cy="182880"/>
          </a:xfrm>
          <a:prstGeom prst="ellipse">
            <a:avLst/>
          </a:prstGeom>
          <a:solidFill>
            <a:srgbClr val="008F00"/>
          </a:solidFill>
          <a:ln w="15875">
            <a:noFill/>
            <a:round/>
            <a:headEnd type="none" w="sm" len="sm"/>
            <a:tailEnd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Oval 6">
            <a:extLst>
              <a:ext uri="{FF2B5EF4-FFF2-40B4-BE49-F238E27FC236}">
                <a16:creationId xmlns:a16="http://schemas.microsoft.com/office/drawing/2014/main" id="{5A3BAEA1-110D-C445-B267-6D625E1D25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170" y="3367065"/>
            <a:ext cx="182880" cy="182880"/>
          </a:xfrm>
          <a:prstGeom prst="ellipse">
            <a:avLst/>
          </a:prstGeom>
          <a:solidFill>
            <a:srgbClr val="008F00"/>
          </a:solidFill>
          <a:ln w="15875">
            <a:noFill/>
            <a:round/>
            <a:headEnd type="none" w="sm" len="sm"/>
            <a:tailEnd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Oval 6">
            <a:extLst>
              <a:ext uri="{FF2B5EF4-FFF2-40B4-BE49-F238E27FC236}">
                <a16:creationId xmlns:a16="http://schemas.microsoft.com/office/drawing/2014/main" id="{6F0DF736-8EA1-8D4E-91D4-E6F61FC6E6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198" y="3364979"/>
            <a:ext cx="182880" cy="182880"/>
          </a:xfrm>
          <a:prstGeom prst="ellipse">
            <a:avLst/>
          </a:prstGeom>
          <a:solidFill>
            <a:srgbClr val="008F00"/>
          </a:solidFill>
          <a:ln w="15875">
            <a:noFill/>
            <a:round/>
            <a:headEnd type="none" w="sm" len="sm"/>
            <a:tailEnd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925483"/>
      </p:ext>
    </p:extLst>
  </p:cSld>
  <p:clrMapOvr>
    <a:masterClrMapping/>
  </p:clrMapOvr>
  <p:transition/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13A78541-2592-0948-8EE5-0EDCA90A7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KDD 2018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1D6E0FB6-8F68-5D40-B5A6-5A87A3B2B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Dong+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D6614665-7430-FF42-A4EB-509991E46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B9B61-DD09-7E47-84A9-6C8A517ED6F7}" type="slidenum">
              <a:rPr lang="en-US" altLang="en-US" smtClean="0"/>
              <a:pPr/>
              <a:t>79</a:t>
            </a:fld>
            <a:endParaRPr lang="en-US" altLang="en-US" dirty="0"/>
          </a:p>
        </p:txBody>
      </p:sp>
      <p:sp>
        <p:nvSpPr>
          <p:cNvPr id="1515522" name="Rectangle 2">
            <a:extLst>
              <a:ext uri="{FF2B5EF4-FFF2-40B4-BE49-F238E27FC236}">
                <a16:creationId xmlns:a16="http://schemas.microsoft.com/office/drawing/2014/main" id="{1DEC7E10-9ED1-3A48-992C-D8B375BD55F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Kleinberg’s algorithm</a:t>
            </a:r>
          </a:p>
        </p:txBody>
      </p:sp>
      <p:sp>
        <p:nvSpPr>
          <p:cNvPr id="1515523" name="Rectangle 3">
            <a:extLst>
              <a:ext uri="{FF2B5EF4-FFF2-40B4-BE49-F238E27FC236}">
                <a16:creationId xmlns:a16="http://schemas.microsoft.com/office/drawing/2014/main" id="{8DC4A7D5-0ED8-1E4D-AE8C-83BB35F74EA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38200" y="1447800"/>
            <a:ext cx="7620000" cy="46482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/>
              <a:t>In conclusion, we want vectors </a:t>
            </a:r>
            <a:r>
              <a:rPr lang="en-US" altLang="en-US" b="1" dirty="0"/>
              <a:t>h</a:t>
            </a:r>
            <a:r>
              <a:rPr lang="en-US" altLang="en-US" dirty="0"/>
              <a:t> and </a:t>
            </a:r>
            <a:r>
              <a:rPr lang="en-US" altLang="en-US" b="1" dirty="0"/>
              <a:t>a</a:t>
            </a:r>
            <a:r>
              <a:rPr lang="en-US" altLang="en-US" dirty="0"/>
              <a:t> such that:</a:t>
            </a:r>
          </a:p>
          <a:p>
            <a:pPr algn="ctr">
              <a:buFontTx/>
              <a:buNone/>
            </a:pPr>
            <a:r>
              <a:rPr lang="en-US" altLang="en-US" b="1" dirty="0"/>
              <a:t>h</a:t>
            </a:r>
            <a:r>
              <a:rPr lang="en-US" altLang="en-US" dirty="0"/>
              <a:t> = </a:t>
            </a:r>
            <a:r>
              <a:rPr lang="en-US" altLang="en-US" b="1" dirty="0"/>
              <a:t>A</a:t>
            </a:r>
            <a:r>
              <a:rPr lang="en-US" altLang="en-US" dirty="0"/>
              <a:t> </a:t>
            </a:r>
            <a:r>
              <a:rPr lang="en-US" altLang="en-US" b="1" dirty="0"/>
              <a:t>a</a:t>
            </a:r>
          </a:p>
          <a:p>
            <a:pPr algn="ctr">
              <a:buFontTx/>
              <a:buNone/>
            </a:pPr>
            <a:r>
              <a:rPr lang="en-US" altLang="en-US" b="1" dirty="0"/>
              <a:t>a</a:t>
            </a:r>
            <a:r>
              <a:rPr lang="en-US" altLang="en-US" dirty="0"/>
              <a:t> = </a:t>
            </a:r>
            <a:r>
              <a:rPr lang="en-US" altLang="en-US" b="1" dirty="0"/>
              <a:t>A</a:t>
            </a:r>
            <a:r>
              <a:rPr lang="en-US" altLang="en-US" baseline="30000" dirty="0"/>
              <a:t>T</a:t>
            </a:r>
            <a:r>
              <a:rPr lang="en-US" altLang="en-US" dirty="0"/>
              <a:t> </a:t>
            </a:r>
            <a:r>
              <a:rPr lang="en-US" altLang="en-US" b="1" dirty="0"/>
              <a:t>h</a:t>
            </a:r>
            <a:endParaRPr lang="en-US" alt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A1DB6C3-D85E-ED42-A36A-0282BEAA54FA}"/>
              </a:ext>
            </a:extLst>
          </p:cNvPr>
          <p:cNvGrpSpPr/>
          <p:nvPr/>
        </p:nvGrpSpPr>
        <p:grpSpPr>
          <a:xfrm>
            <a:off x="7086600" y="2443159"/>
            <a:ext cx="1371600" cy="619125"/>
            <a:chOff x="7086600" y="2443159"/>
            <a:chExt cx="1371600" cy="619125"/>
          </a:xfrm>
        </p:grpSpPr>
        <p:sp>
          <p:nvSpPr>
            <p:cNvPr id="1515524" name="Rectangle 4">
              <a:extLst>
                <a:ext uri="{FF2B5EF4-FFF2-40B4-BE49-F238E27FC236}">
                  <a16:creationId xmlns:a16="http://schemas.microsoft.com/office/drawing/2014/main" id="{F7D20D59-5AFC-4F40-B661-2CA46C70D8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86600" y="2452684"/>
              <a:ext cx="76200" cy="60960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15525" name="Rectangle 5">
              <a:extLst>
                <a:ext uri="{FF2B5EF4-FFF2-40B4-BE49-F238E27FC236}">
                  <a16:creationId xmlns:a16="http://schemas.microsoft.com/office/drawing/2014/main" id="{57EE8564-F940-5B41-8BA9-A6080EB649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3800" y="2452684"/>
              <a:ext cx="609600" cy="60960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15526" name="Rectangle 6">
              <a:extLst>
                <a:ext uri="{FF2B5EF4-FFF2-40B4-BE49-F238E27FC236}">
                  <a16:creationId xmlns:a16="http://schemas.microsoft.com/office/drawing/2014/main" id="{499F95E2-C601-6042-AF61-23C3C44B94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82000" y="2452684"/>
              <a:ext cx="76200" cy="60960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15527" name="Text Box 7">
              <a:extLst>
                <a:ext uri="{FF2B5EF4-FFF2-40B4-BE49-F238E27FC236}">
                  <a16:creationId xmlns:a16="http://schemas.microsoft.com/office/drawing/2014/main" id="{836F1882-B1F8-3948-96F9-B9F3CF7FD7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62800" y="2443159"/>
              <a:ext cx="384175" cy="519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 type="none" w="sm" len="sm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0" lang="en-US" altLang="en-US" sz="2800">
                  <a:latin typeface="Times New Roman" panose="02020603050405020304" pitchFamily="18" charset="0"/>
                </a:rPr>
                <a:t>=</a:t>
              </a:r>
            </a:p>
          </p:txBody>
        </p:sp>
      </p:grpSp>
      <p:sp>
        <p:nvSpPr>
          <p:cNvPr id="12" name="Rectangle 6">
            <a:extLst>
              <a:ext uri="{FF2B5EF4-FFF2-40B4-BE49-F238E27FC236}">
                <a16:creationId xmlns:a16="http://schemas.microsoft.com/office/drawing/2014/main" id="{E0E723CE-8009-ED4F-83AB-18DB9C52A8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09138" y="2452684"/>
            <a:ext cx="76200" cy="609600"/>
          </a:xfrm>
          <a:prstGeom prst="rect">
            <a:avLst/>
          </a:prstGeom>
          <a:solidFill>
            <a:schemeClr val="accent1"/>
          </a:solidFill>
          <a:ln w="28575">
            <a:noFill/>
            <a:miter lim="800000"/>
            <a:headEnd type="none" w="sm" len="sm"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535733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04850" y="1379538"/>
            <a:ext cx="7772400" cy="2365375"/>
          </a:xfrm>
        </p:spPr>
        <p:txBody>
          <a:bodyPr/>
          <a:lstStyle/>
          <a:p>
            <a:r>
              <a:rPr lang="en-US" dirty="0"/>
              <a:t>Graph and Tensor Mining</a:t>
            </a:r>
            <a:br>
              <a:rPr lang="en-US" dirty="0"/>
            </a:br>
            <a:r>
              <a:rPr lang="en-US" dirty="0"/>
              <a:t>for fun and profit</a:t>
            </a:r>
            <a:endParaRPr lang="en-US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2600" y="3886200"/>
            <a:ext cx="8293100" cy="1752600"/>
          </a:xfrm>
        </p:spPr>
        <p:txBody>
          <a:bodyPr/>
          <a:lstStyle/>
          <a:p>
            <a:r>
              <a:rPr lang="en-US" sz="3600" i="1" dirty="0">
                <a:ea typeface="ＭＳ Ｐゴシック" charset="-128"/>
                <a:cs typeface="ＭＳ Ｐゴシック" charset="-128"/>
              </a:rPr>
              <a:t>Luna Dong, Christos Faloutsos</a:t>
            </a:r>
          </a:p>
          <a:p>
            <a:r>
              <a:rPr lang="en-US" sz="3600" i="1" dirty="0">
                <a:ea typeface="ＭＳ Ｐゴシック" charset="-128"/>
                <a:cs typeface="ＭＳ Ｐゴシック" charset="-128"/>
              </a:rPr>
              <a:t>Andrey </a:t>
            </a:r>
            <a:r>
              <a:rPr lang="en-US" sz="3600" i="1" dirty="0" err="1">
                <a:ea typeface="ＭＳ Ｐゴシック" charset="-128"/>
                <a:cs typeface="ＭＳ Ｐゴシック" charset="-128"/>
              </a:rPr>
              <a:t>Kan</a:t>
            </a:r>
            <a:r>
              <a:rPr lang="en-US" sz="3600" i="1">
                <a:ea typeface="ＭＳ Ｐゴシック" charset="-128"/>
                <a:cs typeface="ＭＳ Ｐゴシック" charset="-128"/>
              </a:rPr>
              <a:t>, Jun </a:t>
            </a:r>
            <a:r>
              <a:rPr lang="en-US" sz="3600" i="1" dirty="0">
                <a:ea typeface="ＭＳ Ｐゴシック" charset="-128"/>
                <a:cs typeface="ＭＳ Ｐゴシック" charset="-128"/>
              </a:rPr>
              <a:t>Ma</a:t>
            </a:r>
            <a:r>
              <a:rPr lang="en-US" sz="3600" i="1">
                <a:ea typeface="ＭＳ Ｐゴシック" charset="-128"/>
                <a:cs typeface="ＭＳ Ｐゴシック" charset="-128"/>
              </a:rPr>
              <a:t>, </a:t>
            </a:r>
            <a:r>
              <a:rPr lang="en-US" sz="3600" i="1" dirty="0" err="1">
                <a:ea typeface="ＭＳ Ｐゴシック" charset="-128"/>
                <a:cs typeface="ＭＳ Ｐゴシック" charset="-128"/>
              </a:rPr>
              <a:t>Subho</a:t>
            </a:r>
            <a:r>
              <a:rPr lang="en-US" sz="3600" i="1" dirty="0">
                <a:ea typeface="ＭＳ Ｐゴシック" charset="-128"/>
                <a:cs typeface="ＭＳ Ｐゴシック" charset="-128"/>
              </a:rPr>
              <a:t> Mukherjee</a:t>
            </a:r>
            <a:endParaRPr lang="en-US" sz="3600" dirty="0">
              <a:ea typeface="ＭＳ Ｐゴシック" charset="-128"/>
              <a:cs typeface="ＭＳ Ｐゴシック" charset="-128"/>
            </a:endParaRPr>
          </a:p>
          <a:p>
            <a:r>
              <a:rPr lang="en-US" sz="3600" dirty="0">
                <a:ea typeface="ＭＳ Ｐゴシック" charset="-128"/>
                <a:cs typeface="ＭＳ Ｐゴシック" charset="-128"/>
              </a:rPr>
              <a:t>Amazon - CMU</a:t>
            </a:r>
          </a:p>
        </p:txBody>
      </p:sp>
    </p:spTree>
  </p:cSld>
  <p:clrMapOvr>
    <a:masterClrMapping/>
  </p:clrMapOvr>
  <p:transition/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13A78541-2592-0948-8EE5-0EDCA90A7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KDD 2018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1D6E0FB6-8F68-5D40-B5A6-5A87A3B2B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Dong+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D6614665-7430-FF42-A4EB-509991E46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B9B61-DD09-7E47-84A9-6C8A517ED6F7}" type="slidenum">
              <a:rPr lang="en-US" altLang="en-US" smtClean="0"/>
              <a:pPr/>
              <a:t>80</a:t>
            </a:fld>
            <a:endParaRPr lang="en-US" altLang="en-US" dirty="0"/>
          </a:p>
        </p:txBody>
      </p:sp>
      <p:sp>
        <p:nvSpPr>
          <p:cNvPr id="1515522" name="Rectangle 2">
            <a:extLst>
              <a:ext uri="{FF2B5EF4-FFF2-40B4-BE49-F238E27FC236}">
                <a16:creationId xmlns:a16="http://schemas.microsoft.com/office/drawing/2014/main" id="{1DEC7E10-9ED1-3A48-992C-D8B375BD55F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Kleinberg’s algorithm</a:t>
            </a:r>
          </a:p>
        </p:txBody>
      </p:sp>
      <p:sp>
        <p:nvSpPr>
          <p:cNvPr id="1515523" name="Rectangle 3">
            <a:extLst>
              <a:ext uri="{FF2B5EF4-FFF2-40B4-BE49-F238E27FC236}">
                <a16:creationId xmlns:a16="http://schemas.microsoft.com/office/drawing/2014/main" id="{8DC4A7D5-0ED8-1E4D-AE8C-83BB35F74EA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38200" y="1447800"/>
            <a:ext cx="7620000" cy="46482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/>
              <a:t>In conclusion, we want vectors </a:t>
            </a:r>
            <a:r>
              <a:rPr lang="en-US" altLang="en-US" b="1" dirty="0"/>
              <a:t>h</a:t>
            </a:r>
            <a:r>
              <a:rPr lang="en-US" altLang="en-US" dirty="0"/>
              <a:t> and </a:t>
            </a:r>
            <a:r>
              <a:rPr lang="en-US" altLang="en-US" b="1" dirty="0"/>
              <a:t>a</a:t>
            </a:r>
            <a:r>
              <a:rPr lang="en-US" altLang="en-US" dirty="0"/>
              <a:t> such that:</a:t>
            </a:r>
          </a:p>
          <a:p>
            <a:pPr algn="ctr">
              <a:buFontTx/>
              <a:buNone/>
            </a:pPr>
            <a:r>
              <a:rPr lang="en-US" altLang="en-US" b="1" dirty="0"/>
              <a:t>h</a:t>
            </a:r>
            <a:r>
              <a:rPr lang="en-US" altLang="en-US" dirty="0"/>
              <a:t> = </a:t>
            </a:r>
            <a:r>
              <a:rPr lang="en-US" altLang="en-US" b="1" dirty="0"/>
              <a:t>A</a:t>
            </a:r>
            <a:r>
              <a:rPr lang="en-US" altLang="en-US" dirty="0"/>
              <a:t> </a:t>
            </a:r>
            <a:r>
              <a:rPr lang="en-US" altLang="en-US" b="1" dirty="0"/>
              <a:t>a</a:t>
            </a:r>
          </a:p>
          <a:p>
            <a:pPr algn="ctr">
              <a:buFontTx/>
              <a:buNone/>
            </a:pPr>
            <a:r>
              <a:rPr lang="en-US" altLang="en-US" b="1" dirty="0"/>
              <a:t>a</a:t>
            </a:r>
            <a:r>
              <a:rPr lang="en-US" altLang="en-US" dirty="0"/>
              <a:t> = </a:t>
            </a:r>
            <a:r>
              <a:rPr lang="en-US" altLang="en-US" b="1" dirty="0"/>
              <a:t>A</a:t>
            </a:r>
            <a:r>
              <a:rPr lang="en-US" altLang="en-US" baseline="30000" dirty="0"/>
              <a:t>T</a:t>
            </a:r>
            <a:r>
              <a:rPr lang="en-US" altLang="en-US" dirty="0"/>
              <a:t> </a:t>
            </a:r>
            <a:r>
              <a:rPr lang="en-US" altLang="en-US" b="1" dirty="0"/>
              <a:t>h</a:t>
            </a:r>
            <a:endParaRPr lang="en-US" alt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A1DB6C3-D85E-ED42-A36A-0282BEAA54FA}"/>
              </a:ext>
            </a:extLst>
          </p:cNvPr>
          <p:cNvGrpSpPr/>
          <p:nvPr/>
        </p:nvGrpSpPr>
        <p:grpSpPr>
          <a:xfrm>
            <a:off x="7086600" y="2443159"/>
            <a:ext cx="1371600" cy="619125"/>
            <a:chOff x="7086600" y="2443159"/>
            <a:chExt cx="1371600" cy="619125"/>
          </a:xfrm>
        </p:grpSpPr>
        <p:sp>
          <p:nvSpPr>
            <p:cNvPr id="1515524" name="Rectangle 4">
              <a:extLst>
                <a:ext uri="{FF2B5EF4-FFF2-40B4-BE49-F238E27FC236}">
                  <a16:creationId xmlns:a16="http://schemas.microsoft.com/office/drawing/2014/main" id="{F7D20D59-5AFC-4F40-B661-2CA46C70D8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86600" y="2452684"/>
              <a:ext cx="76200" cy="60960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15525" name="Rectangle 5">
              <a:extLst>
                <a:ext uri="{FF2B5EF4-FFF2-40B4-BE49-F238E27FC236}">
                  <a16:creationId xmlns:a16="http://schemas.microsoft.com/office/drawing/2014/main" id="{57EE8564-F940-5B41-8BA9-A6080EB649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3800" y="2452684"/>
              <a:ext cx="609600" cy="60960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15526" name="Rectangle 6">
              <a:extLst>
                <a:ext uri="{FF2B5EF4-FFF2-40B4-BE49-F238E27FC236}">
                  <a16:creationId xmlns:a16="http://schemas.microsoft.com/office/drawing/2014/main" id="{499F95E2-C601-6042-AF61-23C3C44B94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82000" y="2452684"/>
              <a:ext cx="76200" cy="60960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15527" name="Text Box 7">
              <a:extLst>
                <a:ext uri="{FF2B5EF4-FFF2-40B4-BE49-F238E27FC236}">
                  <a16:creationId xmlns:a16="http://schemas.microsoft.com/office/drawing/2014/main" id="{836F1882-B1F8-3948-96F9-B9F3CF7FD7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62800" y="2443159"/>
              <a:ext cx="384175" cy="519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 type="none" w="sm" len="sm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0" lang="en-US" altLang="en-US" sz="2800">
                  <a:latin typeface="Times New Roman" panose="02020603050405020304" pitchFamily="18" charset="0"/>
                </a:rPr>
                <a:t>=</a:t>
              </a:r>
            </a:p>
          </p:txBody>
        </p:sp>
      </p:grpSp>
      <p:sp>
        <p:nvSpPr>
          <p:cNvPr id="12" name="Rectangle 6">
            <a:extLst>
              <a:ext uri="{FF2B5EF4-FFF2-40B4-BE49-F238E27FC236}">
                <a16:creationId xmlns:a16="http://schemas.microsoft.com/office/drawing/2014/main" id="{E0E723CE-8009-ED4F-83AB-18DB9C52A8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09138" y="2452684"/>
            <a:ext cx="76200" cy="609600"/>
          </a:xfrm>
          <a:prstGeom prst="rect">
            <a:avLst/>
          </a:prstGeom>
          <a:solidFill>
            <a:schemeClr val="accent1"/>
          </a:solidFill>
          <a:ln w="28575">
            <a:noFill/>
            <a:miter lim="800000"/>
            <a:headEnd type="none" w="sm" len="sm"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Rectangle 4">
            <a:extLst>
              <a:ext uri="{FF2B5EF4-FFF2-40B4-BE49-F238E27FC236}">
                <a16:creationId xmlns:a16="http://schemas.microsoft.com/office/drawing/2014/main" id="{E433B656-CBF1-3641-AA3F-5DCD17F274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55944" y="2452684"/>
            <a:ext cx="76200" cy="609600"/>
          </a:xfrm>
          <a:prstGeom prst="rect">
            <a:avLst/>
          </a:prstGeom>
          <a:solidFill>
            <a:srgbClr val="008F00"/>
          </a:solidFill>
          <a:ln w="28575">
            <a:noFill/>
            <a:miter lim="800000"/>
            <a:headEnd type="none" w="sm" len="sm"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Rectangle 4">
            <a:extLst>
              <a:ext uri="{FF2B5EF4-FFF2-40B4-BE49-F238E27FC236}">
                <a16:creationId xmlns:a16="http://schemas.microsoft.com/office/drawing/2014/main" id="{3AB43F3C-BE87-8E4A-B4DD-3F03176B82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09138" y="3176717"/>
            <a:ext cx="76200" cy="609600"/>
          </a:xfrm>
          <a:prstGeom prst="rect">
            <a:avLst/>
          </a:prstGeom>
          <a:solidFill>
            <a:srgbClr val="008F00"/>
          </a:solidFill>
          <a:ln w="28575">
            <a:noFill/>
            <a:miter lim="800000"/>
            <a:headEnd type="none" w="sm" len="sm"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21914"/>
      </p:ext>
    </p:extLst>
  </p:cSld>
  <p:clrMapOvr>
    <a:masterClrMapping/>
  </p:clrMapOvr>
  <p:transition/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13A78541-2592-0948-8EE5-0EDCA90A7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KDD 2018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1D6E0FB6-8F68-5D40-B5A6-5A87A3B2B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Dong+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D6614665-7430-FF42-A4EB-509991E46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B9B61-DD09-7E47-84A9-6C8A517ED6F7}" type="slidenum">
              <a:rPr lang="en-US" altLang="en-US" smtClean="0"/>
              <a:pPr/>
              <a:t>81</a:t>
            </a:fld>
            <a:endParaRPr lang="en-US" altLang="en-US" dirty="0"/>
          </a:p>
        </p:txBody>
      </p:sp>
      <p:sp>
        <p:nvSpPr>
          <p:cNvPr id="1515522" name="Rectangle 2">
            <a:extLst>
              <a:ext uri="{FF2B5EF4-FFF2-40B4-BE49-F238E27FC236}">
                <a16:creationId xmlns:a16="http://schemas.microsoft.com/office/drawing/2014/main" id="{1DEC7E10-9ED1-3A48-992C-D8B375BD55F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Kleinberg’s algorithm</a:t>
            </a:r>
          </a:p>
        </p:txBody>
      </p:sp>
      <p:sp>
        <p:nvSpPr>
          <p:cNvPr id="1515523" name="Rectangle 3">
            <a:extLst>
              <a:ext uri="{FF2B5EF4-FFF2-40B4-BE49-F238E27FC236}">
                <a16:creationId xmlns:a16="http://schemas.microsoft.com/office/drawing/2014/main" id="{8DC4A7D5-0ED8-1E4D-AE8C-83BB35F74EA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38200" y="1447800"/>
            <a:ext cx="7620000" cy="46482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/>
              <a:t>In conclusion, we want vectors </a:t>
            </a:r>
            <a:r>
              <a:rPr lang="en-US" altLang="en-US" b="1" dirty="0"/>
              <a:t>h</a:t>
            </a:r>
            <a:r>
              <a:rPr lang="en-US" altLang="en-US" dirty="0"/>
              <a:t> and </a:t>
            </a:r>
            <a:r>
              <a:rPr lang="en-US" altLang="en-US" b="1" dirty="0"/>
              <a:t>a</a:t>
            </a:r>
            <a:r>
              <a:rPr lang="en-US" altLang="en-US" dirty="0"/>
              <a:t> such that:</a:t>
            </a:r>
          </a:p>
          <a:p>
            <a:pPr algn="ctr">
              <a:buFontTx/>
              <a:buNone/>
            </a:pPr>
            <a:r>
              <a:rPr lang="en-US" altLang="en-US" b="1" dirty="0"/>
              <a:t>h</a:t>
            </a:r>
            <a:r>
              <a:rPr lang="en-US" altLang="en-US" dirty="0"/>
              <a:t> = </a:t>
            </a:r>
            <a:r>
              <a:rPr lang="en-US" altLang="en-US" b="1" dirty="0"/>
              <a:t>A</a:t>
            </a:r>
            <a:r>
              <a:rPr lang="en-US" altLang="en-US" dirty="0"/>
              <a:t> </a:t>
            </a:r>
            <a:r>
              <a:rPr lang="en-US" altLang="en-US" b="1" dirty="0"/>
              <a:t>a</a:t>
            </a:r>
          </a:p>
          <a:p>
            <a:pPr algn="ctr">
              <a:buFontTx/>
              <a:buNone/>
            </a:pPr>
            <a:r>
              <a:rPr lang="en-US" altLang="en-US" b="1" dirty="0"/>
              <a:t>a</a:t>
            </a:r>
            <a:r>
              <a:rPr lang="en-US" altLang="en-US" dirty="0"/>
              <a:t> = </a:t>
            </a:r>
            <a:r>
              <a:rPr lang="en-US" altLang="en-US" b="1" dirty="0"/>
              <a:t>A</a:t>
            </a:r>
            <a:r>
              <a:rPr lang="en-US" altLang="en-US" baseline="30000" dirty="0"/>
              <a:t>T</a:t>
            </a:r>
            <a:r>
              <a:rPr lang="en-US" altLang="en-US" dirty="0"/>
              <a:t> </a:t>
            </a:r>
            <a:r>
              <a:rPr lang="en-US" altLang="en-US" b="1" dirty="0"/>
              <a:t>h</a:t>
            </a:r>
            <a:endParaRPr lang="en-US" alt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A1DB6C3-D85E-ED42-A36A-0282BEAA54FA}"/>
              </a:ext>
            </a:extLst>
          </p:cNvPr>
          <p:cNvGrpSpPr/>
          <p:nvPr/>
        </p:nvGrpSpPr>
        <p:grpSpPr>
          <a:xfrm>
            <a:off x="7086600" y="2443159"/>
            <a:ext cx="1371600" cy="619125"/>
            <a:chOff x="7086600" y="2443159"/>
            <a:chExt cx="1371600" cy="619125"/>
          </a:xfrm>
        </p:grpSpPr>
        <p:sp>
          <p:nvSpPr>
            <p:cNvPr id="1515524" name="Rectangle 4">
              <a:extLst>
                <a:ext uri="{FF2B5EF4-FFF2-40B4-BE49-F238E27FC236}">
                  <a16:creationId xmlns:a16="http://schemas.microsoft.com/office/drawing/2014/main" id="{F7D20D59-5AFC-4F40-B661-2CA46C70D8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86600" y="2452684"/>
              <a:ext cx="76200" cy="60960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15525" name="Rectangle 5">
              <a:extLst>
                <a:ext uri="{FF2B5EF4-FFF2-40B4-BE49-F238E27FC236}">
                  <a16:creationId xmlns:a16="http://schemas.microsoft.com/office/drawing/2014/main" id="{57EE8564-F940-5B41-8BA9-A6080EB649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3800" y="2452684"/>
              <a:ext cx="609600" cy="60960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15526" name="Rectangle 6">
              <a:extLst>
                <a:ext uri="{FF2B5EF4-FFF2-40B4-BE49-F238E27FC236}">
                  <a16:creationId xmlns:a16="http://schemas.microsoft.com/office/drawing/2014/main" id="{499F95E2-C601-6042-AF61-23C3C44B94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82000" y="2452684"/>
              <a:ext cx="76200" cy="60960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15527" name="Text Box 7">
              <a:extLst>
                <a:ext uri="{FF2B5EF4-FFF2-40B4-BE49-F238E27FC236}">
                  <a16:creationId xmlns:a16="http://schemas.microsoft.com/office/drawing/2014/main" id="{836F1882-B1F8-3948-96F9-B9F3CF7FD7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62800" y="2443159"/>
              <a:ext cx="384175" cy="519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 type="none" w="sm" len="sm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0" lang="en-US" altLang="en-US" sz="2800">
                  <a:latin typeface="Times New Roman" panose="02020603050405020304" pitchFamily="18" charset="0"/>
                </a:rPr>
                <a:t>=</a:t>
              </a:r>
            </a:p>
          </p:txBody>
        </p:sp>
      </p:grpSp>
      <p:sp>
        <p:nvSpPr>
          <p:cNvPr id="12" name="Rectangle 6">
            <a:extLst>
              <a:ext uri="{FF2B5EF4-FFF2-40B4-BE49-F238E27FC236}">
                <a16:creationId xmlns:a16="http://schemas.microsoft.com/office/drawing/2014/main" id="{E0E723CE-8009-ED4F-83AB-18DB9C52A8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09138" y="2452684"/>
            <a:ext cx="76200" cy="609600"/>
          </a:xfrm>
          <a:prstGeom prst="rect">
            <a:avLst/>
          </a:prstGeom>
          <a:solidFill>
            <a:schemeClr val="accent1"/>
          </a:solidFill>
          <a:ln w="28575">
            <a:noFill/>
            <a:miter lim="800000"/>
            <a:headEnd type="none" w="sm" len="sm"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Rectangle 4">
            <a:extLst>
              <a:ext uri="{FF2B5EF4-FFF2-40B4-BE49-F238E27FC236}">
                <a16:creationId xmlns:a16="http://schemas.microsoft.com/office/drawing/2014/main" id="{E433B656-CBF1-3641-AA3F-5DCD17F274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55944" y="2452684"/>
            <a:ext cx="76200" cy="609600"/>
          </a:xfrm>
          <a:prstGeom prst="rect">
            <a:avLst/>
          </a:prstGeom>
          <a:solidFill>
            <a:srgbClr val="008F00"/>
          </a:solidFill>
          <a:ln w="28575">
            <a:noFill/>
            <a:miter lim="800000"/>
            <a:headEnd type="none" w="sm" len="sm"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Rectangle 4">
            <a:extLst>
              <a:ext uri="{FF2B5EF4-FFF2-40B4-BE49-F238E27FC236}">
                <a16:creationId xmlns:a16="http://schemas.microsoft.com/office/drawing/2014/main" id="{3AB43F3C-BE87-8E4A-B4DD-3F03176B82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09138" y="3176717"/>
            <a:ext cx="76200" cy="609600"/>
          </a:xfrm>
          <a:prstGeom prst="rect">
            <a:avLst/>
          </a:prstGeom>
          <a:solidFill>
            <a:srgbClr val="008F00"/>
          </a:solidFill>
          <a:ln w="28575">
            <a:noFill/>
            <a:miter lim="800000"/>
            <a:headEnd type="none" w="sm" len="sm"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id="{5B38092A-3179-614D-A171-5379BF72DF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55944" y="3176717"/>
            <a:ext cx="76200" cy="609600"/>
          </a:xfrm>
          <a:prstGeom prst="rect">
            <a:avLst/>
          </a:prstGeom>
          <a:solidFill>
            <a:schemeClr val="accent1"/>
          </a:solidFill>
          <a:ln w="28575">
            <a:noFill/>
            <a:miter lim="800000"/>
            <a:headEnd type="none" w="sm" len="sm"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300457"/>
      </p:ext>
    </p:extLst>
  </p:cSld>
  <p:clrMapOvr>
    <a:masterClrMapping/>
  </p:clrMapOvr>
  <p:transition/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13A78541-2592-0948-8EE5-0EDCA90A7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KDD 2018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1D6E0FB6-8F68-5D40-B5A6-5A87A3B2B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Dong+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D6614665-7430-FF42-A4EB-509991E46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B9B61-DD09-7E47-84A9-6C8A517ED6F7}" type="slidenum">
              <a:rPr lang="en-US" altLang="en-US" smtClean="0"/>
              <a:pPr/>
              <a:t>82</a:t>
            </a:fld>
            <a:endParaRPr lang="en-US" altLang="en-US" dirty="0"/>
          </a:p>
        </p:txBody>
      </p:sp>
      <p:sp>
        <p:nvSpPr>
          <p:cNvPr id="1515522" name="Rectangle 2">
            <a:extLst>
              <a:ext uri="{FF2B5EF4-FFF2-40B4-BE49-F238E27FC236}">
                <a16:creationId xmlns:a16="http://schemas.microsoft.com/office/drawing/2014/main" id="{1DEC7E10-9ED1-3A48-992C-D8B375BD55F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Kleinberg’s algorithm</a:t>
            </a:r>
          </a:p>
        </p:txBody>
      </p:sp>
      <p:sp>
        <p:nvSpPr>
          <p:cNvPr id="1515523" name="Rectangle 3">
            <a:extLst>
              <a:ext uri="{FF2B5EF4-FFF2-40B4-BE49-F238E27FC236}">
                <a16:creationId xmlns:a16="http://schemas.microsoft.com/office/drawing/2014/main" id="{8DC4A7D5-0ED8-1E4D-AE8C-83BB35F74EA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38200" y="1447800"/>
            <a:ext cx="7620000" cy="46482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/>
              <a:t>In conclusion, we want vectors </a:t>
            </a:r>
            <a:r>
              <a:rPr lang="en-US" altLang="en-US" b="1" dirty="0"/>
              <a:t>h</a:t>
            </a:r>
            <a:r>
              <a:rPr lang="en-US" altLang="en-US" dirty="0"/>
              <a:t> and </a:t>
            </a:r>
            <a:r>
              <a:rPr lang="en-US" altLang="en-US" b="1" dirty="0"/>
              <a:t>a</a:t>
            </a:r>
            <a:r>
              <a:rPr lang="en-US" altLang="en-US" dirty="0"/>
              <a:t> such that:</a:t>
            </a:r>
          </a:p>
          <a:p>
            <a:pPr algn="ctr">
              <a:buFontTx/>
              <a:buNone/>
            </a:pPr>
            <a:r>
              <a:rPr lang="en-US" altLang="en-US" b="1" dirty="0"/>
              <a:t>h</a:t>
            </a:r>
            <a:r>
              <a:rPr lang="en-US" altLang="en-US" dirty="0"/>
              <a:t> = </a:t>
            </a:r>
            <a:r>
              <a:rPr lang="en-US" altLang="en-US" b="1" dirty="0"/>
              <a:t>A</a:t>
            </a:r>
            <a:r>
              <a:rPr lang="en-US" altLang="en-US" dirty="0"/>
              <a:t> </a:t>
            </a:r>
            <a:r>
              <a:rPr lang="en-US" altLang="en-US" b="1" dirty="0"/>
              <a:t>a</a:t>
            </a:r>
          </a:p>
          <a:p>
            <a:pPr algn="ctr">
              <a:buFontTx/>
              <a:buNone/>
            </a:pPr>
            <a:r>
              <a:rPr lang="en-US" altLang="en-US" b="1" dirty="0"/>
              <a:t>a</a:t>
            </a:r>
            <a:r>
              <a:rPr lang="en-US" altLang="en-US" dirty="0"/>
              <a:t> = </a:t>
            </a:r>
            <a:r>
              <a:rPr lang="en-US" altLang="en-US" b="1" dirty="0"/>
              <a:t>A</a:t>
            </a:r>
            <a:r>
              <a:rPr lang="en-US" altLang="en-US" baseline="30000" dirty="0"/>
              <a:t>T</a:t>
            </a:r>
            <a:r>
              <a:rPr lang="en-US" altLang="en-US" dirty="0"/>
              <a:t> </a:t>
            </a:r>
            <a:r>
              <a:rPr lang="en-US" altLang="en-US" b="1" dirty="0"/>
              <a:t>h</a:t>
            </a:r>
            <a:endParaRPr lang="en-US" alt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A1DB6C3-D85E-ED42-A36A-0282BEAA54FA}"/>
              </a:ext>
            </a:extLst>
          </p:cNvPr>
          <p:cNvGrpSpPr/>
          <p:nvPr/>
        </p:nvGrpSpPr>
        <p:grpSpPr>
          <a:xfrm>
            <a:off x="7086600" y="2443159"/>
            <a:ext cx="1371600" cy="619125"/>
            <a:chOff x="7086600" y="2443159"/>
            <a:chExt cx="1371600" cy="619125"/>
          </a:xfrm>
        </p:grpSpPr>
        <p:sp>
          <p:nvSpPr>
            <p:cNvPr id="1515524" name="Rectangle 4">
              <a:extLst>
                <a:ext uri="{FF2B5EF4-FFF2-40B4-BE49-F238E27FC236}">
                  <a16:creationId xmlns:a16="http://schemas.microsoft.com/office/drawing/2014/main" id="{F7D20D59-5AFC-4F40-B661-2CA46C70D8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86600" y="2452684"/>
              <a:ext cx="76200" cy="60960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15525" name="Rectangle 5">
              <a:extLst>
                <a:ext uri="{FF2B5EF4-FFF2-40B4-BE49-F238E27FC236}">
                  <a16:creationId xmlns:a16="http://schemas.microsoft.com/office/drawing/2014/main" id="{57EE8564-F940-5B41-8BA9-A6080EB649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3800" y="2452684"/>
              <a:ext cx="609600" cy="60960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15526" name="Rectangle 6">
              <a:extLst>
                <a:ext uri="{FF2B5EF4-FFF2-40B4-BE49-F238E27FC236}">
                  <a16:creationId xmlns:a16="http://schemas.microsoft.com/office/drawing/2014/main" id="{499F95E2-C601-6042-AF61-23C3C44B94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82000" y="2452684"/>
              <a:ext cx="76200" cy="60960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15527" name="Text Box 7">
              <a:extLst>
                <a:ext uri="{FF2B5EF4-FFF2-40B4-BE49-F238E27FC236}">
                  <a16:creationId xmlns:a16="http://schemas.microsoft.com/office/drawing/2014/main" id="{836F1882-B1F8-3948-96F9-B9F3CF7FD7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62800" y="2443159"/>
              <a:ext cx="384175" cy="519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 type="none" w="sm" len="sm"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0" lang="en-US" altLang="en-US" sz="2800">
                  <a:latin typeface="Times New Roman" panose="02020603050405020304" pitchFamily="18" charset="0"/>
                </a:rPr>
                <a:t>=</a:t>
              </a:r>
            </a:p>
          </p:txBody>
        </p:sp>
      </p:grpSp>
      <p:sp>
        <p:nvSpPr>
          <p:cNvPr id="12" name="Rectangle 6">
            <a:extLst>
              <a:ext uri="{FF2B5EF4-FFF2-40B4-BE49-F238E27FC236}">
                <a16:creationId xmlns:a16="http://schemas.microsoft.com/office/drawing/2014/main" id="{E0E723CE-8009-ED4F-83AB-18DB9C52A8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09138" y="2452684"/>
            <a:ext cx="76200" cy="609600"/>
          </a:xfrm>
          <a:prstGeom prst="rect">
            <a:avLst/>
          </a:prstGeom>
          <a:solidFill>
            <a:schemeClr val="accent1"/>
          </a:solidFill>
          <a:ln w="28575">
            <a:noFill/>
            <a:miter lim="800000"/>
            <a:headEnd type="none" w="sm" len="sm"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Rectangle 4">
            <a:extLst>
              <a:ext uri="{FF2B5EF4-FFF2-40B4-BE49-F238E27FC236}">
                <a16:creationId xmlns:a16="http://schemas.microsoft.com/office/drawing/2014/main" id="{E433B656-CBF1-3641-AA3F-5DCD17F274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55944" y="2452684"/>
            <a:ext cx="76200" cy="609600"/>
          </a:xfrm>
          <a:prstGeom prst="rect">
            <a:avLst/>
          </a:prstGeom>
          <a:solidFill>
            <a:srgbClr val="008F00"/>
          </a:solidFill>
          <a:ln w="28575">
            <a:noFill/>
            <a:miter lim="800000"/>
            <a:headEnd type="none" w="sm" len="sm"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Rectangle 4">
            <a:extLst>
              <a:ext uri="{FF2B5EF4-FFF2-40B4-BE49-F238E27FC236}">
                <a16:creationId xmlns:a16="http://schemas.microsoft.com/office/drawing/2014/main" id="{3AB43F3C-BE87-8E4A-B4DD-3F03176B82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09138" y="3176717"/>
            <a:ext cx="76200" cy="609600"/>
          </a:xfrm>
          <a:prstGeom prst="rect">
            <a:avLst/>
          </a:prstGeom>
          <a:solidFill>
            <a:srgbClr val="008F00"/>
          </a:solidFill>
          <a:ln w="28575">
            <a:noFill/>
            <a:miter lim="800000"/>
            <a:headEnd type="none" w="sm" len="sm"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id="{5B38092A-3179-614D-A171-5379BF72DF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55944" y="3176717"/>
            <a:ext cx="76200" cy="609600"/>
          </a:xfrm>
          <a:prstGeom prst="rect">
            <a:avLst/>
          </a:prstGeom>
          <a:solidFill>
            <a:schemeClr val="accent1"/>
          </a:solidFill>
          <a:ln w="28575">
            <a:noFill/>
            <a:miter lim="800000"/>
            <a:headEnd type="none" w="sm" len="sm"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43CD606F-76AA-0C43-AE13-63E510675B6C}"/>
              </a:ext>
            </a:extLst>
          </p:cNvPr>
          <p:cNvSpPr/>
          <p:nvPr/>
        </p:nvSpPr>
        <p:spPr bwMode="auto">
          <a:xfrm>
            <a:off x="3605349" y="3065417"/>
            <a:ext cx="2937306" cy="1249741"/>
          </a:xfrm>
          <a:custGeom>
            <a:avLst/>
            <a:gdLst>
              <a:gd name="connsiteX0" fmla="*/ 0 w 2937306"/>
              <a:gd name="connsiteY0" fmla="*/ 836023 h 1249741"/>
              <a:gd name="connsiteX1" fmla="*/ 2795451 w 2937306"/>
              <a:gd name="connsiteY1" fmla="*/ 1210492 h 1249741"/>
              <a:gd name="connsiteX2" fmla="*/ 2272937 w 2937306"/>
              <a:gd name="connsiteY2" fmla="*/ 0 h 1249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37306" h="1249741">
                <a:moveTo>
                  <a:pt x="0" y="836023"/>
                </a:moveTo>
                <a:cubicBezTo>
                  <a:pt x="1208314" y="1092926"/>
                  <a:pt x="2416628" y="1349829"/>
                  <a:pt x="2795451" y="1210492"/>
                </a:cubicBezTo>
                <a:cubicBezTo>
                  <a:pt x="3174274" y="1071155"/>
                  <a:pt x="2723605" y="535577"/>
                  <a:pt x="2272937" y="0"/>
                </a:cubicBezTo>
              </a:path>
            </a:pathLst>
          </a:custGeom>
          <a:noFill/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32127"/>
      </p:ext>
    </p:extLst>
  </p:cSld>
  <p:clrMapOvr>
    <a:masterClrMapping/>
  </p:clrMapOvr>
  <p:transition/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9B33D6C-3693-8F43-8614-8D5140E58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KDD 2018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1DA2B47-FADE-7F4A-BFB9-D1A016215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Dong+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42787B3-BDC8-9C43-AA64-C3E1E719B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DF9D0-6DBF-5943-BFA0-AF1022C90ADE}" type="slidenum">
              <a:rPr lang="en-US" altLang="en-US" smtClean="0"/>
              <a:pPr/>
              <a:t>83</a:t>
            </a:fld>
            <a:endParaRPr lang="en-US" altLang="en-US" dirty="0"/>
          </a:p>
        </p:txBody>
      </p:sp>
      <p:sp>
        <p:nvSpPr>
          <p:cNvPr id="1516546" name="Rectangle 2">
            <a:extLst>
              <a:ext uri="{FF2B5EF4-FFF2-40B4-BE49-F238E27FC236}">
                <a16:creationId xmlns:a16="http://schemas.microsoft.com/office/drawing/2014/main" id="{ACC297A7-443C-C540-B9B7-3D28B568650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Kleinberg’s algorithm</a:t>
            </a:r>
          </a:p>
        </p:txBody>
      </p:sp>
      <p:sp>
        <p:nvSpPr>
          <p:cNvPr id="1516547" name="Rectangle 3">
            <a:extLst>
              <a:ext uri="{FF2B5EF4-FFF2-40B4-BE49-F238E27FC236}">
                <a16:creationId xmlns:a16="http://schemas.microsoft.com/office/drawing/2014/main" id="{4C45015E-8109-0842-AC51-60D0C4E4804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38200" y="1447800"/>
            <a:ext cx="7620000" cy="46482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sz="2800" dirty="0"/>
              <a:t>In short, the solutions to</a:t>
            </a:r>
          </a:p>
          <a:p>
            <a:pPr algn="ctr">
              <a:buFontTx/>
              <a:buNone/>
            </a:pPr>
            <a:r>
              <a:rPr lang="en-US" altLang="en-US" sz="2800" b="1" dirty="0"/>
              <a:t>h</a:t>
            </a:r>
            <a:r>
              <a:rPr lang="en-US" altLang="en-US" sz="2800" dirty="0"/>
              <a:t> = </a:t>
            </a:r>
            <a:r>
              <a:rPr lang="en-US" altLang="en-US" sz="2800" b="1" dirty="0"/>
              <a:t>A</a:t>
            </a:r>
            <a:r>
              <a:rPr lang="en-US" altLang="en-US" sz="2800" dirty="0"/>
              <a:t> </a:t>
            </a:r>
            <a:r>
              <a:rPr lang="en-US" altLang="en-US" sz="2800" b="1" dirty="0"/>
              <a:t>a</a:t>
            </a:r>
          </a:p>
          <a:p>
            <a:pPr algn="ctr">
              <a:buFontTx/>
              <a:buNone/>
            </a:pPr>
            <a:r>
              <a:rPr lang="en-US" altLang="en-US" sz="2800" b="1" dirty="0"/>
              <a:t>a</a:t>
            </a:r>
            <a:r>
              <a:rPr lang="en-US" altLang="en-US" sz="2800" dirty="0"/>
              <a:t> = </a:t>
            </a:r>
            <a:r>
              <a:rPr lang="en-US" altLang="en-US" sz="2800" b="1" dirty="0"/>
              <a:t>A</a:t>
            </a:r>
            <a:r>
              <a:rPr lang="en-US" altLang="en-US" sz="2800" baseline="30000" dirty="0"/>
              <a:t>T</a:t>
            </a:r>
            <a:r>
              <a:rPr lang="en-US" altLang="en-US" sz="2800" dirty="0"/>
              <a:t> </a:t>
            </a:r>
            <a:r>
              <a:rPr lang="en-US" altLang="en-US" sz="2800" b="1" dirty="0"/>
              <a:t>h</a:t>
            </a:r>
            <a:endParaRPr lang="en-US" altLang="en-US" sz="2800" dirty="0"/>
          </a:p>
          <a:p>
            <a:pPr>
              <a:buFontTx/>
              <a:buNone/>
            </a:pPr>
            <a:r>
              <a:rPr lang="en-US" altLang="en-US" sz="2800" dirty="0"/>
              <a:t>are the </a:t>
            </a:r>
            <a:r>
              <a:rPr lang="en-US" altLang="en-US" sz="2800" u="sng" dirty="0"/>
              <a:t>left- and right- singular-vectors</a:t>
            </a:r>
            <a:r>
              <a:rPr lang="en-US" altLang="en-US" sz="2800" dirty="0"/>
              <a:t> of the adjacency matrix </a:t>
            </a:r>
            <a:r>
              <a:rPr lang="en-US" altLang="en-US" sz="2800" b="1" dirty="0"/>
              <a:t>A.</a:t>
            </a:r>
          </a:p>
          <a:p>
            <a:pPr>
              <a:buFontTx/>
              <a:buNone/>
            </a:pPr>
            <a:r>
              <a:rPr lang="en-US" altLang="en-US" sz="2800" dirty="0"/>
              <a:t>Starting from random</a:t>
            </a:r>
            <a:r>
              <a:rPr lang="en-US" altLang="en-US" sz="2800" b="1" dirty="0"/>
              <a:t> a’ </a:t>
            </a:r>
            <a:r>
              <a:rPr lang="en-US" altLang="en-US" sz="2800" dirty="0"/>
              <a:t>and iterating, we’ll eventually converge</a:t>
            </a:r>
          </a:p>
          <a:p>
            <a:pPr>
              <a:buFontTx/>
              <a:buNone/>
            </a:pPr>
            <a:r>
              <a:rPr lang="en-US" altLang="en-US" sz="2800" dirty="0"/>
              <a:t>	… to the vector of strongest singular value.</a:t>
            </a:r>
          </a:p>
        </p:txBody>
      </p:sp>
      <p:sp>
        <p:nvSpPr>
          <p:cNvPr id="1516548" name="Rectangle 4">
            <a:extLst>
              <a:ext uri="{FF2B5EF4-FFF2-40B4-BE49-F238E27FC236}">
                <a16:creationId xmlns:a16="http://schemas.microsoft.com/office/drawing/2014/main" id="{0B0ACB19-622E-1A4B-AD06-5E80D6B4C6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905000"/>
            <a:ext cx="8229600" cy="4191000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 type="none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Cloud 1">
            <a:extLst>
              <a:ext uri="{FF2B5EF4-FFF2-40B4-BE49-F238E27FC236}">
                <a16:creationId xmlns:a16="http://schemas.microsoft.com/office/drawing/2014/main" id="{18A63E94-83C7-7440-A22F-4B8D24F41B92}"/>
              </a:ext>
            </a:extLst>
          </p:cNvPr>
          <p:cNvSpPr/>
          <p:nvPr/>
        </p:nvSpPr>
        <p:spPr bwMode="auto">
          <a:xfrm>
            <a:off x="6460339" y="2014538"/>
            <a:ext cx="1997861" cy="778669"/>
          </a:xfrm>
          <a:prstGeom prst="cloud">
            <a:avLst/>
          </a:prstGeom>
          <a:solidFill>
            <a:srgbClr val="7030A0">
              <a:alpha val="45000"/>
            </a:srgbClr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bg1"/>
                </a:solidFill>
              </a:rPr>
              <a:t>Dfn</a:t>
            </a:r>
            <a:r>
              <a:rPr lang="en-US" sz="2400" b="1" dirty="0">
                <a:solidFill>
                  <a:schemeClr val="bg1"/>
                </a:solidFill>
              </a:rPr>
              <a:t>: in +2</a:t>
            </a:r>
          </a:p>
        </p:txBody>
      </p:sp>
      <p:sp>
        <p:nvSpPr>
          <p:cNvPr id="3" name="Cloud 2">
            <a:extLst>
              <a:ext uri="{FF2B5EF4-FFF2-40B4-BE49-F238E27FC236}">
                <a16:creationId xmlns:a16="http://schemas.microsoft.com/office/drawing/2014/main" id="{0A155602-D9E2-464A-A1BE-0E4336EFB811}"/>
              </a:ext>
            </a:extLst>
          </p:cNvPr>
          <p:cNvSpPr>
            <a:spLocks noChangeAspect="1"/>
          </p:cNvSpPr>
          <p:nvPr/>
        </p:nvSpPr>
        <p:spPr bwMode="auto">
          <a:xfrm>
            <a:off x="6460339" y="2793207"/>
            <a:ext cx="235735" cy="214312"/>
          </a:xfrm>
          <a:prstGeom prst="cloud">
            <a:avLst/>
          </a:prstGeom>
          <a:solidFill>
            <a:srgbClr val="7030A0">
              <a:alpha val="50000"/>
            </a:srgbClr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loud 9">
            <a:extLst>
              <a:ext uri="{FF2B5EF4-FFF2-40B4-BE49-F238E27FC236}">
                <a16:creationId xmlns:a16="http://schemas.microsoft.com/office/drawing/2014/main" id="{A1639A0D-15E7-8E48-8936-F0D3800B5FBA}"/>
              </a:ext>
            </a:extLst>
          </p:cNvPr>
          <p:cNvSpPr/>
          <p:nvPr/>
        </p:nvSpPr>
        <p:spPr bwMode="auto">
          <a:xfrm>
            <a:off x="6219825" y="2981325"/>
            <a:ext cx="157162" cy="142875"/>
          </a:xfrm>
          <a:prstGeom prst="cloud">
            <a:avLst/>
          </a:prstGeom>
          <a:solidFill>
            <a:srgbClr val="7030A0">
              <a:alpha val="50000"/>
            </a:srgbClr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872640"/>
      </p:ext>
    </p:extLst>
  </p:cSld>
  <p:clrMapOvr>
    <a:masterClrMapping/>
  </p:clrMapOvr>
  <p:transition/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2D422D-E8C9-E847-8F66-A554885906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KDD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E97DC2-CF49-714F-9502-86857AED1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Dong+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C1AFC3-5CCA-0446-A709-5C7AA4DE2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14D74-DEDB-C54E-AD72-731B1EFDE5D5}" type="slidenum">
              <a:rPr lang="en-US" altLang="en-US" smtClean="0"/>
              <a:pPr/>
              <a:t>84</a:t>
            </a:fld>
            <a:endParaRPr lang="en-US" altLang="en-US" dirty="0"/>
          </a:p>
        </p:txBody>
      </p:sp>
      <p:sp>
        <p:nvSpPr>
          <p:cNvPr id="1518594" name="Rectangle 2">
            <a:extLst>
              <a:ext uri="{FF2B5EF4-FFF2-40B4-BE49-F238E27FC236}">
                <a16:creationId xmlns:a16="http://schemas.microsoft.com/office/drawing/2014/main" id="{A4F52BA1-C12A-E34C-8D8B-6A920B12867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Kleinberg’s algorithm - results</a:t>
            </a:r>
          </a:p>
        </p:txBody>
      </p:sp>
      <p:sp>
        <p:nvSpPr>
          <p:cNvPr id="1518595" name="Rectangle 3">
            <a:extLst>
              <a:ext uri="{FF2B5EF4-FFF2-40B4-BE49-F238E27FC236}">
                <a16:creationId xmlns:a16="http://schemas.microsoft.com/office/drawing/2014/main" id="{AD3E5FCD-3086-4E45-AD52-AF8018730F0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38200" y="1447800"/>
            <a:ext cx="7620000" cy="46482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/>
              <a:t>Eg., for the query ‘java’:</a:t>
            </a:r>
          </a:p>
          <a:p>
            <a:pPr>
              <a:buFontTx/>
              <a:buNone/>
            </a:pPr>
            <a:r>
              <a:rPr lang="en-US" altLang="en-US"/>
              <a:t>0.328 www.gamelan.com</a:t>
            </a:r>
          </a:p>
          <a:p>
            <a:pPr>
              <a:buFontTx/>
              <a:buNone/>
            </a:pPr>
            <a:r>
              <a:rPr lang="en-US" altLang="en-US"/>
              <a:t>0.251 java.sun.com</a:t>
            </a:r>
          </a:p>
          <a:p>
            <a:pPr>
              <a:buFontTx/>
              <a:buNone/>
            </a:pPr>
            <a:r>
              <a:rPr lang="en-US" altLang="en-US"/>
              <a:t>0.190 www.digitalfocus.com (“the java developer”)</a:t>
            </a:r>
            <a:endParaRPr lang="en-US" altLang="en-US" baseline="30000"/>
          </a:p>
          <a:p>
            <a:pPr>
              <a:buFontTx/>
              <a:buNone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93703139"/>
      </p:ext>
    </p:extLst>
  </p:cSld>
  <p:clrMapOvr>
    <a:masterClrMapping/>
  </p:clrMapOvr>
  <p:transition/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Dong+</a:t>
            </a:r>
          </a:p>
        </p:txBody>
      </p:sp>
      <p:sp>
        <p:nvSpPr>
          <p:cNvPr id="2253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A9CF61F-D18B-5946-9F36-FA97BCA712E8}" type="slidenum">
              <a:rPr lang="en-US" smtClean="0"/>
              <a:pPr/>
              <a:t>85</a:t>
            </a:fld>
            <a:endParaRPr lang="en-US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ea typeface="ＭＳ Ｐゴシック" charset="-128"/>
                <a:cs typeface="ＭＳ Ｐゴシック" charset="-128"/>
              </a:rPr>
              <a:t>Roadmap</a:t>
            </a:r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4648200"/>
          </a:xfrm>
        </p:spPr>
        <p:txBody>
          <a:bodyPr/>
          <a:lstStyle/>
          <a:p>
            <a:endParaRPr lang="en-US" dirty="0">
              <a:ea typeface="ＭＳ Ｐゴシック" charset="-128"/>
              <a:cs typeface="ＭＳ Ｐゴシック" charset="-128"/>
            </a:endParaRPr>
          </a:p>
          <a:p>
            <a:r>
              <a:rPr lang="en-US" dirty="0">
                <a:ea typeface="ＭＳ Ｐゴシック" charset="-128"/>
                <a:cs typeface="ＭＳ Ｐゴシック" charset="-128"/>
              </a:rPr>
              <a:t>Introduction – Motivation</a:t>
            </a:r>
          </a:p>
          <a:p>
            <a:r>
              <a:rPr lang="en-US" dirty="0">
                <a:ea typeface="ＭＳ Ｐゴシック" charset="-128"/>
                <a:cs typeface="ＭＳ Ｐゴシック" charset="-128"/>
              </a:rPr>
              <a:t>Part#1: Graphs</a:t>
            </a:r>
          </a:p>
          <a:p>
            <a:pPr lvl="1"/>
            <a:r>
              <a:rPr lang="en-US" dirty="0"/>
              <a:t>P1.1: properties/patterns in graphs</a:t>
            </a:r>
          </a:p>
          <a:p>
            <a:pPr lvl="1"/>
            <a:r>
              <a:rPr lang="en-US" dirty="0"/>
              <a:t>P1.2: node importance</a:t>
            </a:r>
          </a:p>
          <a:p>
            <a:pPr lvl="2"/>
            <a:r>
              <a:rPr lang="en-US" dirty="0">
                <a:ea typeface="ＭＳ Ｐゴシック" charset="-128"/>
                <a:cs typeface="ＭＳ Ｐゴシック" charset="-128"/>
              </a:rPr>
              <a:t>PageRank and Personalized PR</a:t>
            </a:r>
          </a:p>
          <a:p>
            <a:pPr lvl="2"/>
            <a:r>
              <a:rPr lang="en-US" dirty="0">
                <a:ea typeface="ＭＳ Ｐゴシック" charset="-128"/>
                <a:cs typeface="ＭＳ Ｐゴシック" charset="-128"/>
              </a:rPr>
              <a:t>HITS</a:t>
            </a:r>
          </a:p>
          <a:p>
            <a:pPr lvl="2"/>
            <a:r>
              <a:rPr lang="en-US" dirty="0">
                <a:ea typeface="ＭＳ Ｐゴシック" charset="-128"/>
                <a:cs typeface="ＭＳ Ｐゴシック" charset="-128"/>
              </a:rPr>
              <a:t>(SVD)</a:t>
            </a:r>
          </a:p>
          <a:p>
            <a:pPr lvl="2"/>
            <a:r>
              <a:rPr lang="en-US" dirty="0">
                <a:ea typeface="ＭＳ Ｐゴシック" charset="-128"/>
                <a:cs typeface="ＭＳ Ｐゴシック" charset="-128"/>
              </a:rPr>
              <a:t>SALSA</a:t>
            </a:r>
          </a:p>
        </p:txBody>
      </p:sp>
      <p:sp>
        <p:nvSpPr>
          <p:cNvPr id="22535" name="Date Placeholder 7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KDD 2018</a:t>
            </a:r>
          </a:p>
        </p:txBody>
      </p:sp>
      <p:pic>
        <p:nvPicPr>
          <p:cNvPr id="8" name="Picture 7" descr="energygen-road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64300" y="603250"/>
            <a:ext cx="2457450" cy="12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0iterations">
            <a:extLst>
              <a:ext uri="{FF2B5EF4-FFF2-40B4-BE49-F238E27FC236}">
                <a16:creationId xmlns:a16="http://schemas.microsoft.com/office/drawing/2014/main" id="{A4AE82FC-D4C0-F441-9FCA-FA89D23A3C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84711" y="3513561"/>
            <a:ext cx="840014" cy="92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F0CD0F81-3D38-DC47-9407-8B1B9B0F7815}"/>
              </a:ext>
            </a:extLst>
          </p:cNvPr>
          <p:cNvGrpSpPr/>
          <p:nvPr/>
        </p:nvGrpSpPr>
        <p:grpSpPr>
          <a:xfrm>
            <a:off x="7510462" y="3518460"/>
            <a:ext cx="496887" cy="657039"/>
            <a:chOff x="7510462" y="2908860"/>
            <a:chExt cx="496887" cy="657039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163E2BB4-CBCB-6244-A0AA-F7721DCA8D91}"/>
                </a:ext>
              </a:extLst>
            </p:cNvPr>
            <p:cNvSpPr/>
            <p:nvPr/>
          </p:nvSpPr>
          <p:spPr bwMode="auto">
            <a:xfrm>
              <a:off x="7718401" y="2908860"/>
              <a:ext cx="76200" cy="64217"/>
            </a:xfrm>
            <a:prstGeom prst="ellips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D49753BE-604E-4945-92AF-A0415945A0DC}"/>
                </a:ext>
              </a:extLst>
            </p:cNvPr>
            <p:cNvSpPr/>
            <p:nvPr/>
          </p:nvSpPr>
          <p:spPr bwMode="auto">
            <a:xfrm>
              <a:off x="7510462" y="3158066"/>
              <a:ext cx="76200" cy="64217"/>
            </a:xfrm>
            <a:prstGeom prst="ellips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6806626-3686-7449-ACEA-8765FDF99D15}"/>
                </a:ext>
              </a:extLst>
            </p:cNvPr>
            <p:cNvSpPr/>
            <p:nvPr/>
          </p:nvSpPr>
          <p:spPr bwMode="auto">
            <a:xfrm>
              <a:off x="7931149" y="3158065"/>
              <a:ext cx="76200" cy="64217"/>
            </a:xfrm>
            <a:prstGeom prst="ellips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491C489D-945F-804F-8FA8-73B05063315D}"/>
                </a:ext>
              </a:extLst>
            </p:cNvPr>
            <p:cNvSpPr/>
            <p:nvPr/>
          </p:nvSpPr>
          <p:spPr bwMode="auto">
            <a:xfrm>
              <a:off x="7510462" y="3501682"/>
              <a:ext cx="76200" cy="64217"/>
            </a:xfrm>
            <a:prstGeom prst="ellips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08A58D44-D9B4-CE4E-A1E4-A5FADDDD905D}"/>
                </a:ext>
              </a:extLst>
            </p:cNvPr>
            <p:cNvSpPr/>
            <p:nvPr/>
          </p:nvSpPr>
          <p:spPr bwMode="auto">
            <a:xfrm>
              <a:off x="7931149" y="3501682"/>
              <a:ext cx="76200" cy="64217"/>
            </a:xfrm>
            <a:prstGeom prst="ellips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477FA0AC-71C9-574A-9086-8D2067BEB43D}"/>
                </a:ext>
              </a:extLst>
            </p:cNvPr>
            <p:cNvCxnSpPr>
              <a:stCxn id="2" idx="7"/>
              <a:endCxn id="11" idx="3"/>
            </p:cNvCxnSpPr>
            <p:nvPr/>
          </p:nvCxnSpPr>
          <p:spPr bwMode="auto">
            <a:xfrm>
              <a:off x="7783442" y="2918264"/>
              <a:ext cx="158866" cy="294614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D459DAE3-CEEB-C345-AB49-512D40D7CC0D}"/>
                </a:ext>
              </a:extLst>
            </p:cNvPr>
            <p:cNvCxnSpPr>
              <a:stCxn id="2" idx="5"/>
              <a:endCxn id="13" idx="1"/>
            </p:cNvCxnSpPr>
            <p:nvPr/>
          </p:nvCxnSpPr>
          <p:spPr bwMode="auto">
            <a:xfrm>
              <a:off x="7783442" y="2963673"/>
              <a:ext cx="158866" cy="547413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1CF04C14-C68F-A14A-BB98-D943DB74C9AD}"/>
                </a:ext>
              </a:extLst>
            </p:cNvPr>
            <p:cNvCxnSpPr>
              <a:stCxn id="2" idx="3"/>
              <a:endCxn id="12" idx="7"/>
            </p:cNvCxnSpPr>
            <p:nvPr/>
          </p:nvCxnSpPr>
          <p:spPr bwMode="auto">
            <a:xfrm flipH="1">
              <a:off x="7575503" y="2963673"/>
              <a:ext cx="154057" cy="547413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99C4995D-BC43-4C4C-86EE-D70205C41A47}"/>
                </a:ext>
              </a:extLst>
            </p:cNvPr>
            <p:cNvCxnSpPr>
              <a:stCxn id="2" idx="1"/>
              <a:endCxn id="10" idx="5"/>
            </p:cNvCxnSpPr>
            <p:nvPr/>
          </p:nvCxnSpPr>
          <p:spPr bwMode="auto">
            <a:xfrm flipH="1">
              <a:off x="7575503" y="2918264"/>
              <a:ext cx="154057" cy="294615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</p:cxnSp>
      </p:grpSp>
      <p:sp>
        <p:nvSpPr>
          <p:cNvPr id="22528" name="TextBox 22527">
            <a:extLst>
              <a:ext uri="{FF2B5EF4-FFF2-40B4-BE49-F238E27FC236}">
                <a16:creationId xmlns:a16="http://schemas.microsoft.com/office/drawing/2014/main" id="{46294C53-F847-CB4D-A584-8ABD3A05159D}"/>
              </a:ext>
            </a:extLst>
          </p:cNvPr>
          <p:cNvSpPr txBox="1"/>
          <p:nvPr/>
        </p:nvSpPr>
        <p:spPr>
          <a:xfrm>
            <a:off x="6726256" y="3035421"/>
            <a:ext cx="37061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?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48841FC0-3D20-3E4C-AAB6-0923C7A3359F}"/>
              </a:ext>
            </a:extLst>
          </p:cNvPr>
          <p:cNvSpPr/>
          <p:nvPr/>
        </p:nvSpPr>
        <p:spPr bwMode="auto">
          <a:xfrm>
            <a:off x="7652531" y="3421626"/>
            <a:ext cx="210344" cy="253545"/>
          </a:xfrm>
          <a:prstGeom prst="ellipse">
            <a:avLst/>
          </a:prstGeom>
          <a:noFill/>
          <a:ln w="25400" cap="flat" cmpd="sng" algn="ctr">
            <a:solidFill>
              <a:schemeClr val="tx2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ight Arrow 37">
            <a:extLst>
              <a:ext uri="{FF2B5EF4-FFF2-40B4-BE49-F238E27FC236}">
                <a16:creationId xmlns:a16="http://schemas.microsoft.com/office/drawing/2014/main" id="{B124F827-4340-314B-909B-ED4E7BD88D25}"/>
              </a:ext>
            </a:extLst>
          </p:cNvPr>
          <p:cNvSpPr/>
          <p:nvPr/>
        </p:nvSpPr>
        <p:spPr bwMode="auto">
          <a:xfrm>
            <a:off x="353961" y="5174834"/>
            <a:ext cx="412955" cy="252428"/>
          </a:xfrm>
          <a:prstGeom prst="rightArrow">
            <a:avLst/>
          </a:prstGeom>
          <a:solidFill>
            <a:schemeClr val="tx2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B7905332-DF0C-B643-8976-646F957480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42308" y="2010492"/>
            <a:ext cx="1194619" cy="1042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101856"/>
      </p:ext>
    </p:extLst>
  </p:cSld>
  <p:clrMapOvr>
    <a:masterClrMapping/>
  </p:clrMapOvr>
  <p:transition/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751B63-17AC-0C4B-8087-3EAD7FD461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SVD properties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ED0C48-352C-334A-91B2-44F3A8D1CD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Hidden/latent variable detection</a:t>
            </a:r>
          </a:p>
          <a:p>
            <a:r>
              <a:rPr lang="en-US" dirty="0"/>
              <a:t>Compute node importance (HITS)</a:t>
            </a:r>
          </a:p>
          <a:p>
            <a:r>
              <a:rPr lang="en-US" dirty="0"/>
              <a:t>Block detection</a:t>
            </a:r>
          </a:p>
          <a:p>
            <a:r>
              <a:rPr lang="en-US" dirty="0"/>
              <a:t>Dimensionality reduction</a:t>
            </a:r>
          </a:p>
          <a:p>
            <a:r>
              <a:rPr lang="en-US" dirty="0"/>
              <a:t>Embedding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1D4503-207C-824C-A9BD-80A38B36C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2477CA-AE6C-8848-8086-8BDE01C17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Dong+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30AD52-856C-4E45-A009-5FE138D63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B43987-7F84-BB4A-8611-CDF75B6A737D}" type="slidenum">
              <a:rPr lang="en-US" smtClean="0"/>
              <a:pPr>
                <a:defRPr/>
              </a:pPr>
              <a:t>86</a:t>
            </a:fld>
            <a:endParaRPr lang="en-US"/>
          </a:p>
        </p:txBody>
      </p:sp>
      <p:sp>
        <p:nvSpPr>
          <p:cNvPr id="8" name="Double Bracket 7">
            <a:extLst>
              <a:ext uri="{FF2B5EF4-FFF2-40B4-BE49-F238E27FC236}">
                <a16:creationId xmlns:a16="http://schemas.microsoft.com/office/drawing/2014/main" id="{98E9E2F1-552A-E84A-BB41-A6633DF96850}"/>
              </a:ext>
            </a:extLst>
          </p:cNvPr>
          <p:cNvSpPr/>
          <p:nvPr/>
        </p:nvSpPr>
        <p:spPr bwMode="auto">
          <a:xfrm>
            <a:off x="84665" y="1439333"/>
            <a:ext cx="8890000" cy="5215467"/>
          </a:xfrm>
          <a:prstGeom prst="bracketPair">
            <a:avLst/>
          </a:pr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5700" y="3592512"/>
            <a:ext cx="777252" cy="2227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43326"/>
      </p:ext>
    </p:extLst>
  </p:cSld>
  <p:clrMapOvr>
    <a:masterClrMapping/>
  </p:clrMapOvr>
  <p:transition/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Crush intro to SVD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(SVD) matrix factorization: finds blocks</a:t>
            </a:r>
          </a:p>
        </p:txBody>
      </p:sp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7416800" y="4419600"/>
            <a:ext cx="46038" cy="1422400"/>
          </a:xfrm>
          <a:prstGeom prst="rect">
            <a:avLst/>
          </a:prstGeom>
          <a:noFill/>
          <a:ln w="28575">
            <a:solidFill>
              <a:srgbClr val="FF33CC"/>
            </a:solidFill>
            <a:prstDash val="sysDot"/>
            <a:round/>
            <a:headEnd type="none" w="sm" len="sm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Rectangle 14"/>
          <p:cNvSpPr>
            <a:spLocks noChangeArrowheads="1"/>
          </p:cNvSpPr>
          <p:nvPr/>
        </p:nvSpPr>
        <p:spPr bwMode="auto">
          <a:xfrm>
            <a:off x="5600700" y="4419600"/>
            <a:ext cx="46038" cy="1422400"/>
          </a:xfrm>
          <a:prstGeom prst="rect">
            <a:avLst/>
          </a:prstGeom>
          <a:noFill/>
          <a:ln w="28575">
            <a:solidFill>
              <a:schemeClr val="tx1"/>
            </a:solidFill>
            <a:prstDash val="sysDot"/>
            <a:round/>
            <a:headEnd type="none" w="sm" len="sm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Rectangle 15"/>
          <p:cNvSpPr>
            <a:spLocks noChangeArrowheads="1"/>
          </p:cNvSpPr>
          <p:nvPr/>
        </p:nvSpPr>
        <p:spPr bwMode="auto">
          <a:xfrm>
            <a:off x="3657600" y="4419600"/>
            <a:ext cx="46038" cy="1422400"/>
          </a:xfrm>
          <a:prstGeom prst="rect">
            <a:avLst/>
          </a:prstGeom>
          <a:noFill/>
          <a:ln w="28575">
            <a:solidFill>
              <a:srgbClr val="008000"/>
            </a:solidFill>
            <a:prstDash val="sysDot"/>
            <a:round/>
            <a:headEnd type="none" w="sm" len="sm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" name="Picture 12" descr="latex-image-1.pd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7900" y="5918200"/>
            <a:ext cx="4064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6" descr="latex-image-1.pd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77150" y="6019800"/>
            <a:ext cx="3683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6950" y="3816350"/>
            <a:ext cx="393700" cy="419100"/>
          </a:xfrm>
          <a:prstGeom prst="rect">
            <a:avLst/>
          </a:prstGeom>
        </p:spPr>
      </p:pic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3873500" y="4356100"/>
            <a:ext cx="977900" cy="45719"/>
          </a:xfrm>
          <a:prstGeom prst="rect">
            <a:avLst/>
          </a:prstGeom>
          <a:noFill/>
          <a:ln w="28575">
            <a:solidFill>
              <a:srgbClr val="008000"/>
            </a:solidFill>
            <a:prstDash val="sysDot"/>
            <a:round/>
            <a:headEnd type="none" w="sm" len="sm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5816600" y="4356100"/>
            <a:ext cx="965200" cy="45719"/>
          </a:xfrm>
          <a:prstGeom prst="rect">
            <a:avLst/>
          </a:prstGeom>
          <a:noFill/>
          <a:ln w="28575">
            <a:solidFill>
              <a:schemeClr val="tx1"/>
            </a:solidFill>
            <a:prstDash val="sysDot"/>
            <a:round/>
            <a:headEnd type="none" w="sm" len="sm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7607300" y="4330700"/>
            <a:ext cx="977900" cy="50800"/>
          </a:xfrm>
          <a:prstGeom prst="rect">
            <a:avLst/>
          </a:prstGeom>
          <a:noFill/>
          <a:ln w="28575">
            <a:solidFill>
              <a:srgbClr val="FF33CC"/>
            </a:solidFill>
            <a:prstDash val="sysDot"/>
            <a:round/>
            <a:headEnd type="none" w="sm" len="sm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7" name="Straight Arrow Connector 16"/>
          <p:cNvCxnSpPr>
            <a:cxnSpLocks noChangeShapeType="1"/>
          </p:cNvCxnSpPr>
          <p:nvPr/>
        </p:nvCxnSpPr>
        <p:spPr bwMode="auto">
          <a:xfrm rot="16200000" flipH="1">
            <a:off x="236538" y="5138738"/>
            <a:ext cx="1471612" cy="11112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18" name="Straight Arrow Connector 19"/>
          <p:cNvCxnSpPr>
            <a:cxnSpLocks noChangeShapeType="1"/>
          </p:cNvCxnSpPr>
          <p:nvPr/>
        </p:nvCxnSpPr>
        <p:spPr bwMode="auto">
          <a:xfrm>
            <a:off x="1397000" y="4064000"/>
            <a:ext cx="1054100" cy="127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sp>
        <p:nvSpPr>
          <p:cNvPr id="19" name="TextBox 20"/>
          <p:cNvSpPr txBox="1">
            <a:spLocks noChangeArrowheads="1"/>
          </p:cNvSpPr>
          <p:nvPr/>
        </p:nvSpPr>
        <p:spPr bwMode="auto">
          <a:xfrm>
            <a:off x="135485" y="4889500"/>
            <a:ext cx="814884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N </a:t>
            </a:r>
          </a:p>
          <a:p>
            <a:r>
              <a:rPr lang="en-US" dirty="0"/>
              <a:t>fans</a:t>
            </a:r>
          </a:p>
        </p:txBody>
      </p:sp>
      <p:sp>
        <p:nvSpPr>
          <p:cNvPr id="20" name="TextBox 21"/>
          <p:cNvSpPr txBox="1">
            <a:spLocks noChangeArrowheads="1"/>
          </p:cNvSpPr>
          <p:nvPr/>
        </p:nvSpPr>
        <p:spPr bwMode="auto">
          <a:xfrm>
            <a:off x="1580928" y="3162300"/>
            <a:ext cx="870401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M</a:t>
            </a:r>
          </a:p>
          <a:p>
            <a:r>
              <a:rPr lang="en-US" dirty="0"/>
              <a:t>idols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1422400" y="4419600"/>
            <a:ext cx="990600" cy="1422400"/>
            <a:chOff x="1422400" y="4419600"/>
            <a:chExt cx="990600" cy="1422400"/>
          </a:xfrm>
        </p:grpSpPr>
        <p:sp>
          <p:nvSpPr>
            <p:cNvPr id="16" name="Rectangle 7"/>
            <p:cNvSpPr>
              <a:spLocks noChangeArrowheads="1"/>
            </p:cNvSpPr>
            <p:nvPr/>
          </p:nvSpPr>
          <p:spPr bwMode="auto">
            <a:xfrm>
              <a:off x="1422400" y="4419600"/>
              <a:ext cx="990600" cy="142240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Rectangle 20"/>
            <p:cNvSpPr/>
            <p:nvPr/>
          </p:nvSpPr>
          <p:spPr bwMode="auto">
            <a:xfrm>
              <a:off x="1435100" y="4432300"/>
              <a:ext cx="609600" cy="393700"/>
            </a:xfrm>
            <a:prstGeom prst="rect">
              <a:avLst/>
            </a:prstGeom>
            <a:solidFill>
              <a:srgbClr val="008000"/>
            </a:solidFill>
            <a:ln w="3175" cap="flat" cmpd="sng" algn="ctr">
              <a:solidFill>
                <a:srgbClr val="008000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2082800" y="4940300"/>
              <a:ext cx="101600" cy="469900"/>
            </a:xfrm>
            <a:prstGeom prst="rect">
              <a:avLst/>
            </a:prstGeom>
            <a:solidFill>
              <a:schemeClr val="tx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 bwMode="auto">
            <a:xfrm>
              <a:off x="2184400" y="5626100"/>
              <a:ext cx="215900" cy="127000"/>
            </a:xfrm>
            <a:prstGeom prst="rect">
              <a:avLst/>
            </a:prstGeom>
            <a:solidFill>
              <a:srgbClr val="FF33CC"/>
            </a:solidFill>
            <a:ln w="3175" cap="flat" cmpd="sng" algn="ctr">
              <a:solidFill>
                <a:srgbClr val="FF33CC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Rectangle 23"/>
          <p:cNvSpPr/>
          <p:nvPr/>
        </p:nvSpPr>
        <p:spPr bwMode="auto">
          <a:xfrm>
            <a:off x="3644900" y="4419600"/>
            <a:ext cx="76200" cy="393700"/>
          </a:xfrm>
          <a:prstGeom prst="rect">
            <a:avLst/>
          </a:prstGeom>
          <a:solidFill>
            <a:srgbClr val="008000"/>
          </a:solidFill>
          <a:ln w="3175" cap="flat" cmpd="sng" algn="ctr">
            <a:solidFill>
              <a:srgbClr val="008000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 bwMode="auto">
          <a:xfrm>
            <a:off x="3873500" y="4361180"/>
            <a:ext cx="584200" cy="45719"/>
          </a:xfrm>
          <a:prstGeom prst="rect">
            <a:avLst/>
          </a:prstGeom>
          <a:solidFill>
            <a:srgbClr val="008000"/>
          </a:solidFill>
          <a:ln w="3175" cap="flat" cmpd="sng" algn="ctr">
            <a:solidFill>
              <a:srgbClr val="008000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 bwMode="auto">
          <a:xfrm>
            <a:off x="6375400" y="4347633"/>
            <a:ext cx="101600" cy="46567"/>
          </a:xfrm>
          <a:prstGeom prst="rect">
            <a:avLst/>
          </a:prstGeom>
          <a:solidFill>
            <a:schemeClr val="tx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5592232" y="4889500"/>
            <a:ext cx="71967" cy="469900"/>
          </a:xfrm>
          <a:prstGeom prst="rect">
            <a:avLst/>
          </a:prstGeom>
          <a:solidFill>
            <a:schemeClr val="tx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 bwMode="auto">
          <a:xfrm>
            <a:off x="7416800" y="5638800"/>
            <a:ext cx="50800" cy="114300"/>
          </a:xfrm>
          <a:prstGeom prst="rect">
            <a:avLst/>
          </a:prstGeom>
          <a:solidFill>
            <a:srgbClr val="FF33CC"/>
          </a:solidFill>
          <a:ln w="3175" cap="flat" cmpd="sng" algn="ctr">
            <a:solidFill>
              <a:srgbClr val="FF33CC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 bwMode="auto">
          <a:xfrm>
            <a:off x="8369300" y="4330700"/>
            <a:ext cx="220132" cy="45719"/>
          </a:xfrm>
          <a:prstGeom prst="rect">
            <a:avLst/>
          </a:prstGeom>
          <a:solidFill>
            <a:srgbClr val="FF33CC"/>
          </a:solidFill>
          <a:ln w="3175" cap="flat" cmpd="sng" algn="ctr">
            <a:solidFill>
              <a:srgbClr val="FF33CC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2904657" y="2904067"/>
            <a:ext cx="2173166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00"/>
                </a:solidFill>
              </a:rPr>
              <a:t>‘music lovers’</a:t>
            </a:r>
          </a:p>
          <a:p>
            <a:r>
              <a:rPr lang="en-US" dirty="0">
                <a:solidFill>
                  <a:srgbClr val="006600"/>
                </a:solidFill>
              </a:rPr>
              <a:t>‘singers’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946674" y="2929467"/>
            <a:ext cx="2212402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‘sports lovers’</a:t>
            </a:r>
          </a:p>
          <a:p>
            <a:r>
              <a:rPr lang="en-US" dirty="0"/>
              <a:t>‘athletes’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040163" y="2912537"/>
            <a:ext cx="1784551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33CC"/>
                </a:solidFill>
              </a:rPr>
              <a:t>‘citizens’</a:t>
            </a:r>
          </a:p>
          <a:p>
            <a:r>
              <a:rPr lang="en-US" dirty="0">
                <a:solidFill>
                  <a:srgbClr val="FF33CC"/>
                </a:solidFill>
              </a:rPr>
              <a:t>‘politicians’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026843" y="5029200"/>
            <a:ext cx="37938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~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054610" y="4986867"/>
            <a:ext cx="37938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25732" y="4986864"/>
            <a:ext cx="37938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36" name="Double Bracket 35"/>
          <p:cNvSpPr/>
          <p:nvPr/>
        </p:nvSpPr>
        <p:spPr bwMode="auto">
          <a:xfrm>
            <a:off x="84665" y="1439333"/>
            <a:ext cx="8890000" cy="5215467"/>
          </a:xfrm>
          <a:prstGeom prst="bracketPair">
            <a:avLst/>
          </a:pr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 bwMode="auto">
          <a:xfrm>
            <a:off x="3873500" y="4457700"/>
            <a:ext cx="546100" cy="330200"/>
          </a:xfrm>
          <a:prstGeom prst="rect">
            <a:avLst/>
          </a:prstGeom>
          <a:solidFill>
            <a:srgbClr val="008000">
              <a:alpha val="25000"/>
            </a:srgbClr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 bwMode="auto">
          <a:xfrm>
            <a:off x="6362700" y="4902200"/>
            <a:ext cx="101600" cy="469900"/>
          </a:xfrm>
          <a:prstGeom prst="rect">
            <a:avLst/>
          </a:prstGeom>
          <a:solidFill>
            <a:schemeClr val="tx1">
              <a:alpha val="25000"/>
            </a:schemeClr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 bwMode="auto">
          <a:xfrm>
            <a:off x="8382000" y="5626100"/>
            <a:ext cx="215900" cy="127000"/>
          </a:xfrm>
          <a:prstGeom prst="rect">
            <a:avLst/>
          </a:prstGeom>
          <a:solidFill>
            <a:srgbClr val="FF33CC">
              <a:alpha val="25000"/>
            </a:srgbClr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7"/>
          <p:cNvSpPr>
            <a:spLocks noChangeArrowheads="1"/>
          </p:cNvSpPr>
          <p:nvPr/>
        </p:nvSpPr>
        <p:spPr bwMode="auto">
          <a:xfrm>
            <a:off x="3860800" y="4445000"/>
            <a:ext cx="990600" cy="1422400"/>
          </a:xfrm>
          <a:prstGeom prst="rect">
            <a:avLst/>
          </a:prstGeom>
          <a:noFill/>
          <a:ln w="3175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Rectangle 7"/>
          <p:cNvSpPr>
            <a:spLocks noChangeArrowheads="1"/>
          </p:cNvSpPr>
          <p:nvPr/>
        </p:nvSpPr>
        <p:spPr bwMode="auto">
          <a:xfrm>
            <a:off x="5791200" y="4457700"/>
            <a:ext cx="990600" cy="1422400"/>
          </a:xfrm>
          <a:prstGeom prst="rect">
            <a:avLst/>
          </a:prstGeom>
          <a:noFill/>
          <a:ln w="3175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Rectangle 7"/>
          <p:cNvSpPr>
            <a:spLocks noChangeArrowheads="1"/>
          </p:cNvSpPr>
          <p:nvPr/>
        </p:nvSpPr>
        <p:spPr bwMode="auto">
          <a:xfrm>
            <a:off x="7607300" y="4432300"/>
            <a:ext cx="990600" cy="1422400"/>
          </a:xfrm>
          <a:prstGeom prst="rect">
            <a:avLst/>
          </a:prstGeom>
          <a:noFill/>
          <a:ln w="3175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7" name="Picture 13" descr="twitter-logo_1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238" y="3289300"/>
            <a:ext cx="820738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Footer Placeholder 37">
            <a:extLst>
              <a:ext uri="{FF2B5EF4-FFF2-40B4-BE49-F238E27FC236}">
                <a16:creationId xmlns:a16="http://schemas.microsoft.com/office/drawing/2014/main" id="{52884261-F321-C141-AE46-5D5A462AE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Dong+</a:t>
            </a:r>
            <a:endParaRPr lang="en-US"/>
          </a:p>
        </p:txBody>
      </p:sp>
      <p:sp>
        <p:nvSpPr>
          <p:cNvPr id="39" name="Slide Number Placeholder 38">
            <a:extLst>
              <a:ext uri="{FF2B5EF4-FFF2-40B4-BE49-F238E27FC236}">
                <a16:creationId xmlns:a16="http://schemas.microsoft.com/office/drawing/2014/main" id="{50B00FD1-261E-9147-8E28-B78090D58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B43987-7F84-BB4A-8611-CDF75B6A737D}" type="slidenum">
              <a:rPr lang="en-US" smtClean="0"/>
              <a:pPr>
                <a:defRPr/>
              </a:pPr>
              <a:t>87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C73ECE-80E0-E94A-8F0A-A63515A0C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KDD 2018</a:t>
            </a: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5F363881-0BC4-9144-9D12-4D8EB18E3B6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76621" y="3817302"/>
            <a:ext cx="496864" cy="459527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E77EAE9B-E3AB-1F48-977A-9EF135545B3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25210" y="3854359"/>
            <a:ext cx="332490" cy="44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228165"/>
      </p:ext>
    </p:extLst>
  </p:cSld>
  <p:clrMapOvr>
    <a:masterClrMapping/>
  </p:clrMapOvr>
  <p:transition/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Crush intro to SVD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(SVD) matrix factorization: finds blocks</a:t>
            </a:r>
          </a:p>
        </p:txBody>
      </p:sp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7416800" y="4419600"/>
            <a:ext cx="46038" cy="1422400"/>
          </a:xfrm>
          <a:prstGeom prst="rect">
            <a:avLst/>
          </a:prstGeom>
          <a:noFill/>
          <a:ln w="28575">
            <a:solidFill>
              <a:srgbClr val="FF33CC"/>
            </a:solidFill>
            <a:prstDash val="sysDot"/>
            <a:round/>
            <a:headEnd type="none" w="sm" len="sm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Rectangle 14"/>
          <p:cNvSpPr>
            <a:spLocks noChangeArrowheads="1"/>
          </p:cNvSpPr>
          <p:nvPr/>
        </p:nvSpPr>
        <p:spPr bwMode="auto">
          <a:xfrm>
            <a:off x="5600700" y="4419600"/>
            <a:ext cx="46038" cy="1422400"/>
          </a:xfrm>
          <a:prstGeom prst="rect">
            <a:avLst/>
          </a:prstGeom>
          <a:noFill/>
          <a:ln w="28575">
            <a:solidFill>
              <a:schemeClr val="tx1"/>
            </a:solidFill>
            <a:prstDash val="sysDot"/>
            <a:round/>
            <a:headEnd type="none" w="sm" len="sm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Rectangle 15"/>
          <p:cNvSpPr>
            <a:spLocks noChangeArrowheads="1"/>
          </p:cNvSpPr>
          <p:nvPr/>
        </p:nvSpPr>
        <p:spPr bwMode="auto">
          <a:xfrm>
            <a:off x="3657600" y="4419600"/>
            <a:ext cx="46038" cy="1422400"/>
          </a:xfrm>
          <a:prstGeom prst="rect">
            <a:avLst/>
          </a:prstGeom>
          <a:noFill/>
          <a:ln w="28575">
            <a:solidFill>
              <a:srgbClr val="008000"/>
            </a:solidFill>
            <a:prstDash val="sysDot"/>
            <a:round/>
            <a:headEnd type="none" w="sm" len="sm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" name="Picture 12" descr="latex-image-1.pd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7900" y="5918200"/>
            <a:ext cx="4064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6" descr="latex-image-1.pd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77150" y="6019800"/>
            <a:ext cx="3683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6950" y="3816350"/>
            <a:ext cx="393700" cy="419100"/>
          </a:xfrm>
          <a:prstGeom prst="rect">
            <a:avLst/>
          </a:prstGeom>
        </p:spPr>
      </p:pic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3873500" y="4356100"/>
            <a:ext cx="977900" cy="45719"/>
          </a:xfrm>
          <a:prstGeom prst="rect">
            <a:avLst/>
          </a:prstGeom>
          <a:noFill/>
          <a:ln w="28575">
            <a:solidFill>
              <a:srgbClr val="008000"/>
            </a:solidFill>
            <a:prstDash val="sysDot"/>
            <a:round/>
            <a:headEnd type="none" w="sm" len="sm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5816600" y="4356100"/>
            <a:ext cx="965200" cy="45719"/>
          </a:xfrm>
          <a:prstGeom prst="rect">
            <a:avLst/>
          </a:prstGeom>
          <a:noFill/>
          <a:ln w="28575">
            <a:solidFill>
              <a:schemeClr val="tx1"/>
            </a:solidFill>
            <a:prstDash val="sysDot"/>
            <a:round/>
            <a:headEnd type="none" w="sm" len="sm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7607300" y="4330700"/>
            <a:ext cx="977900" cy="50800"/>
          </a:xfrm>
          <a:prstGeom prst="rect">
            <a:avLst/>
          </a:prstGeom>
          <a:noFill/>
          <a:ln w="28575">
            <a:solidFill>
              <a:srgbClr val="FF33CC"/>
            </a:solidFill>
            <a:prstDash val="sysDot"/>
            <a:round/>
            <a:headEnd type="none" w="sm" len="sm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7" name="Straight Arrow Connector 16"/>
          <p:cNvCxnSpPr>
            <a:cxnSpLocks noChangeShapeType="1"/>
          </p:cNvCxnSpPr>
          <p:nvPr/>
        </p:nvCxnSpPr>
        <p:spPr bwMode="auto">
          <a:xfrm rot="16200000" flipH="1">
            <a:off x="236538" y="5138738"/>
            <a:ext cx="1471612" cy="11112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18" name="Straight Arrow Connector 19"/>
          <p:cNvCxnSpPr>
            <a:cxnSpLocks noChangeShapeType="1"/>
          </p:cNvCxnSpPr>
          <p:nvPr/>
        </p:nvCxnSpPr>
        <p:spPr bwMode="auto">
          <a:xfrm>
            <a:off x="1397000" y="4064000"/>
            <a:ext cx="1054100" cy="127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sp>
        <p:nvSpPr>
          <p:cNvPr id="19" name="TextBox 20"/>
          <p:cNvSpPr txBox="1">
            <a:spLocks noChangeArrowheads="1"/>
          </p:cNvSpPr>
          <p:nvPr/>
        </p:nvSpPr>
        <p:spPr bwMode="auto">
          <a:xfrm>
            <a:off x="135485" y="4889500"/>
            <a:ext cx="814884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N </a:t>
            </a:r>
          </a:p>
          <a:p>
            <a:r>
              <a:rPr lang="en-US" dirty="0"/>
              <a:t>fans</a:t>
            </a:r>
          </a:p>
        </p:txBody>
      </p:sp>
      <p:sp>
        <p:nvSpPr>
          <p:cNvPr id="20" name="TextBox 21"/>
          <p:cNvSpPr txBox="1">
            <a:spLocks noChangeArrowheads="1"/>
          </p:cNvSpPr>
          <p:nvPr/>
        </p:nvSpPr>
        <p:spPr bwMode="auto">
          <a:xfrm>
            <a:off x="1580928" y="3162300"/>
            <a:ext cx="870401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M</a:t>
            </a:r>
          </a:p>
          <a:p>
            <a:r>
              <a:rPr lang="en-US" dirty="0"/>
              <a:t>idols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1422400" y="4419600"/>
            <a:ext cx="990600" cy="1422400"/>
            <a:chOff x="1422400" y="4419600"/>
            <a:chExt cx="990600" cy="1422400"/>
          </a:xfrm>
        </p:grpSpPr>
        <p:sp>
          <p:nvSpPr>
            <p:cNvPr id="16" name="Rectangle 7"/>
            <p:cNvSpPr>
              <a:spLocks noChangeArrowheads="1"/>
            </p:cNvSpPr>
            <p:nvPr/>
          </p:nvSpPr>
          <p:spPr bwMode="auto">
            <a:xfrm>
              <a:off x="1422400" y="4419600"/>
              <a:ext cx="990600" cy="142240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Rectangle 20"/>
            <p:cNvSpPr/>
            <p:nvPr/>
          </p:nvSpPr>
          <p:spPr bwMode="auto">
            <a:xfrm>
              <a:off x="1435100" y="4432300"/>
              <a:ext cx="609600" cy="393700"/>
            </a:xfrm>
            <a:prstGeom prst="rect">
              <a:avLst/>
            </a:prstGeom>
            <a:solidFill>
              <a:srgbClr val="008000"/>
            </a:solidFill>
            <a:ln w="3175" cap="flat" cmpd="sng" algn="ctr">
              <a:solidFill>
                <a:srgbClr val="008000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2082800" y="4940300"/>
              <a:ext cx="101600" cy="469900"/>
            </a:xfrm>
            <a:prstGeom prst="rect">
              <a:avLst/>
            </a:prstGeom>
            <a:solidFill>
              <a:schemeClr val="tx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 bwMode="auto">
            <a:xfrm>
              <a:off x="2184400" y="5626100"/>
              <a:ext cx="215900" cy="127000"/>
            </a:xfrm>
            <a:prstGeom prst="rect">
              <a:avLst/>
            </a:prstGeom>
            <a:solidFill>
              <a:srgbClr val="FF33CC"/>
            </a:solidFill>
            <a:ln w="3175" cap="flat" cmpd="sng" algn="ctr">
              <a:solidFill>
                <a:srgbClr val="FF33CC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Rectangle 23"/>
          <p:cNvSpPr/>
          <p:nvPr/>
        </p:nvSpPr>
        <p:spPr bwMode="auto">
          <a:xfrm>
            <a:off x="3644900" y="4419600"/>
            <a:ext cx="76200" cy="393700"/>
          </a:xfrm>
          <a:prstGeom prst="rect">
            <a:avLst/>
          </a:prstGeom>
          <a:solidFill>
            <a:srgbClr val="008000"/>
          </a:solidFill>
          <a:ln w="3175" cap="flat" cmpd="sng" algn="ctr">
            <a:solidFill>
              <a:srgbClr val="008000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 bwMode="auto">
          <a:xfrm>
            <a:off x="3873500" y="4361180"/>
            <a:ext cx="584200" cy="45719"/>
          </a:xfrm>
          <a:prstGeom prst="rect">
            <a:avLst/>
          </a:prstGeom>
          <a:solidFill>
            <a:srgbClr val="008000"/>
          </a:solidFill>
          <a:ln w="3175" cap="flat" cmpd="sng" algn="ctr">
            <a:solidFill>
              <a:srgbClr val="008000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 bwMode="auto">
          <a:xfrm>
            <a:off x="6375400" y="4347633"/>
            <a:ext cx="101600" cy="46567"/>
          </a:xfrm>
          <a:prstGeom prst="rect">
            <a:avLst/>
          </a:prstGeom>
          <a:solidFill>
            <a:schemeClr val="tx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5592232" y="4889500"/>
            <a:ext cx="71967" cy="469900"/>
          </a:xfrm>
          <a:prstGeom prst="rect">
            <a:avLst/>
          </a:prstGeom>
          <a:solidFill>
            <a:schemeClr val="tx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 bwMode="auto">
          <a:xfrm>
            <a:off x="7416800" y="5638800"/>
            <a:ext cx="50800" cy="114300"/>
          </a:xfrm>
          <a:prstGeom prst="rect">
            <a:avLst/>
          </a:prstGeom>
          <a:solidFill>
            <a:srgbClr val="FF33CC"/>
          </a:solidFill>
          <a:ln w="3175" cap="flat" cmpd="sng" algn="ctr">
            <a:solidFill>
              <a:srgbClr val="FF33CC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 bwMode="auto">
          <a:xfrm>
            <a:off x="8369300" y="4330700"/>
            <a:ext cx="220132" cy="45719"/>
          </a:xfrm>
          <a:prstGeom prst="rect">
            <a:avLst/>
          </a:prstGeom>
          <a:solidFill>
            <a:srgbClr val="FF33CC"/>
          </a:solidFill>
          <a:ln w="3175" cap="flat" cmpd="sng" algn="ctr">
            <a:solidFill>
              <a:srgbClr val="FF33CC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2904657" y="2904067"/>
            <a:ext cx="2173166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00"/>
                </a:solidFill>
              </a:rPr>
              <a:t>‘music lovers’</a:t>
            </a:r>
          </a:p>
          <a:p>
            <a:r>
              <a:rPr lang="en-US" dirty="0">
                <a:solidFill>
                  <a:srgbClr val="006600"/>
                </a:solidFill>
              </a:rPr>
              <a:t>‘singers’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946674" y="2929467"/>
            <a:ext cx="2212402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‘sports lovers’</a:t>
            </a:r>
          </a:p>
          <a:p>
            <a:r>
              <a:rPr lang="en-US" dirty="0"/>
              <a:t>‘athletes’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040163" y="2912537"/>
            <a:ext cx="1784551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33CC"/>
                </a:solidFill>
              </a:rPr>
              <a:t>‘citizens’</a:t>
            </a:r>
          </a:p>
          <a:p>
            <a:r>
              <a:rPr lang="en-US" dirty="0">
                <a:solidFill>
                  <a:srgbClr val="FF33CC"/>
                </a:solidFill>
              </a:rPr>
              <a:t>‘politicians’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026843" y="5029200"/>
            <a:ext cx="37938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~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054610" y="4986867"/>
            <a:ext cx="37938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25732" y="4986864"/>
            <a:ext cx="37938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36" name="Double Bracket 35"/>
          <p:cNvSpPr/>
          <p:nvPr/>
        </p:nvSpPr>
        <p:spPr bwMode="auto">
          <a:xfrm>
            <a:off x="84665" y="1439333"/>
            <a:ext cx="8890000" cy="5215467"/>
          </a:xfrm>
          <a:prstGeom prst="bracketPair">
            <a:avLst/>
          </a:pr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 bwMode="auto">
          <a:xfrm>
            <a:off x="3873500" y="4457700"/>
            <a:ext cx="546100" cy="330200"/>
          </a:xfrm>
          <a:prstGeom prst="rect">
            <a:avLst/>
          </a:prstGeom>
          <a:solidFill>
            <a:srgbClr val="008000">
              <a:alpha val="25000"/>
            </a:srgbClr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 bwMode="auto">
          <a:xfrm>
            <a:off x="6362700" y="4902200"/>
            <a:ext cx="101600" cy="469900"/>
          </a:xfrm>
          <a:prstGeom prst="rect">
            <a:avLst/>
          </a:prstGeom>
          <a:solidFill>
            <a:schemeClr val="tx1">
              <a:alpha val="25000"/>
            </a:schemeClr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 bwMode="auto">
          <a:xfrm>
            <a:off x="8382000" y="5626100"/>
            <a:ext cx="215900" cy="127000"/>
          </a:xfrm>
          <a:prstGeom prst="rect">
            <a:avLst/>
          </a:prstGeom>
          <a:solidFill>
            <a:srgbClr val="FF33CC">
              <a:alpha val="25000"/>
            </a:srgbClr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7"/>
          <p:cNvSpPr>
            <a:spLocks noChangeArrowheads="1"/>
          </p:cNvSpPr>
          <p:nvPr/>
        </p:nvSpPr>
        <p:spPr bwMode="auto">
          <a:xfrm>
            <a:off x="3860800" y="4445000"/>
            <a:ext cx="990600" cy="1422400"/>
          </a:xfrm>
          <a:prstGeom prst="rect">
            <a:avLst/>
          </a:prstGeom>
          <a:noFill/>
          <a:ln w="3175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Rectangle 7"/>
          <p:cNvSpPr>
            <a:spLocks noChangeArrowheads="1"/>
          </p:cNvSpPr>
          <p:nvPr/>
        </p:nvSpPr>
        <p:spPr bwMode="auto">
          <a:xfrm>
            <a:off x="5791200" y="4457700"/>
            <a:ext cx="990600" cy="1422400"/>
          </a:xfrm>
          <a:prstGeom prst="rect">
            <a:avLst/>
          </a:prstGeom>
          <a:noFill/>
          <a:ln w="3175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Rectangle 7"/>
          <p:cNvSpPr>
            <a:spLocks noChangeArrowheads="1"/>
          </p:cNvSpPr>
          <p:nvPr/>
        </p:nvSpPr>
        <p:spPr bwMode="auto">
          <a:xfrm>
            <a:off x="7607300" y="4432300"/>
            <a:ext cx="990600" cy="1422400"/>
          </a:xfrm>
          <a:prstGeom prst="rect">
            <a:avLst/>
          </a:prstGeom>
          <a:noFill/>
          <a:ln w="3175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7" name="Picture 13" descr="twitter-logo_1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238" y="3289300"/>
            <a:ext cx="820738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Footer Placeholder 37">
            <a:extLst>
              <a:ext uri="{FF2B5EF4-FFF2-40B4-BE49-F238E27FC236}">
                <a16:creationId xmlns:a16="http://schemas.microsoft.com/office/drawing/2014/main" id="{52884261-F321-C141-AE46-5D5A462AE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Dong+</a:t>
            </a:r>
            <a:endParaRPr lang="en-US"/>
          </a:p>
        </p:txBody>
      </p:sp>
      <p:sp>
        <p:nvSpPr>
          <p:cNvPr id="39" name="Slide Number Placeholder 38">
            <a:extLst>
              <a:ext uri="{FF2B5EF4-FFF2-40B4-BE49-F238E27FC236}">
                <a16:creationId xmlns:a16="http://schemas.microsoft.com/office/drawing/2014/main" id="{50B00FD1-261E-9147-8E28-B78090D58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B43987-7F84-BB4A-8611-CDF75B6A737D}" type="slidenum">
              <a:rPr lang="en-US" smtClean="0"/>
              <a:pPr>
                <a:defRPr/>
              </a:pPr>
              <a:t>88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C73ECE-80E0-E94A-8F0A-A63515A0C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KDD 2018</a:t>
            </a: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5F363881-0BC4-9144-9D12-4D8EB18E3B6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76621" y="3817302"/>
            <a:ext cx="496864" cy="459527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E77EAE9B-E3AB-1F48-977A-9EF135545B3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25210" y="3854359"/>
            <a:ext cx="332490" cy="443320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530E4F1-1F5D-F247-B314-DABFF1AAC26A}"/>
              </a:ext>
            </a:extLst>
          </p:cNvPr>
          <p:cNvCxnSpPr>
            <a:cxnSpLocks/>
          </p:cNvCxnSpPr>
          <p:nvPr/>
        </p:nvCxnSpPr>
        <p:spPr bwMode="auto">
          <a:xfrm>
            <a:off x="3128959" y="4662569"/>
            <a:ext cx="401637" cy="1587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CDE97DF-A7E5-5B47-B905-29B4F5FE8BEA}"/>
              </a:ext>
            </a:extLst>
          </p:cNvPr>
          <p:cNvCxnSpPr>
            <a:cxnSpLocks/>
          </p:cNvCxnSpPr>
          <p:nvPr/>
        </p:nvCxnSpPr>
        <p:spPr bwMode="auto">
          <a:xfrm>
            <a:off x="3910011" y="4167182"/>
            <a:ext cx="131250" cy="173037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id="{2C11904E-5634-5D48-8C40-D023A48C3BFA}"/>
              </a:ext>
            </a:extLst>
          </p:cNvPr>
          <p:cNvSpPr/>
          <p:nvPr/>
        </p:nvSpPr>
        <p:spPr bwMode="auto">
          <a:xfrm>
            <a:off x="3992695" y="4311748"/>
            <a:ext cx="174929" cy="160021"/>
          </a:xfrm>
          <a:prstGeom prst="rect">
            <a:avLst/>
          </a:prstGeom>
          <a:solidFill>
            <a:srgbClr val="FFFF00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1FD49017-5D17-8142-8C65-2F3D4787D920}"/>
              </a:ext>
            </a:extLst>
          </p:cNvPr>
          <p:cNvSpPr/>
          <p:nvPr/>
        </p:nvSpPr>
        <p:spPr bwMode="auto">
          <a:xfrm>
            <a:off x="3579271" y="4586021"/>
            <a:ext cx="174929" cy="160021"/>
          </a:xfrm>
          <a:prstGeom prst="rect">
            <a:avLst/>
          </a:prstGeom>
          <a:solidFill>
            <a:srgbClr val="FFFF00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AF889CB8-2CB2-C04C-9712-8D021D4D595C}"/>
              </a:ext>
            </a:extLst>
          </p:cNvPr>
          <p:cNvSpPr/>
          <p:nvPr/>
        </p:nvSpPr>
        <p:spPr bwMode="auto">
          <a:xfrm>
            <a:off x="3993446" y="4572129"/>
            <a:ext cx="174929" cy="160021"/>
          </a:xfrm>
          <a:prstGeom prst="rect">
            <a:avLst/>
          </a:prstGeom>
          <a:solidFill>
            <a:srgbClr val="FFFF00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EF2EFBC2-753F-F14B-A7D3-F1180E7F6E9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03628" y="4505377"/>
            <a:ext cx="208961" cy="364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016806"/>
      </p:ext>
    </p:extLst>
  </p:cSld>
  <p:clrMapOvr>
    <a:masterClrMapping/>
  </p:clrMapOvr>
  <p:transition/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Crush intro to SVD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(SVD) matrix factorization: finds blocks</a:t>
            </a:r>
          </a:p>
        </p:txBody>
      </p:sp>
      <p:pic>
        <p:nvPicPr>
          <p:cNvPr id="10" name="Picture 12" descr="latex-image-1.pd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7900" y="5918200"/>
            <a:ext cx="4064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6" descr="latex-image-1.pd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77150" y="6019800"/>
            <a:ext cx="3683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6950" y="3816350"/>
            <a:ext cx="393700" cy="419100"/>
          </a:xfrm>
          <a:prstGeom prst="rect">
            <a:avLst/>
          </a:prstGeom>
        </p:spPr>
      </p:pic>
      <p:cxnSp>
        <p:nvCxnSpPr>
          <p:cNvPr id="17" name="Straight Arrow Connector 16"/>
          <p:cNvCxnSpPr>
            <a:cxnSpLocks noChangeShapeType="1"/>
          </p:cNvCxnSpPr>
          <p:nvPr/>
        </p:nvCxnSpPr>
        <p:spPr bwMode="auto">
          <a:xfrm rot="16200000" flipH="1">
            <a:off x="236538" y="5138738"/>
            <a:ext cx="1471612" cy="11112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18" name="Straight Arrow Connector 19"/>
          <p:cNvCxnSpPr>
            <a:cxnSpLocks noChangeShapeType="1"/>
          </p:cNvCxnSpPr>
          <p:nvPr/>
        </p:nvCxnSpPr>
        <p:spPr bwMode="auto">
          <a:xfrm>
            <a:off x="1397000" y="4064000"/>
            <a:ext cx="1054100" cy="127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sp>
        <p:nvSpPr>
          <p:cNvPr id="19" name="TextBox 20"/>
          <p:cNvSpPr txBox="1">
            <a:spLocks noChangeArrowheads="1"/>
          </p:cNvSpPr>
          <p:nvPr/>
        </p:nvSpPr>
        <p:spPr bwMode="auto">
          <a:xfrm>
            <a:off x="135485" y="4889500"/>
            <a:ext cx="814884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N </a:t>
            </a:r>
          </a:p>
          <a:p>
            <a:r>
              <a:rPr lang="en-US" dirty="0"/>
              <a:t>fans</a:t>
            </a:r>
          </a:p>
        </p:txBody>
      </p:sp>
      <p:sp>
        <p:nvSpPr>
          <p:cNvPr id="20" name="TextBox 21"/>
          <p:cNvSpPr txBox="1">
            <a:spLocks noChangeArrowheads="1"/>
          </p:cNvSpPr>
          <p:nvPr/>
        </p:nvSpPr>
        <p:spPr bwMode="auto">
          <a:xfrm>
            <a:off x="1580928" y="3162300"/>
            <a:ext cx="870401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M</a:t>
            </a:r>
          </a:p>
          <a:p>
            <a:r>
              <a:rPr lang="en-US" dirty="0"/>
              <a:t>idols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904657" y="2904067"/>
            <a:ext cx="2173166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00"/>
                </a:solidFill>
              </a:rPr>
              <a:t>‘music lovers’</a:t>
            </a:r>
          </a:p>
          <a:p>
            <a:r>
              <a:rPr lang="en-US" dirty="0">
                <a:solidFill>
                  <a:srgbClr val="006600"/>
                </a:solidFill>
              </a:rPr>
              <a:t>‘singers’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946674" y="2929467"/>
            <a:ext cx="2212402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‘sports lovers’</a:t>
            </a:r>
          </a:p>
          <a:p>
            <a:r>
              <a:rPr lang="en-US" dirty="0"/>
              <a:t>‘athletes’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040163" y="2912537"/>
            <a:ext cx="1784551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33CC"/>
                </a:solidFill>
              </a:rPr>
              <a:t>‘citizens’</a:t>
            </a:r>
          </a:p>
          <a:p>
            <a:r>
              <a:rPr lang="en-US" dirty="0">
                <a:solidFill>
                  <a:srgbClr val="FF33CC"/>
                </a:solidFill>
              </a:rPr>
              <a:t>‘politicians’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F2FCDC9-0E9B-FA4C-9CA0-BE40D83ED274}"/>
              </a:ext>
            </a:extLst>
          </p:cNvPr>
          <p:cNvGrpSpPr/>
          <p:nvPr/>
        </p:nvGrpSpPr>
        <p:grpSpPr>
          <a:xfrm>
            <a:off x="1422400" y="4330700"/>
            <a:ext cx="7167032" cy="1511300"/>
            <a:chOff x="1422400" y="4330700"/>
            <a:chExt cx="7167032" cy="1511300"/>
          </a:xfrm>
        </p:grpSpPr>
        <p:grpSp>
          <p:nvGrpSpPr>
            <p:cNvPr id="38" name="Group 42"/>
            <p:cNvGrpSpPr/>
            <p:nvPr/>
          </p:nvGrpSpPr>
          <p:grpSpPr>
            <a:xfrm>
              <a:off x="1422400" y="4419600"/>
              <a:ext cx="990600" cy="1422400"/>
              <a:chOff x="1422400" y="4419600"/>
              <a:chExt cx="990600" cy="1422400"/>
            </a:xfrm>
          </p:grpSpPr>
          <p:sp>
            <p:nvSpPr>
              <p:cNvPr id="16" name="Rectangle 7"/>
              <p:cNvSpPr>
                <a:spLocks noChangeArrowheads="1"/>
              </p:cNvSpPr>
              <p:nvPr/>
            </p:nvSpPr>
            <p:spPr bwMode="auto">
              <a:xfrm>
                <a:off x="1422400" y="4419600"/>
                <a:ext cx="990600" cy="142240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Rectangle 20"/>
              <p:cNvSpPr/>
              <p:nvPr/>
            </p:nvSpPr>
            <p:spPr bwMode="auto">
              <a:xfrm>
                <a:off x="1435100" y="4432300"/>
                <a:ext cx="609600" cy="393700"/>
              </a:xfrm>
              <a:prstGeom prst="rect">
                <a:avLst/>
              </a:prstGeom>
              <a:solidFill>
                <a:srgbClr val="008000"/>
              </a:solidFill>
              <a:ln w="3175" cap="flat" cmpd="sng" algn="ctr">
                <a:solidFill>
                  <a:srgbClr val="008000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/>
              <p:cNvSpPr/>
              <p:nvPr/>
            </p:nvSpPr>
            <p:spPr bwMode="auto">
              <a:xfrm>
                <a:off x="2082800" y="4940300"/>
                <a:ext cx="101600" cy="469900"/>
              </a:xfrm>
              <a:prstGeom prst="rect">
                <a:avLst/>
              </a:prstGeom>
              <a:solidFill>
                <a:schemeClr val="tx1"/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/>
              <p:cNvSpPr/>
              <p:nvPr/>
            </p:nvSpPr>
            <p:spPr bwMode="auto">
              <a:xfrm>
                <a:off x="2184400" y="5626100"/>
                <a:ext cx="215900" cy="127000"/>
              </a:xfrm>
              <a:prstGeom prst="rect">
                <a:avLst/>
              </a:prstGeom>
              <a:solidFill>
                <a:srgbClr val="FF33CC"/>
              </a:solidFill>
              <a:ln w="3175" cap="flat" cmpd="sng" algn="ctr">
                <a:solidFill>
                  <a:srgbClr val="FF33CC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3" name="TextBox 32"/>
            <p:cNvSpPr txBox="1"/>
            <p:nvPr/>
          </p:nvSpPr>
          <p:spPr>
            <a:xfrm>
              <a:off x="3026843" y="5029200"/>
              <a:ext cx="379381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~</a:t>
              </a:r>
            </a:p>
          </p:txBody>
        </p:sp>
        <p:grpSp>
          <p:nvGrpSpPr>
            <p:cNvPr id="48" name="Group 47"/>
            <p:cNvGrpSpPr/>
            <p:nvPr/>
          </p:nvGrpSpPr>
          <p:grpSpPr>
            <a:xfrm>
              <a:off x="3644900" y="4330700"/>
              <a:ext cx="4944532" cy="1511300"/>
              <a:chOff x="3644900" y="4330700"/>
              <a:chExt cx="4944532" cy="1511300"/>
            </a:xfrm>
          </p:grpSpPr>
          <p:sp>
            <p:nvSpPr>
              <p:cNvPr id="7" name="Rectangle 13"/>
              <p:cNvSpPr>
                <a:spLocks noChangeArrowheads="1"/>
              </p:cNvSpPr>
              <p:nvPr/>
            </p:nvSpPr>
            <p:spPr bwMode="auto">
              <a:xfrm>
                <a:off x="7416800" y="4419600"/>
                <a:ext cx="46038" cy="1422400"/>
              </a:xfrm>
              <a:prstGeom prst="rect">
                <a:avLst/>
              </a:prstGeom>
              <a:noFill/>
              <a:ln w="28575">
                <a:solidFill>
                  <a:srgbClr val="FF33CC"/>
                </a:solidFill>
                <a:prstDash val="sysDot"/>
                <a:round/>
                <a:headEnd type="none" w="sm" len="sm"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Rectangle 14"/>
              <p:cNvSpPr>
                <a:spLocks noChangeArrowheads="1"/>
              </p:cNvSpPr>
              <p:nvPr/>
            </p:nvSpPr>
            <p:spPr bwMode="auto">
              <a:xfrm>
                <a:off x="5600700" y="4419600"/>
                <a:ext cx="46038" cy="142240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 type="none" w="sm" len="sm"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Rectangle 15"/>
              <p:cNvSpPr>
                <a:spLocks noChangeArrowheads="1"/>
              </p:cNvSpPr>
              <p:nvPr/>
            </p:nvSpPr>
            <p:spPr bwMode="auto">
              <a:xfrm>
                <a:off x="3657600" y="4419600"/>
                <a:ext cx="46038" cy="1422400"/>
              </a:xfrm>
              <a:prstGeom prst="rect">
                <a:avLst/>
              </a:prstGeom>
              <a:noFill/>
              <a:ln w="28575">
                <a:solidFill>
                  <a:srgbClr val="008000"/>
                </a:solidFill>
                <a:prstDash val="sysDot"/>
                <a:round/>
                <a:headEnd type="none" w="sm" len="sm"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Rectangle 10"/>
              <p:cNvSpPr>
                <a:spLocks noChangeArrowheads="1"/>
              </p:cNvSpPr>
              <p:nvPr/>
            </p:nvSpPr>
            <p:spPr bwMode="auto">
              <a:xfrm>
                <a:off x="3873500" y="4356100"/>
                <a:ext cx="977900" cy="45719"/>
              </a:xfrm>
              <a:prstGeom prst="rect">
                <a:avLst/>
              </a:prstGeom>
              <a:noFill/>
              <a:ln w="28575">
                <a:solidFill>
                  <a:srgbClr val="008000"/>
                </a:solidFill>
                <a:prstDash val="sysDot"/>
                <a:round/>
                <a:headEnd type="none" w="sm" len="sm"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Rectangle 10"/>
              <p:cNvSpPr>
                <a:spLocks noChangeArrowheads="1"/>
              </p:cNvSpPr>
              <p:nvPr/>
            </p:nvSpPr>
            <p:spPr bwMode="auto">
              <a:xfrm>
                <a:off x="5816600" y="4356100"/>
                <a:ext cx="965200" cy="45719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 type="none" w="sm" len="sm"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Rectangle 10"/>
              <p:cNvSpPr>
                <a:spLocks noChangeArrowheads="1"/>
              </p:cNvSpPr>
              <p:nvPr/>
            </p:nvSpPr>
            <p:spPr bwMode="auto">
              <a:xfrm>
                <a:off x="7607300" y="4330700"/>
                <a:ext cx="977900" cy="50800"/>
              </a:xfrm>
              <a:prstGeom prst="rect">
                <a:avLst/>
              </a:prstGeom>
              <a:noFill/>
              <a:ln w="28575">
                <a:solidFill>
                  <a:srgbClr val="FF33CC"/>
                </a:solidFill>
                <a:prstDash val="sysDot"/>
                <a:round/>
                <a:headEnd type="none" w="sm" len="sm"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Rectangle 23"/>
              <p:cNvSpPr/>
              <p:nvPr/>
            </p:nvSpPr>
            <p:spPr bwMode="auto">
              <a:xfrm>
                <a:off x="3644900" y="4419600"/>
                <a:ext cx="76200" cy="393700"/>
              </a:xfrm>
              <a:prstGeom prst="rect">
                <a:avLst/>
              </a:prstGeom>
              <a:solidFill>
                <a:srgbClr val="008000"/>
              </a:solidFill>
              <a:ln w="3175" cap="flat" cmpd="sng" algn="ctr">
                <a:solidFill>
                  <a:srgbClr val="008000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/>
              <p:cNvSpPr/>
              <p:nvPr/>
            </p:nvSpPr>
            <p:spPr bwMode="auto">
              <a:xfrm>
                <a:off x="3873500" y="4361180"/>
                <a:ext cx="584200" cy="45719"/>
              </a:xfrm>
              <a:prstGeom prst="rect">
                <a:avLst/>
              </a:prstGeom>
              <a:solidFill>
                <a:srgbClr val="008000"/>
              </a:solidFill>
              <a:ln w="3175" cap="flat" cmpd="sng" algn="ctr">
                <a:solidFill>
                  <a:srgbClr val="008000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/>
              <p:cNvSpPr/>
              <p:nvPr/>
            </p:nvSpPr>
            <p:spPr bwMode="auto">
              <a:xfrm>
                <a:off x="6375400" y="4347633"/>
                <a:ext cx="101600" cy="46567"/>
              </a:xfrm>
              <a:prstGeom prst="rect">
                <a:avLst/>
              </a:prstGeom>
              <a:solidFill>
                <a:schemeClr val="tx1"/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ectangle 26"/>
              <p:cNvSpPr/>
              <p:nvPr/>
            </p:nvSpPr>
            <p:spPr bwMode="auto">
              <a:xfrm>
                <a:off x="5592232" y="4889500"/>
                <a:ext cx="71967" cy="469900"/>
              </a:xfrm>
              <a:prstGeom prst="rect">
                <a:avLst/>
              </a:prstGeom>
              <a:solidFill>
                <a:schemeClr val="tx1"/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tangle 27"/>
              <p:cNvSpPr/>
              <p:nvPr/>
            </p:nvSpPr>
            <p:spPr bwMode="auto">
              <a:xfrm>
                <a:off x="7416800" y="5638800"/>
                <a:ext cx="50800" cy="114300"/>
              </a:xfrm>
              <a:prstGeom prst="rect">
                <a:avLst/>
              </a:prstGeom>
              <a:solidFill>
                <a:srgbClr val="FF33CC"/>
              </a:solidFill>
              <a:ln w="3175" cap="flat" cmpd="sng" algn="ctr">
                <a:solidFill>
                  <a:srgbClr val="FF33CC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angle 28"/>
              <p:cNvSpPr/>
              <p:nvPr/>
            </p:nvSpPr>
            <p:spPr bwMode="auto">
              <a:xfrm>
                <a:off x="8369300" y="4330700"/>
                <a:ext cx="220132" cy="45719"/>
              </a:xfrm>
              <a:prstGeom prst="rect">
                <a:avLst/>
              </a:prstGeom>
              <a:solidFill>
                <a:srgbClr val="FF33CC"/>
              </a:solidFill>
              <a:ln w="3175" cap="flat" cmpd="sng" algn="ctr">
                <a:solidFill>
                  <a:srgbClr val="FF33CC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5054610" y="4986867"/>
                <a:ext cx="379381" cy="4924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+</a:t>
                </a: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6925732" y="4986864"/>
                <a:ext cx="379381" cy="4924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+</a:t>
                </a:r>
              </a:p>
            </p:txBody>
          </p:sp>
        </p:grpSp>
      </p:grpSp>
      <p:sp>
        <p:nvSpPr>
          <p:cNvPr id="36" name="Double Bracket 35"/>
          <p:cNvSpPr/>
          <p:nvPr/>
        </p:nvSpPr>
        <p:spPr bwMode="auto">
          <a:xfrm>
            <a:off x="84665" y="1439333"/>
            <a:ext cx="8890000" cy="5215467"/>
          </a:xfrm>
          <a:prstGeom prst="bracketPair">
            <a:avLst/>
          </a:pr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7" name="Picture 13" descr="twitter-logo_1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238" y="3289300"/>
            <a:ext cx="820738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Footer Placeholder 36">
            <a:extLst>
              <a:ext uri="{FF2B5EF4-FFF2-40B4-BE49-F238E27FC236}">
                <a16:creationId xmlns:a16="http://schemas.microsoft.com/office/drawing/2014/main" id="{E01676AD-7456-6C45-AC93-617B4E5505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Dong+</a:t>
            </a:r>
            <a:endParaRPr lang="en-US"/>
          </a:p>
        </p:txBody>
      </p:sp>
      <p:sp>
        <p:nvSpPr>
          <p:cNvPr id="39" name="Slide Number Placeholder 38">
            <a:extLst>
              <a:ext uri="{FF2B5EF4-FFF2-40B4-BE49-F238E27FC236}">
                <a16:creationId xmlns:a16="http://schemas.microsoft.com/office/drawing/2014/main" id="{F94188B5-5E94-1A43-A998-68447FD4B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B43987-7F84-BB4A-8611-CDF75B6A737D}" type="slidenum">
              <a:rPr lang="en-US" smtClean="0"/>
              <a:pPr>
                <a:defRPr/>
              </a:pPr>
              <a:t>89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21DE3A-93E8-084B-B455-4146FD36E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KDD 2018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E2BF92DE-2B46-BE43-84F1-99C468ED70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76621" y="3817302"/>
            <a:ext cx="496864" cy="459527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5AD29146-7B2A-6C45-9E0C-66892E0AD9B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25210" y="3854359"/>
            <a:ext cx="332490" cy="44332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36B04625-AD6B-194B-A862-29969B64F74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03628" y="4505377"/>
            <a:ext cx="208961" cy="364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206368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Dong+</a:t>
            </a:r>
          </a:p>
        </p:txBody>
      </p:sp>
      <p:sp>
        <p:nvSpPr>
          <p:cNvPr id="2253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A9CF61F-D18B-5946-9F36-FA97BCA712E8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ea typeface="ＭＳ Ｐゴシック" charset="-128"/>
                <a:cs typeface="ＭＳ Ｐゴシック" charset="-128"/>
              </a:rPr>
              <a:t>Roadmap</a:t>
            </a:r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4648200"/>
          </a:xfrm>
        </p:spPr>
        <p:txBody>
          <a:bodyPr/>
          <a:lstStyle/>
          <a:p>
            <a:endParaRPr lang="en-US" dirty="0">
              <a:ea typeface="ＭＳ Ｐゴシック" charset="-128"/>
              <a:cs typeface="ＭＳ Ｐゴシック" charset="-128"/>
            </a:endParaRPr>
          </a:p>
          <a:p>
            <a:r>
              <a:rPr lang="en-US" dirty="0">
                <a:ea typeface="ＭＳ Ｐゴシック" charset="-128"/>
                <a:cs typeface="ＭＳ Ｐゴシック" charset="-128"/>
              </a:rPr>
              <a:t>Introduction – Motivation</a:t>
            </a:r>
          </a:p>
          <a:p>
            <a:r>
              <a:rPr lang="en-US" dirty="0">
                <a:ea typeface="ＭＳ Ｐゴシック" charset="-128"/>
                <a:cs typeface="ＭＳ Ｐゴシック" charset="-128"/>
              </a:rPr>
              <a:t>Part#1: Graphs</a:t>
            </a:r>
          </a:p>
          <a:p>
            <a:pPr lvl="1"/>
            <a:r>
              <a:rPr lang="en-US" dirty="0"/>
              <a:t>P1.1: properties/patterns in graphs</a:t>
            </a:r>
          </a:p>
          <a:p>
            <a:pPr lvl="1"/>
            <a:r>
              <a:rPr lang="en-US" dirty="0"/>
              <a:t>P1.2: node importance</a:t>
            </a:r>
          </a:p>
          <a:p>
            <a:pPr lvl="1"/>
            <a:r>
              <a:rPr lang="en-US" dirty="0"/>
              <a:t>P1.3: community detection</a:t>
            </a:r>
          </a:p>
          <a:p>
            <a:pPr lvl="1"/>
            <a:r>
              <a:rPr lang="en-US" dirty="0"/>
              <a:t>P1.4: fraud/anomaly detection</a:t>
            </a:r>
          </a:p>
          <a:p>
            <a:pPr lvl="1"/>
            <a:r>
              <a:rPr lang="en-US" dirty="0"/>
              <a:t>P1.5: belief propagation</a:t>
            </a:r>
          </a:p>
          <a:p>
            <a:pPr lvl="1"/>
            <a:endParaRPr lang="en-US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22535" name="Date Placeholder 7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KDD 2018</a:t>
            </a:r>
          </a:p>
        </p:txBody>
      </p:sp>
      <p:pic>
        <p:nvPicPr>
          <p:cNvPr id="8" name="Picture 7" descr="energygen-road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64300" y="603250"/>
            <a:ext cx="2457450" cy="12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0iterations">
            <a:extLst>
              <a:ext uri="{FF2B5EF4-FFF2-40B4-BE49-F238E27FC236}">
                <a16:creationId xmlns:a16="http://schemas.microsoft.com/office/drawing/2014/main" id="{A4AE82FC-D4C0-F441-9FCA-FA89D23A3C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84711" y="3513561"/>
            <a:ext cx="840014" cy="92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F0CD0F81-3D38-DC47-9407-8B1B9B0F7815}"/>
              </a:ext>
            </a:extLst>
          </p:cNvPr>
          <p:cNvGrpSpPr/>
          <p:nvPr/>
        </p:nvGrpSpPr>
        <p:grpSpPr>
          <a:xfrm>
            <a:off x="7510462" y="3518460"/>
            <a:ext cx="496887" cy="657039"/>
            <a:chOff x="7510462" y="2908860"/>
            <a:chExt cx="496887" cy="657039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163E2BB4-CBCB-6244-A0AA-F7721DCA8D91}"/>
                </a:ext>
              </a:extLst>
            </p:cNvPr>
            <p:cNvSpPr/>
            <p:nvPr/>
          </p:nvSpPr>
          <p:spPr bwMode="auto">
            <a:xfrm>
              <a:off x="7718401" y="2908860"/>
              <a:ext cx="76200" cy="64217"/>
            </a:xfrm>
            <a:prstGeom prst="ellips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D49753BE-604E-4945-92AF-A0415945A0DC}"/>
                </a:ext>
              </a:extLst>
            </p:cNvPr>
            <p:cNvSpPr/>
            <p:nvPr/>
          </p:nvSpPr>
          <p:spPr bwMode="auto">
            <a:xfrm>
              <a:off x="7510462" y="3158066"/>
              <a:ext cx="76200" cy="64217"/>
            </a:xfrm>
            <a:prstGeom prst="ellips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6806626-3686-7449-ACEA-8765FDF99D15}"/>
                </a:ext>
              </a:extLst>
            </p:cNvPr>
            <p:cNvSpPr/>
            <p:nvPr/>
          </p:nvSpPr>
          <p:spPr bwMode="auto">
            <a:xfrm>
              <a:off x="7931149" y="3158065"/>
              <a:ext cx="76200" cy="64217"/>
            </a:xfrm>
            <a:prstGeom prst="ellips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491C489D-945F-804F-8FA8-73B05063315D}"/>
                </a:ext>
              </a:extLst>
            </p:cNvPr>
            <p:cNvSpPr/>
            <p:nvPr/>
          </p:nvSpPr>
          <p:spPr bwMode="auto">
            <a:xfrm>
              <a:off x="7510462" y="3501682"/>
              <a:ext cx="76200" cy="64217"/>
            </a:xfrm>
            <a:prstGeom prst="ellips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08A58D44-D9B4-CE4E-A1E4-A5FADDDD905D}"/>
                </a:ext>
              </a:extLst>
            </p:cNvPr>
            <p:cNvSpPr/>
            <p:nvPr/>
          </p:nvSpPr>
          <p:spPr bwMode="auto">
            <a:xfrm>
              <a:off x="7931149" y="3501682"/>
              <a:ext cx="76200" cy="64217"/>
            </a:xfrm>
            <a:prstGeom prst="ellips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477FA0AC-71C9-574A-9086-8D2067BEB43D}"/>
                </a:ext>
              </a:extLst>
            </p:cNvPr>
            <p:cNvCxnSpPr>
              <a:stCxn id="2" idx="7"/>
              <a:endCxn id="11" idx="3"/>
            </p:cNvCxnSpPr>
            <p:nvPr/>
          </p:nvCxnSpPr>
          <p:spPr bwMode="auto">
            <a:xfrm>
              <a:off x="7783442" y="2918264"/>
              <a:ext cx="158866" cy="294614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D459DAE3-CEEB-C345-AB49-512D40D7CC0D}"/>
                </a:ext>
              </a:extLst>
            </p:cNvPr>
            <p:cNvCxnSpPr>
              <a:stCxn id="2" idx="5"/>
              <a:endCxn id="13" idx="1"/>
            </p:cNvCxnSpPr>
            <p:nvPr/>
          </p:nvCxnSpPr>
          <p:spPr bwMode="auto">
            <a:xfrm>
              <a:off x="7783442" y="2963673"/>
              <a:ext cx="158866" cy="547413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1CF04C14-C68F-A14A-BB98-D943DB74C9AD}"/>
                </a:ext>
              </a:extLst>
            </p:cNvPr>
            <p:cNvCxnSpPr>
              <a:stCxn id="2" idx="3"/>
              <a:endCxn id="12" idx="7"/>
            </p:cNvCxnSpPr>
            <p:nvPr/>
          </p:nvCxnSpPr>
          <p:spPr bwMode="auto">
            <a:xfrm flipH="1">
              <a:off x="7575503" y="2963673"/>
              <a:ext cx="154057" cy="547413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99C4995D-BC43-4C4C-86EE-D70205C41A47}"/>
                </a:ext>
              </a:extLst>
            </p:cNvPr>
            <p:cNvCxnSpPr>
              <a:stCxn id="2" idx="1"/>
              <a:endCxn id="10" idx="5"/>
            </p:cNvCxnSpPr>
            <p:nvPr/>
          </p:nvCxnSpPr>
          <p:spPr bwMode="auto">
            <a:xfrm flipH="1">
              <a:off x="7575503" y="2918264"/>
              <a:ext cx="154057" cy="294615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</p:cxnSp>
      </p:grpSp>
      <p:sp>
        <p:nvSpPr>
          <p:cNvPr id="22528" name="TextBox 22527">
            <a:extLst>
              <a:ext uri="{FF2B5EF4-FFF2-40B4-BE49-F238E27FC236}">
                <a16:creationId xmlns:a16="http://schemas.microsoft.com/office/drawing/2014/main" id="{46294C53-F847-CB4D-A584-8ABD3A05159D}"/>
              </a:ext>
            </a:extLst>
          </p:cNvPr>
          <p:cNvSpPr txBox="1"/>
          <p:nvPr/>
        </p:nvSpPr>
        <p:spPr>
          <a:xfrm>
            <a:off x="6726256" y="3035421"/>
            <a:ext cx="37061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?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48841FC0-3D20-3E4C-AAB6-0923C7A3359F}"/>
              </a:ext>
            </a:extLst>
          </p:cNvPr>
          <p:cNvSpPr/>
          <p:nvPr/>
        </p:nvSpPr>
        <p:spPr bwMode="auto">
          <a:xfrm>
            <a:off x="7652531" y="3421626"/>
            <a:ext cx="210344" cy="253545"/>
          </a:xfrm>
          <a:prstGeom prst="ellipse">
            <a:avLst/>
          </a:prstGeom>
          <a:noFill/>
          <a:ln w="25400" cap="flat" cmpd="sng" algn="ctr">
            <a:solidFill>
              <a:schemeClr val="tx2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ight Arrow 37">
            <a:extLst>
              <a:ext uri="{FF2B5EF4-FFF2-40B4-BE49-F238E27FC236}">
                <a16:creationId xmlns:a16="http://schemas.microsoft.com/office/drawing/2014/main" id="{B124F827-4340-314B-909B-ED4E7BD88D25}"/>
              </a:ext>
            </a:extLst>
          </p:cNvPr>
          <p:cNvSpPr/>
          <p:nvPr/>
        </p:nvSpPr>
        <p:spPr bwMode="auto">
          <a:xfrm>
            <a:off x="353961" y="3854247"/>
            <a:ext cx="412955" cy="252428"/>
          </a:xfrm>
          <a:prstGeom prst="rightArrow">
            <a:avLst/>
          </a:prstGeom>
          <a:solidFill>
            <a:schemeClr val="tx2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643489"/>
      </p:ext>
    </p:extLst>
  </p:cSld>
  <p:clrMapOvr>
    <a:masterClrMapping/>
  </p:clrMapOvr>
  <p:transition/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Crush intro to SVD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(SVD) matrix factorization: finds blocks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Dong+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B43987-7F84-BB4A-8611-CDF75B6A737D}" type="slidenum">
              <a:rPr lang="en-US" smtClean="0"/>
              <a:pPr>
                <a:defRPr/>
              </a:pPr>
              <a:t>90</a:t>
            </a:fld>
            <a:endParaRPr lang="en-US"/>
          </a:p>
        </p:txBody>
      </p:sp>
      <p:pic>
        <p:nvPicPr>
          <p:cNvPr id="10" name="Picture 12" descr="latex-image-1.pd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7900" y="5918200"/>
            <a:ext cx="4064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6" descr="latex-image-1.pd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77150" y="6019800"/>
            <a:ext cx="3683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6950" y="3816350"/>
            <a:ext cx="393700" cy="419100"/>
          </a:xfrm>
          <a:prstGeom prst="rect">
            <a:avLst/>
          </a:prstGeom>
        </p:spPr>
      </p:pic>
      <p:cxnSp>
        <p:nvCxnSpPr>
          <p:cNvPr id="17" name="Straight Arrow Connector 16"/>
          <p:cNvCxnSpPr>
            <a:cxnSpLocks noChangeShapeType="1"/>
          </p:cNvCxnSpPr>
          <p:nvPr/>
        </p:nvCxnSpPr>
        <p:spPr bwMode="auto">
          <a:xfrm rot="16200000" flipH="1">
            <a:off x="236538" y="5138738"/>
            <a:ext cx="1471612" cy="11112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18" name="Straight Arrow Connector 19"/>
          <p:cNvCxnSpPr>
            <a:cxnSpLocks noChangeShapeType="1"/>
          </p:cNvCxnSpPr>
          <p:nvPr/>
        </p:nvCxnSpPr>
        <p:spPr bwMode="auto">
          <a:xfrm>
            <a:off x="1397000" y="4064000"/>
            <a:ext cx="1054100" cy="127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sp>
        <p:nvSpPr>
          <p:cNvPr id="19" name="TextBox 20"/>
          <p:cNvSpPr txBox="1">
            <a:spLocks noChangeArrowheads="1"/>
          </p:cNvSpPr>
          <p:nvPr/>
        </p:nvSpPr>
        <p:spPr bwMode="auto">
          <a:xfrm>
            <a:off x="135485" y="4889500"/>
            <a:ext cx="814884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N </a:t>
            </a:r>
          </a:p>
          <a:p>
            <a:r>
              <a:rPr lang="en-US" dirty="0"/>
              <a:t>fans</a:t>
            </a:r>
          </a:p>
        </p:txBody>
      </p:sp>
      <p:sp>
        <p:nvSpPr>
          <p:cNvPr id="20" name="TextBox 21"/>
          <p:cNvSpPr txBox="1">
            <a:spLocks noChangeArrowheads="1"/>
          </p:cNvSpPr>
          <p:nvPr/>
        </p:nvSpPr>
        <p:spPr bwMode="auto">
          <a:xfrm>
            <a:off x="1580928" y="3162300"/>
            <a:ext cx="870401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M</a:t>
            </a:r>
          </a:p>
          <a:p>
            <a:r>
              <a:rPr lang="en-US" dirty="0"/>
              <a:t>idols</a:t>
            </a: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1422400" y="4419600"/>
            <a:ext cx="990600" cy="1422400"/>
          </a:xfrm>
          <a:prstGeom prst="rect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2904657" y="2904067"/>
            <a:ext cx="2173166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00"/>
                </a:solidFill>
              </a:rPr>
              <a:t>‘music lovers’</a:t>
            </a:r>
          </a:p>
          <a:p>
            <a:r>
              <a:rPr lang="en-US" dirty="0">
                <a:solidFill>
                  <a:srgbClr val="006600"/>
                </a:solidFill>
              </a:rPr>
              <a:t>‘singers’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946674" y="2929467"/>
            <a:ext cx="2212402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‘sports lovers’</a:t>
            </a:r>
          </a:p>
          <a:p>
            <a:r>
              <a:rPr lang="en-US" dirty="0"/>
              <a:t>‘athletes’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040163" y="2912537"/>
            <a:ext cx="1784551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33CC"/>
                </a:solidFill>
              </a:rPr>
              <a:t>‘citizens’</a:t>
            </a:r>
          </a:p>
          <a:p>
            <a:r>
              <a:rPr lang="en-US" dirty="0">
                <a:solidFill>
                  <a:srgbClr val="FF33CC"/>
                </a:solidFill>
              </a:rPr>
              <a:t>‘politicians’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026843" y="5029200"/>
            <a:ext cx="37938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~</a:t>
            </a:r>
          </a:p>
        </p:txBody>
      </p:sp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7416800" y="4419600"/>
            <a:ext cx="46038" cy="1422400"/>
          </a:xfrm>
          <a:prstGeom prst="rect">
            <a:avLst/>
          </a:prstGeom>
          <a:noFill/>
          <a:ln w="28575">
            <a:solidFill>
              <a:srgbClr val="FF33CC"/>
            </a:solidFill>
            <a:prstDash val="sysDot"/>
            <a:round/>
            <a:headEnd type="none" w="sm" len="sm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Rectangle 14"/>
          <p:cNvSpPr>
            <a:spLocks noChangeArrowheads="1"/>
          </p:cNvSpPr>
          <p:nvPr/>
        </p:nvSpPr>
        <p:spPr bwMode="auto">
          <a:xfrm>
            <a:off x="5600700" y="4419600"/>
            <a:ext cx="46038" cy="1422400"/>
          </a:xfrm>
          <a:prstGeom prst="rect">
            <a:avLst/>
          </a:prstGeom>
          <a:noFill/>
          <a:ln w="28575">
            <a:solidFill>
              <a:schemeClr val="tx1"/>
            </a:solidFill>
            <a:prstDash val="sysDot"/>
            <a:round/>
            <a:headEnd type="none" w="sm" len="sm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Rectangle 15"/>
          <p:cNvSpPr>
            <a:spLocks noChangeArrowheads="1"/>
          </p:cNvSpPr>
          <p:nvPr/>
        </p:nvSpPr>
        <p:spPr bwMode="auto">
          <a:xfrm>
            <a:off x="3657600" y="4419600"/>
            <a:ext cx="46038" cy="1422400"/>
          </a:xfrm>
          <a:prstGeom prst="rect">
            <a:avLst/>
          </a:prstGeom>
          <a:noFill/>
          <a:ln w="28575">
            <a:solidFill>
              <a:srgbClr val="008000"/>
            </a:solidFill>
            <a:prstDash val="sysDot"/>
            <a:round/>
            <a:headEnd type="none" w="sm" len="sm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3873500" y="4356100"/>
            <a:ext cx="977900" cy="45719"/>
          </a:xfrm>
          <a:prstGeom prst="rect">
            <a:avLst/>
          </a:prstGeom>
          <a:noFill/>
          <a:ln w="28575">
            <a:solidFill>
              <a:srgbClr val="008000"/>
            </a:solidFill>
            <a:prstDash val="sysDot"/>
            <a:round/>
            <a:headEnd type="none" w="sm" len="sm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5816600" y="4356100"/>
            <a:ext cx="965200" cy="45719"/>
          </a:xfrm>
          <a:prstGeom prst="rect">
            <a:avLst/>
          </a:prstGeom>
          <a:noFill/>
          <a:ln w="28575">
            <a:solidFill>
              <a:schemeClr val="tx1"/>
            </a:solidFill>
            <a:prstDash val="sysDot"/>
            <a:round/>
            <a:headEnd type="none" w="sm" len="sm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7607300" y="4330700"/>
            <a:ext cx="977900" cy="50800"/>
          </a:xfrm>
          <a:prstGeom prst="rect">
            <a:avLst/>
          </a:prstGeom>
          <a:noFill/>
          <a:ln w="28575">
            <a:solidFill>
              <a:srgbClr val="FF33CC"/>
            </a:solidFill>
            <a:prstDash val="sysDot"/>
            <a:round/>
            <a:headEnd type="none" w="sm" len="sm"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5054610" y="4986867"/>
            <a:ext cx="37938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25732" y="4986864"/>
            <a:ext cx="37938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36" name="Double Bracket 35"/>
          <p:cNvSpPr/>
          <p:nvPr/>
        </p:nvSpPr>
        <p:spPr bwMode="auto">
          <a:xfrm>
            <a:off x="84665" y="1439333"/>
            <a:ext cx="8890000" cy="5215467"/>
          </a:xfrm>
          <a:prstGeom prst="bracketPair">
            <a:avLst/>
          </a:pr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7" name="Picture 13" descr="twitter-logo_1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238" y="3289300"/>
            <a:ext cx="820738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Box 36"/>
          <p:cNvSpPr txBox="1"/>
          <p:nvPr/>
        </p:nvSpPr>
        <p:spPr>
          <a:xfrm>
            <a:off x="2534226" y="1960835"/>
            <a:ext cx="36134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+mn-lt"/>
                <a:ea typeface="ＭＳ Ｐゴシック" pitchFamily="-112" charset="-128"/>
              </a:rPr>
              <a:t>A) Even if shuffled!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1445461" y="4453464"/>
            <a:ext cx="522620" cy="85487"/>
            <a:chOff x="1445461" y="4453464"/>
            <a:chExt cx="522620" cy="85487"/>
          </a:xfrm>
        </p:grpSpPr>
        <p:sp>
          <p:nvSpPr>
            <p:cNvPr id="39" name="Rectangle 38"/>
            <p:cNvSpPr/>
            <p:nvPr/>
          </p:nvSpPr>
          <p:spPr bwMode="auto">
            <a:xfrm>
              <a:off x="1445461" y="4455582"/>
              <a:ext cx="57372" cy="83369"/>
            </a:xfrm>
            <a:prstGeom prst="rect">
              <a:avLst/>
            </a:prstGeom>
            <a:solidFill>
              <a:srgbClr val="00B050"/>
            </a:solidFill>
            <a:ln w="3175" cap="flat" cmpd="sng" algn="ctr">
              <a:noFill/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 bwMode="auto">
            <a:xfrm>
              <a:off x="1676616" y="4455582"/>
              <a:ext cx="57372" cy="83369"/>
            </a:xfrm>
            <a:prstGeom prst="rect">
              <a:avLst/>
            </a:prstGeom>
            <a:solidFill>
              <a:srgbClr val="00B050"/>
            </a:solidFill>
            <a:ln w="3175" cap="flat" cmpd="sng" algn="ctr">
              <a:noFill/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 bwMode="auto">
            <a:xfrm>
              <a:off x="1910709" y="4453464"/>
              <a:ext cx="57372" cy="83369"/>
            </a:xfrm>
            <a:prstGeom prst="rect">
              <a:avLst/>
            </a:prstGeom>
            <a:solidFill>
              <a:srgbClr val="00B050"/>
            </a:solidFill>
            <a:ln w="3175" cap="flat" cmpd="sng" algn="ctr">
              <a:noFill/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1450215" y="4680766"/>
            <a:ext cx="522620" cy="85487"/>
            <a:chOff x="1445461" y="4453464"/>
            <a:chExt cx="522620" cy="85487"/>
          </a:xfrm>
        </p:grpSpPr>
        <p:sp>
          <p:nvSpPr>
            <p:cNvPr id="50" name="Rectangle 49"/>
            <p:cNvSpPr/>
            <p:nvPr/>
          </p:nvSpPr>
          <p:spPr bwMode="auto">
            <a:xfrm>
              <a:off x="1445461" y="4455582"/>
              <a:ext cx="57372" cy="83369"/>
            </a:xfrm>
            <a:prstGeom prst="rect">
              <a:avLst/>
            </a:prstGeom>
            <a:solidFill>
              <a:srgbClr val="00B050"/>
            </a:solidFill>
            <a:ln w="3175" cap="flat" cmpd="sng" algn="ctr">
              <a:noFill/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/>
            <p:cNvSpPr/>
            <p:nvPr/>
          </p:nvSpPr>
          <p:spPr bwMode="auto">
            <a:xfrm>
              <a:off x="1676616" y="4455582"/>
              <a:ext cx="57372" cy="83369"/>
            </a:xfrm>
            <a:prstGeom prst="rect">
              <a:avLst/>
            </a:prstGeom>
            <a:solidFill>
              <a:srgbClr val="00B050"/>
            </a:solidFill>
            <a:ln w="3175" cap="flat" cmpd="sng" algn="ctr">
              <a:noFill/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/>
            <p:cNvSpPr/>
            <p:nvPr/>
          </p:nvSpPr>
          <p:spPr bwMode="auto">
            <a:xfrm>
              <a:off x="1910709" y="4453464"/>
              <a:ext cx="57372" cy="83369"/>
            </a:xfrm>
            <a:prstGeom prst="rect">
              <a:avLst/>
            </a:prstGeom>
            <a:solidFill>
              <a:srgbClr val="00B050"/>
            </a:solidFill>
            <a:ln w="3175" cap="flat" cmpd="sng" algn="ctr">
              <a:noFill/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1445461" y="4944120"/>
            <a:ext cx="522620" cy="85487"/>
            <a:chOff x="1445461" y="4453464"/>
            <a:chExt cx="522620" cy="85487"/>
          </a:xfrm>
        </p:grpSpPr>
        <p:sp>
          <p:nvSpPr>
            <p:cNvPr id="54" name="Rectangle 53"/>
            <p:cNvSpPr/>
            <p:nvPr/>
          </p:nvSpPr>
          <p:spPr bwMode="auto">
            <a:xfrm>
              <a:off x="1445461" y="4455582"/>
              <a:ext cx="57372" cy="83369"/>
            </a:xfrm>
            <a:prstGeom prst="rect">
              <a:avLst/>
            </a:prstGeom>
            <a:solidFill>
              <a:srgbClr val="00B050"/>
            </a:solidFill>
            <a:ln w="3175" cap="flat" cmpd="sng" algn="ctr">
              <a:noFill/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 54"/>
            <p:cNvSpPr/>
            <p:nvPr/>
          </p:nvSpPr>
          <p:spPr bwMode="auto">
            <a:xfrm>
              <a:off x="1676616" y="4455582"/>
              <a:ext cx="57372" cy="83369"/>
            </a:xfrm>
            <a:prstGeom prst="rect">
              <a:avLst/>
            </a:prstGeom>
            <a:solidFill>
              <a:srgbClr val="00B050"/>
            </a:solidFill>
            <a:ln w="3175" cap="flat" cmpd="sng" algn="ctr">
              <a:noFill/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/>
            <p:cNvSpPr/>
            <p:nvPr/>
          </p:nvSpPr>
          <p:spPr bwMode="auto">
            <a:xfrm>
              <a:off x="1910709" y="4453464"/>
              <a:ext cx="57372" cy="83369"/>
            </a:xfrm>
            <a:prstGeom prst="rect">
              <a:avLst/>
            </a:prstGeom>
            <a:solidFill>
              <a:srgbClr val="00B050"/>
            </a:solidFill>
            <a:ln w="3175" cap="flat" cmpd="sng" algn="ctr">
              <a:noFill/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3885240" y="4327422"/>
            <a:ext cx="522620" cy="85487"/>
            <a:chOff x="1445461" y="4453464"/>
            <a:chExt cx="522620" cy="85487"/>
          </a:xfrm>
        </p:grpSpPr>
        <p:sp>
          <p:nvSpPr>
            <p:cNvPr id="58" name="Rectangle 57"/>
            <p:cNvSpPr/>
            <p:nvPr/>
          </p:nvSpPr>
          <p:spPr bwMode="auto">
            <a:xfrm>
              <a:off x="1445461" y="4455582"/>
              <a:ext cx="57372" cy="83369"/>
            </a:xfrm>
            <a:prstGeom prst="rect">
              <a:avLst/>
            </a:prstGeom>
            <a:solidFill>
              <a:srgbClr val="00B050"/>
            </a:solidFill>
            <a:ln w="3175" cap="flat" cmpd="sng" algn="ctr">
              <a:noFill/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 58"/>
            <p:cNvSpPr/>
            <p:nvPr/>
          </p:nvSpPr>
          <p:spPr bwMode="auto">
            <a:xfrm>
              <a:off x="1676616" y="4455582"/>
              <a:ext cx="57372" cy="83369"/>
            </a:xfrm>
            <a:prstGeom prst="rect">
              <a:avLst/>
            </a:prstGeom>
            <a:solidFill>
              <a:srgbClr val="00B050"/>
            </a:solidFill>
            <a:ln w="3175" cap="flat" cmpd="sng" algn="ctr">
              <a:noFill/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Rectangle 59"/>
            <p:cNvSpPr/>
            <p:nvPr/>
          </p:nvSpPr>
          <p:spPr bwMode="auto">
            <a:xfrm>
              <a:off x="1910709" y="4453464"/>
              <a:ext cx="57372" cy="83369"/>
            </a:xfrm>
            <a:prstGeom prst="rect">
              <a:avLst/>
            </a:prstGeom>
            <a:solidFill>
              <a:srgbClr val="00B050"/>
            </a:solidFill>
            <a:ln w="3175" cap="flat" cmpd="sng" algn="ctr">
              <a:noFill/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1445461" y="5436563"/>
            <a:ext cx="522620" cy="85487"/>
            <a:chOff x="1445461" y="4453464"/>
            <a:chExt cx="522620" cy="85487"/>
          </a:xfrm>
        </p:grpSpPr>
        <p:sp>
          <p:nvSpPr>
            <p:cNvPr id="62" name="Rectangle 61"/>
            <p:cNvSpPr/>
            <p:nvPr/>
          </p:nvSpPr>
          <p:spPr bwMode="auto">
            <a:xfrm>
              <a:off x="1445461" y="4455582"/>
              <a:ext cx="57372" cy="83369"/>
            </a:xfrm>
            <a:prstGeom prst="rect">
              <a:avLst/>
            </a:prstGeom>
            <a:solidFill>
              <a:srgbClr val="00B050"/>
            </a:solidFill>
            <a:ln w="3175" cap="flat" cmpd="sng" algn="ctr">
              <a:noFill/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Rectangle 62"/>
            <p:cNvSpPr/>
            <p:nvPr/>
          </p:nvSpPr>
          <p:spPr bwMode="auto">
            <a:xfrm>
              <a:off x="1676616" y="4455582"/>
              <a:ext cx="57372" cy="83369"/>
            </a:xfrm>
            <a:prstGeom prst="rect">
              <a:avLst/>
            </a:prstGeom>
            <a:solidFill>
              <a:srgbClr val="00B050"/>
            </a:solidFill>
            <a:ln w="3175" cap="flat" cmpd="sng" algn="ctr">
              <a:noFill/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Rectangle 63"/>
            <p:cNvSpPr/>
            <p:nvPr/>
          </p:nvSpPr>
          <p:spPr bwMode="auto">
            <a:xfrm>
              <a:off x="1910709" y="4453464"/>
              <a:ext cx="57372" cy="83369"/>
            </a:xfrm>
            <a:prstGeom prst="rect">
              <a:avLst/>
            </a:prstGeom>
            <a:solidFill>
              <a:srgbClr val="00B050"/>
            </a:solidFill>
            <a:ln w="3175" cap="flat" cmpd="sng" algn="ctr">
              <a:noFill/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 bwMode="auto">
          <a:xfrm>
            <a:off x="3646266" y="5436562"/>
            <a:ext cx="57372" cy="83369"/>
          </a:xfrm>
          <a:prstGeom prst="rect">
            <a:avLst/>
          </a:prstGeom>
          <a:solidFill>
            <a:srgbClr val="00B050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 bwMode="auto">
          <a:xfrm>
            <a:off x="3650102" y="4944120"/>
            <a:ext cx="57372" cy="83369"/>
          </a:xfrm>
          <a:prstGeom prst="rect">
            <a:avLst/>
          </a:prstGeom>
          <a:solidFill>
            <a:srgbClr val="00B050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 bwMode="auto">
          <a:xfrm>
            <a:off x="3654997" y="4689106"/>
            <a:ext cx="57372" cy="83369"/>
          </a:xfrm>
          <a:prstGeom prst="rect">
            <a:avLst/>
          </a:prstGeom>
          <a:solidFill>
            <a:srgbClr val="00B050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 bwMode="auto">
          <a:xfrm>
            <a:off x="3640139" y="4453777"/>
            <a:ext cx="57372" cy="83369"/>
          </a:xfrm>
          <a:prstGeom prst="rect">
            <a:avLst/>
          </a:prstGeom>
          <a:solidFill>
            <a:srgbClr val="00B050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6" name="Straight Connector 45"/>
          <p:cNvCxnSpPr/>
          <p:nvPr/>
        </p:nvCxnSpPr>
        <p:spPr bwMode="auto">
          <a:xfrm>
            <a:off x="2590800" y="4495148"/>
            <a:ext cx="927100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rgbClr val="00B050"/>
            </a:solidFill>
            <a:prstDash val="solid"/>
            <a:round/>
            <a:headEnd type="none" w="sm" len="sm"/>
            <a:tailEnd type="triangle" w="med" len="med"/>
          </a:ln>
          <a:effectLst/>
        </p:spPr>
      </p:cxnSp>
      <p:cxnSp>
        <p:nvCxnSpPr>
          <p:cNvPr id="70" name="Straight Connector 69"/>
          <p:cNvCxnSpPr/>
          <p:nvPr/>
        </p:nvCxnSpPr>
        <p:spPr bwMode="auto">
          <a:xfrm>
            <a:off x="2590800" y="4730790"/>
            <a:ext cx="927100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rgbClr val="00B050"/>
            </a:solidFill>
            <a:prstDash val="solid"/>
            <a:round/>
            <a:headEnd type="none" w="sm" len="sm"/>
            <a:tailEnd type="triangle" w="med" len="med"/>
          </a:ln>
          <a:effectLst/>
        </p:spPr>
      </p:cxnSp>
      <p:cxnSp>
        <p:nvCxnSpPr>
          <p:cNvPr id="71" name="Straight Connector 70"/>
          <p:cNvCxnSpPr/>
          <p:nvPr/>
        </p:nvCxnSpPr>
        <p:spPr bwMode="auto">
          <a:xfrm>
            <a:off x="2590800" y="4985804"/>
            <a:ext cx="927100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rgbClr val="00B050"/>
            </a:solidFill>
            <a:prstDash val="solid"/>
            <a:round/>
            <a:headEnd type="none" w="sm" len="sm"/>
            <a:tailEnd type="triangle" w="med" len="med"/>
          </a:ln>
          <a:effectLst/>
        </p:spPr>
      </p:cxnSp>
      <p:cxnSp>
        <p:nvCxnSpPr>
          <p:cNvPr id="72" name="Straight Connector 71"/>
          <p:cNvCxnSpPr/>
          <p:nvPr/>
        </p:nvCxnSpPr>
        <p:spPr bwMode="auto">
          <a:xfrm>
            <a:off x="2590800" y="5486060"/>
            <a:ext cx="927100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rgbClr val="00B050"/>
            </a:solidFill>
            <a:prstDash val="solid"/>
            <a:round/>
            <a:headEnd type="none" w="sm" len="sm"/>
            <a:tailEnd type="triangle" w="med" len="med"/>
          </a:ln>
          <a:effectLst/>
        </p:spPr>
      </p:cxnSp>
      <p:pic>
        <p:nvPicPr>
          <p:cNvPr id="65" name="Picture 64">
            <a:extLst>
              <a:ext uri="{FF2B5EF4-FFF2-40B4-BE49-F238E27FC236}">
                <a16:creationId xmlns:a16="http://schemas.microsoft.com/office/drawing/2014/main" id="{310E5343-6D21-624C-A4F1-90F1922B576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92004" y="3780507"/>
            <a:ext cx="496864" cy="459527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A490F3A4-0433-E844-8943-E17A9B7C2AD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84656" y="3810020"/>
            <a:ext cx="332490" cy="44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7617384"/>
      </p:ext>
    </p:extLst>
  </p:cSld>
  <p:clrMapOvr>
    <a:masterClrMapping/>
  </p:clrMapOvr>
  <p:transition/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Crush intro to SVD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(SVD) matrix factorization: finds blocks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KDD 2018</a:t>
            </a:r>
          </a:p>
        </p:txBody>
      </p:sp>
      <p:pic>
        <p:nvPicPr>
          <p:cNvPr id="10" name="Picture 12" descr="latex-image-1.pd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7900" y="5918200"/>
            <a:ext cx="4064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6" descr="latex-image-1.pd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77150" y="6019800"/>
            <a:ext cx="3683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6950" y="3816350"/>
            <a:ext cx="393700" cy="419100"/>
          </a:xfrm>
          <a:prstGeom prst="rect">
            <a:avLst/>
          </a:prstGeom>
        </p:spPr>
      </p:pic>
      <p:cxnSp>
        <p:nvCxnSpPr>
          <p:cNvPr id="17" name="Straight Arrow Connector 16"/>
          <p:cNvCxnSpPr>
            <a:cxnSpLocks noChangeShapeType="1"/>
          </p:cNvCxnSpPr>
          <p:nvPr/>
        </p:nvCxnSpPr>
        <p:spPr bwMode="auto">
          <a:xfrm rot="16200000" flipH="1">
            <a:off x="236538" y="5138738"/>
            <a:ext cx="1471612" cy="11112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18" name="Straight Arrow Connector 19"/>
          <p:cNvCxnSpPr>
            <a:cxnSpLocks noChangeShapeType="1"/>
          </p:cNvCxnSpPr>
          <p:nvPr/>
        </p:nvCxnSpPr>
        <p:spPr bwMode="auto">
          <a:xfrm>
            <a:off x="1397000" y="4064000"/>
            <a:ext cx="1054100" cy="127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sp>
        <p:nvSpPr>
          <p:cNvPr id="19" name="TextBox 20"/>
          <p:cNvSpPr txBox="1">
            <a:spLocks noChangeArrowheads="1"/>
          </p:cNvSpPr>
          <p:nvPr/>
        </p:nvSpPr>
        <p:spPr bwMode="auto">
          <a:xfrm>
            <a:off x="135485" y="4889500"/>
            <a:ext cx="814884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N </a:t>
            </a:r>
          </a:p>
          <a:p>
            <a:r>
              <a:rPr lang="en-US" dirty="0"/>
              <a:t>fans</a:t>
            </a:r>
          </a:p>
        </p:txBody>
      </p:sp>
      <p:sp>
        <p:nvSpPr>
          <p:cNvPr id="20" name="TextBox 21"/>
          <p:cNvSpPr txBox="1">
            <a:spLocks noChangeArrowheads="1"/>
          </p:cNvSpPr>
          <p:nvPr/>
        </p:nvSpPr>
        <p:spPr bwMode="auto">
          <a:xfrm>
            <a:off x="1580928" y="3162300"/>
            <a:ext cx="870401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M</a:t>
            </a:r>
          </a:p>
          <a:p>
            <a:r>
              <a:rPr lang="en-US" dirty="0"/>
              <a:t>idols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904657" y="2904067"/>
            <a:ext cx="2173166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00"/>
                </a:solidFill>
              </a:rPr>
              <a:t>‘music lovers’</a:t>
            </a:r>
          </a:p>
          <a:p>
            <a:r>
              <a:rPr lang="en-US" dirty="0">
                <a:solidFill>
                  <a:srgbClr val="006600"/>
                </a:solidFill>
              </a:rPr>
              <a:t>‘singers’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946674" y="2929467"/>
            <a:ext cx="2212402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‘sports lovers’</a:t>
            </a:r>
          </a:p>
          <a:p>
            <a:r>
              <a:rPr lang="en-US" dirty="0"/>
              <a:t>‘athletes’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040163" y="2912537"/>
            <a:ext cx="1784551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33CC"/>
                </a:solidFill>
              </a:rPr>
              <a:t>‘citizens’</a:t>
            </a:r>
          </a:p>
          <a:p>
            <a:r>
              <a:rPr lang="en-US" dirty="0">
                <a:solidFill>
                  <a:srgbClr val="FF33CC"/>
                </a:solidFill>
              </a:rPr>
              <a:t>‘politicians’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F2FCDC9-0E9B-FA4C-9CA0-BE40D83ED274}"/>
              </a:ext>
            </a:extLst>
          </p:cNvPr>
          <p:cNvGrpSpPr/>
          <p:nvPr/>
        </p:nvGrpSpPr>
        <p:grpSpPr>
          <a:xfrm>
            <a:off x="1422400" y="4330700"/>
            <a:ext cx="7167032" cy="1511300"/>
            <a:chOff x="1422400" y="4330700"/>
            <a:chExt cx="7167032" cy="1511300"/>
          </a:xfrm>
        </p:grpSpPr>
        <p:grpSp>
          <p:nvGrpSpPr>
            <p:cNvPr id="38" name="Group 42"/>
            <p:cNvGrpSpPr/>
            <p:nvPr/>
          </p:nvGrpSpPr>
          <p:grpSpPr>
            <a:xfrm>
              <a:off x="1422400" y="4419600"/>
              <a:ext cx="990600" cy="1422400"/>
              <a:chOff x="1422400" y="4419600"/>
              <a:chExt cx="990600" cy="1422400"/>
            </a:xfrm>
          </p:grpSpPr>
          <p:sp>
            <p:nvSpPr>
              <p:cNvPr id="16" name="Rectangle 7"/>
              <p:cNvSpPr>
                <a:spLocks noChangeArrowheads="1"/>
              </p:cNvSpPr>
              <p:nvPr/>
            </p:nvSpPr>
            <p:spPr bwMode="auto">
              <a:xfrm>
                <a:off x="1422400" y="4419600"/>
                <a:ext cx="990600" cy="142240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Rectangle 20"/>
              <p:cNvSpPr/>
              <p:nvPr/>
            </p:nvSpPr>
            <p:spPr bwMode="auto">
              <a:xfrm>
                <a:off x="1435100" y="4432300"/>
                <a:ext cx="609600" cy="393700"/>
              </a:xfrm>
              <a:prstGeom prst="rect">
                <a:avLst/>
              </a:prstGeom>
              <a:solidFill>
                <a:srgbClr val="008000"/>
              </a:solidFill>
              <a:ln w="3175" cap="flat" cmpd="sng" algn="ctr">
                <a:solidFill>
                  <a:srgbClr val="008000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/>
              <p:cNvSpPr/>
              <p:nvPr/>
            </p:nvSpPr>
            <p:spPr bwMode="auto">
              <a:xfrm>
                <a:off x="2082800" y="4940300"/>
                <a:ext cx="101600" cy="469900"/>
              </a:xfrm>
              <a:prstGeom prst="rect">
                <a:avLst/>
              </a:prstGeom>
              <a:solidFill>
                <a:schemeClr val="tx1"/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/>
              <p:cNvSpPr/>
              <p:nvPr/>
            </p:nvSpPr>
            <p:spPr bwMode="auto">
              <a:xfrm>
                <a:off x="2184400" y="5626100"/>
                <a:ext cx="215900" cy="127000"/>
              </a:xfrm>
              <a:prstGeom prst="rect">
                <a:avLst/>
              </a:prstGeom>
              <a:solidFill>
                <a:srgbClr val="FF33CC"/>
              </a:solidFill>
              <a:ln w="3175" cap="flat" cmpd="sng" algn="ctr">
                <a:solidFill>
                  <a:srgbClr val="FF33CC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3" name="TextBox 32"/>
            <p:cNvSpPr txBox="1"/>
            <p:nvPr/>
          </p:nvSpPr>
          <p:spPr>
            <a:xfrm>
              <a:off x="3026843" y="5029200"/>
              <a:ext cx="379381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~</a:t>
              </a:r>
            </a:p>
          </p:txBody>
        </p:sp>
        <p:grpSp>
          <p:nvGrpSpPr>
            <p:cNvPr id="48" name="Group 47"/>
            <p:cNvGrpSpPr/>
            <p:nvPr/>
          </p:nvGrpSpPr>
          <p:grpSpPr>
            <a:xfrm>
              <a:off x="3644900" y="4330700"/>
              <a:ext cx="4944532" cy="1511300"/>
              <a:chOff x="3644900" y="4330700"/>
              <a:chExt cx="4944532" cy="1511300"/>
            </a:xfrm>
          </p:grpSpPr>
          <p:sp>
            <p:nvSpPr>
              <p:cNvPr id="7" name="Rectangle 13"/>
              <p:cNvSpPr>
                <a:spLocks noChangeArrowheads="1"/>
              </p:cNvSpPr>
              <p:nvPr/>
            </p:nvSpPr>
            <p:spPr bwMode="auto">
              <a:xfrm>
                <a:off x="7416800" y="4419600"/>
                <a:ext cx="46038" cy="1422400"/>
              </a:xfrm>
              <a:prstGeom prst="rect">
                <a:avLst/>
              </a:prstGeom>
              <a:noFill/>
              <a:ln w="28575">
                <a:solidFill>
                  <a:srgbClr val="FF33CC"/>
                </a:solidFill>
                <a:prstDash val="sysDot"/>
                <a:round/>
                <a:headEnd type="none" w="sm" len="sm"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Rectangle 14"/>
              <p:cNvSpPr>
                <a:spLocks noChangeArrowheads="1"/>
              </p:cNvSpPr>
              <p:nvPr/>
            </p:nvSpPr>
            <p:spPr bwMode="auto">
              <a:xfrm>
                <a:off x="5600700" y="4419600"/>
                <a:ext cx="46038" cy="142240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 type="none" w="sm" len="sm"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Rectangle 15"/>
              <p:cNvSpPr>
                <a:spLocks noChangeArrowheads="1"/>
              </p:cNvSpPr>
              <p:nvPr/>
            </p:nvSpPr>
            <p:spPr bwMode="auto">
              <a:xfrm>
                <a:off x="3657600" y="4419600"/>
                <a:ext cx="46038" cy="1422400"/>
              </a:xfrm>
              <a:prstGeom prst="rect">
                <a:avLst/>
              </a:prstGeom>
              <a:noFill/>
              <a:ln w="28575">
                <a:solidFill>
                  <a:srgbClr val="008000"/>
                </a:solidFill>
                <a:prstDash val="sysDot"/>
                <a:round/>
                <a:headEnd type="none" w="sm" len="sm"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Rectangle 10"/>
              <p:cNvSpPr>
                <a:spLocks noChangeArrowheads="1"/>
              </p:cNvSpPr>
              <p:nvPr/>
            </p:nvSpPr>
            <p:spPr bwMode="auto">
              <a:xfrm>
                <a:off x="3873500" y="4356100"/>
                <a:ext cx="977900" cy="45719"/>
              </a:xfrm>
              <a:prstGeom prst="rect">
                <a:avLst/>
              </a:prstGeom>
              <a:noFill/>
              <a:ln w="28575">
                <a:solidFill>
                  <a:srgbClr val="008000"/>
                </a:solidFill>
                <a:prstDash val="sysDot"/>
                <a:round/>
                <a:headEnd type="none" w="sm" len="sm"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Rectangle 10"/>
              <p:cNvSpPr>
                <a:spLocks noChangeArrowheads="1"/>
              </p:cNvSpPr>
              <p:nvPr/>
            </p:nvSpPr>
            <p:spPr bwMode="auto">
              <a:xfrm>
                <a:off x="5816600" y="4356100"/>
                <a:ext cx="965200" cy="45719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 type="none" w="sm" len="sm"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Rectangle 10"/>
              <p:cNvSpPr>
                <a:spLocks noChangeArrowheads="1"/>
              </p:cNvSpPr>
              <p:nvPr/>
            </p:nvSpPr>
            <p:spPr bwMode="auto">
              <a:xfrm>
                <a:off x="7607300" y="4330700"/>
                <a:ext cx="977900" cy="50800"/>
              </a:xfrm>
              <a:prstGeom prst="rect">
                <a:avLst/>
              </a:prstGeom>
              <a:noFill/>
              <a:ln w="28575">
                <a:solidFill>
                  <a:srgbClr val="FF33CC"/>
                </a:solidFill>
                <a:prstDash val="sysDot"/>
                <a:round/>
                <a:headEnd type="none" w="sm" len="sm"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Rectangle 23"/>
              <p:cNvSpPr/>
              <p:nvPr/>
            </p:nvSpPr>
            <p:spPr bwMode="auto">
              <a:xfrm>
                <a:off x="3644900" y="4419600"/>
                <a:ext cx="76200" cy="393700"/>
              </a:xfrm>
              <a:prstGeom prst="rect">
                <a:avLst/>
              </a:prstGeom>
              <a:solidFill>
                <a:srgbClr val="008000"/>
              </a:solidFill>
              <a:ln w="3175" cap="flat" cmpd="sng" algn="ctr">
                <a:solidFill>
                  <a:srgbClr val="008000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/>
              <p:cNvSpPr/>
              <p:nvPr/>
            </p:nvSpPr>
            <p:spPr bwMode="auto">
              <a:xfrm>
                <a:off x="3873500" y="4361180"/>
                <a:ext cx="584200" cy="45719"/>
              </a:xfrm>
              <a:prstGeom prst="rect">
                <a:avLst/>
              </a:prstGeom>
              <a:solidFill>
                <a:srgbClr val="008000"/>
              </a:solidFill>
              <a:ln w="3175" cap="flat" cmpd="sng" algn="ctr">
                <a:solidFill>
                  <a:srgbClr val="008000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/>
              <p:cNvSpPr/>
              <p:nvPr/>
            </p:nvSpPr>
            <p:spPr bwMode="auto">
              <a:xfrm>
                <a:off x="6375400" y="4347633"/>
                <a:ext cx="101600" cy="46567"/>
              </a:xfrm>
              <a:prstGeom prst="rect">
                <a:avLst/>
              </a:prstGeom>
              <a:solidFill>
                <a:schemeClr val="tx1"/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ectangle 26"/>
              <p:cNvSpPr/>
              <p:nvPr/>
            </p:nvSpPr>
            <p:spPr bwMode="auto">
              <a:xfrm>
                <a:off x="5592232" y="4889500"/>
                <a:ext cx="71967" cy="469900"/>
              </a:xfrm>
              <a:prstGeom prst="rect">
                <a:avLst/>
              </a:prstGeom>
              <a:solidFill>
                <a:schemeClr val="tx1"/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tangle 27"/>
              <p:cNvSpPr/>
              <p:nvPr/>
            </p:nvSpPr>
            <p:spPr bwMode="auto">
              <a:xfrm>
                <a:off x="7416800" y="5638800"/>
                <a:ext cx="50800" cy="114300"/>
              </a:xfrm>
              <a:prstGeom prst="rect">
                <a:avLst/>
              </a:prstGeom>
              <a:solidFill>
                <a:srgbClr val="FF33CC"/>
              </a:solidFill>
              <a:ln w="3175" cap="flat" cmpd="sng" algn="ctr">
                <a:solidFill>
                  <a:srgbClr val="FF33CC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angle 28"/>
              <p:cNvSpPr/>
              <p:nvPr/>
            </p:nvSpPr>
            <p:spPr bwMode="auto">
              <a:xfrm>
                <a:off x="8369300" y="4330700"/>
                <a:ext cx="220132" cy="45719"/>
              </a:xfrm>
              <a:prstGeom prst="rect">
                <a:avLst/>
              </a:prstGeom>
              <a:solidFill>
                <a:srgbClr val="FF33CC"/>
              </a:solidFill>
              <a:ln w="3175" cap="flat" cmpd="sng" algn="ctr">
                <a:solidFill>
                  <a:srgbClr val="FF33CC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5054610" y="4986867"/>
                <a:ext cx="379381" cy="4924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+</a:t>
                </a: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6925732" y="4986864"/>
                <a:ext cx="379381" cy="4924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+</a:t>
                </a:r>
              </a:p>
            </p:txBody>
          </p:sp>
        </p:grpSp>
      </p:grpSp>
      <p:sp>
        <p:nvSpPr>
          <p:cNvPr id="36" name="Double Bracket 35"/>
          <p:cNvSpPr/>
          <p:nvPr/>
        </p:nvSpPr>
        <p:spPr bwMode="auto">
          <a:xfrm>
            <a:off x="84665" y="1439333"/>
            <a:ext cx="8890000" cy="5215467"/>
          </a:xfrm>
          <a:prstGeom prst="bracketPair">
            <a:avLst/>
          </a:pr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7" name="Picture 13" descr="twitter-logo_1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238" y="3289300"/>
            <a:ext cx="820738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Footer Placeholder 36">
            <a:extLst>
              <a:ext uri="{FF2B5EF4-FFF2-40B4-BE49-F238E27FC236}">
                <a16:creationId xmlns:a16="http://schemas.microsoft.com/office/drawing/2014/main" id="{E01676AD-7456-6C45-AC93-617B4E5505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Dong+</a:t>
            </a:r>
            <a:endParaRPr lang="en-US"/>
          </a:p>
        </p:txBody>
      </p:sp>
      <p:sp>
        <p:nvSpPr>
          <p:cNvPr id="39" name="Slide Number Placeholder 38">
            <a:extLst>
              <a:ext uri="{FF2B5EF4-FFF2-40B4-BE49-F238E27FC236}">
                <a16:creationId xmlns:a16="http://schemas.microsoft.com/office/drawing/2014/main" id="{F94188B5-5E94-1A43-A998-68447FD4B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B43987-7F84-BB4A-8611-CDF75B6A737D}" type="slidenum">
              <a:rPr lang="en-US" smtClean="0"/>
              <a:pPr>
                <a:defRPr/>
              </a:pPr>
              <a:t>91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C41B7B7-C0F2-D34E-BEA0-266284D3908C}"/>
              </a:ext>
            </a:extLst>
          </p:cNvPr>
          <p:cNvSpPr txBox="1"/>
          <p:nvPr/>
        </p:nvSpPr>
        <p:spPr>
          <a:xfrm>
            <a:off x="2334320" y="1952053"/>
            <a:ext cx="53649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latin typeface="+mn-lt"/>
              </a:rPr>
              <a:t>B) Even if ‘</a:t>
            </a:r>
            <a:r>
              <a:rPr lang="en-US" sz="3200" b="1" dirty="0" err="1">
                <a:solidFill>
                  <a:schemeClr val="tx2"/>
                </a:solidFill>
                <a:latin typeface="+mn-lt"/>
              </a:rPr>
              <a:t>salt+pepper</a:t>
            </a:r>
            <a:r>
              <a:rPr lang="en-US" sz="3200" b="1" dirty="0">
                <a:solidFill>
                  <a:schemeClr val="tx2"/>
                </a:solidFill>
                <a:latin typeface="+mn-lt"/>
              </a:rPr>
              <a:t>’ noise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8C82850-8816-6842-A114-617A344587F8}"/>
              </a:ext>
            </a:extLst>
          </p:cNvPr>
          <p:cNvSpPr/>
          <p:nvPr/>
        </p:nvSpPr>
        <p:spPr bwMode="auto">
          <a:xfrm>
            <a:off x="1871980" y="4550689"/>
            <a:ext cx="45719" cy="45719"/>
          </a:xfrm>
          <a:prstGeom prst="rect">
            <a:avLst/>
          </a:prstGeom>
          <a:solidFill>
            <a:schemeClr val="bg1"/>
          </a:solidFill>
          <a:ln w="3175" cap="flat" cmpd="sng" algn="ctr">
            <a:solidFill>
              <a:srgbClr val="008F00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96D2CDC-56BC-364B-897A-55E3F367A788}"/>
              </a:ext>
            </a:extLst>
          </p:cNvPr>
          <p:cNvSpPr/>
          <p:nvPr/>
        </p:nvSpPr>
        <p:spPr bwMode="auto">
          <a:xfrm>
            <a:off x="1678693" y="4680787"/>
            <a:ext cx="45719" cy="45719"/>
          </a:xfrm>
          <a:prstGeom prst="rect">
            <a:avLst/>
          </a:prstGeom>
          <a:solidFill>
            <a:schemeClr val="bg1"/>
          </a:solidFill>
          <a:ln w="3175" cap="flat" cmpd="sng" algn="ctr">
            <a:solidFill>
              <a:srgbClr val="008F00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430EF510-ED47-2641-8229-6DF83C63EF60}"/>
              </a:ext>
            </a:extLst>
          </p:cNvPr>
          <p:cNvSpPr/>
          <p:nvPr/>
        </p:nvSpPr>
        <p:spPr bwMode="auto">
          <a:xfrm>
            <a:off x="1530011" y="4554407"/>
            <a:ext cx="45719" cy="45719"/>
          </a:xfrm>
          <a:prstGeom prst="rect">
            <a:avLst/>
          </a:prstGeom>
          <a:solidFill>
            <a:schemeClr val="bg1"/>
          </a:solidFill>
          <a:ln w="3175" cap="flat" cmpd="sng" algn="ctr">
            <a:solidFill>
              <a:srgbClr val="008F00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AD749A4F-CC1C-ED4D-8D94-190642599A69}"/>
              </a:ext>
            </a:extLst>
          </p:cNvPr>
          <p:cNvSpPr/>
          <p:nvPr/>
        </p:nvSpPr>
        <p:spPr bwMode="auto">
          <a:xfrm>
            <a:off x="1682411" y="5108250"/>
            <a:ext cx="45719" cy="45719"/>
          </a:xfrm>
          <a:prstGeom prst="rect">
            <a:avLst/>
          </a:prstGeom>
          <a:solidFill>
            <a:srgbClr val="008F00"/>
          </a:solidFill>
          <a:ln w="3175" cap="flat" cmpd="sng" algn="ctr">
            <a:solidFill>
              <a:srgbClr val="008F00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9D99048C-8691-C74A-B83A-E8A2D00C6EC0}"/>
              </a:ext>
            </a:extLst>
          </p:cNvPr>
          <p:cNvSpPr/>
          <p:nvPr/>
        </p:nvSpPr>
        <p:spPr bwMode="auto">
          <a:xfrm>
            <a:off x="1834811" y="5260650"/>
            <a:ext cx="45719" cy="45719"/>
          </a:xfrm>
          <a:prstGeom prst="rect">
            <a:avLst/>
          </a:prstGeom>
          <a:solidFill>
            <a:srgbClr val="008F00"/>
          </a:solidFill>
          <a:ln w="3175" cap="flat" cmpd="sng" algn="ctr">
            <a:solidFill>
              <a:srgbClr val="008F00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0179EEE9-29C9-EB49-9B6B-E11EF3602B8F}"/>
              </a:ext>
            </a:extLst>
          </p:cNvPr>
          <p:cNvSpPr/>
          <p:nvPr/>
        </p:nvSpPr>
        <p:spPr bwMode="auto">
          <a:xfrm>
            <a:off x="2288294" y="4610164"/>
            <a:ext cx="45719" cy="45719"/>
          </a:xfrm>
          <a:prstGeom prst="rect">
            <a:avLst/>
          </a:prstGeom>
          <a:solidFill>
            <a:srgbClr val="008F00"/>
          </a:solidFill>
          <a:ln w="3175" cap="flat" cmpd="sng" algn="ctr">
            <a:solidFill>
              <a:srgbClr val="008F00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F669591C-AB5E-6041-AB48-8104E426F10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76621" y="3817302"/>
            <a:ext cx="496864" cy="459527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05C22CE1-F1E6-E845-BD9F-66203021A8C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25210" y="3854359"/>
            <a:ext cx="332490" cy="443320"/>
          </a:xfrm>
          <a:prstGeom prst="rect">
            <a:avLst/>
          </a:prstGeom>
        </p:spPr>
      </p:pic>
      <p:sp>
        <p:nvSpPr>
          <p:cNvPr id="56" name="Rectangle 55">
            <a:extLst>
              <a:ext uri="{FF2B5EF4-FFF2-40B4-BE49-F238E27FC236}">
                <a16:creationId xmlns:a16="http://schemas.microsoft.com/office/drawing/2014/main" id="{406AAF73-7757-E143-843B-E22C43EE5DA0}"/>
              </a:ext>
            </a:extLst>
          </p:cNvPr>
          <p:cNvSpPr/>
          <p:nvPr/>
        </p:nvSpPr>
        <p:spPr bwMode="auto">
          <a:xfrm>
            <a:off x="3667974" y="5413050"/>
            <a:ext cx="45719" cy="45719"/>
          </a:xfrm>
          <a:prstGeom prst="rect">
            <a:avLst/>
          </a:prstGeom>
          <a:solidFill>
            <a:srgbClr val="008F00"/>
          </a:solidFill>
          <a:ln w="3175" cap="flat" cmpd="sng" algn="ctr">
            <a:solidFill>
              <a:srgbClr val="008F00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C2683630-9273-CD46-A361-98AFEE0CDF98}"/>
              </a:ext>
            </a:extLst>
          </p:cNvPr>
          <p:cNvSpPr/>
          <p:nvPr/>
        </p:nvSpPr>
        <p:spPr bwMode="auto">
          <a:xfrm>
            <a:off x="4665109" y="4354948"/>
            <a:ext cx="45719" cy="45719"/>
          </a:xfrm>
          <a:prstGeom prst="rect">
            <a:avLst/>
          </a:prstGeom>
          <a:solidFill>
            <a:srgbClr val="008F00"/>
          </a:solidFill>
          <a:ln w="3175" cap="flat" cmpd="sng" algn="ctr">
            <a:solidFill>
              <a:srgbClr val="008F00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6D8421DF-B88B-8741-9FD8-75316DC12F24}"/>
              </a:ext>
            </a:extLst>
          </p:cNvPr>
          <p:cNvSpPr/>
          <p:nvPr/>
        </p:nvSpPr>
        <p:spPr bwMode="auto">
          <a:xfrm>
            <a:off x="3661595" y="4703089"/>
            <a:ext cx="45719" cy="45719"/>
          </a:xfrm>
          <a:prstGeom prst="rect">
            <a:avLst/>
          </a:prstGeom>
          <a:solidFill>
            <a:schemeClr val="bg1"/>
          </a:solidFill>
          <a:ln w="3175" cap="flat" cmpd="sng" algn="ctr">
            <a:solidFill>
              <a:srgbClr val="008F00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86B01276-3C39-4245-A76D-365570711B8C}"/>
              </a:ext>
            </a:extLst>
          </p:cNvPr>
          <p:cNvSpPr/>
          <p:nvPr/>
        </p:nvSpPr>
        <p:spPr bwMode="auto">
          <a:xfrm>
            <a:off x="4144925" y="4359094"/>
            <a:ext cx="45719" cy="45719"/>
          </a:xfrm>
          <a:prstGeom prst="rect">
            <a:avLst/>
          </a:prstGeom>
          <a:solidFill>
            <a:schemeClr val="bg1"/>
          </a:solidFill>
          <a:ln w="3175" cap="flat" cmpd="sng" algn="ctr">
            <a:solidFill>
              <a:srgbClr val="008F00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202549"/>
      </p:ext>
    </p:extLst>
  </p:cSld>
  <p:clrMapOvr>
    <a:masterClrMapping/>
  </p:clrMapOvr>
  <p:transition/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Crush intro to SVD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(SVD) matrix factorization: finds blocks</a:t>
            </a:r>
          </a:p>
        </p:txBody>
      </p:sp>
      <p:pic>
        <p:nvPicPr>
          <p:cNvPr id="10" name="Picture 12" descr="latex-image-1.pd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7900" y="5918200"/>
            <a:ext cx="4064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6" descr="latex-image-1.pd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77150" y="6019800"/>
            <a:ext cx="3683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6950" y="3816350"/>
            <a:ext cx="393700" cy="419100"/>
          </a:xfrm>
          <a:prstGeom prst="rect">
            <a:avLst/>
          </a:prstGeom>
        </p:spPr>
      </p:pic>
      <p:cxnSp>
        <p:nvCxnSpPr>
          <p:cNvPr id="17" name="Straight Arrow Connector 16"/>
          <p:cNvCxnSpPr>
            <a:cxnSpLocks noChangeShapeType="1"/>
          </p:cNvCxnSpPr>
          <p:nvPr/>
        </p:nvCxnSpPr>
        <p:spPr bwMode="auto">
          <a:xfrm rot="16200000" flipH="1">
            <a:off x="236538" y="5138738"/>
            <a:ext cx="1471612" cy="11112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18" name="Straight Arrow Connector 19"/>
          <p:cNvCxnSpPr>
            <a:cxnSpLocks noChangeShapeType="1"/>
          </p:cNvCxnSpPr>
          <p:nvPr/>
        </p:nvCxnSpPr>
        <p:spPr bwMode="auto">
          <a:xfrm>
            <a:off x="1397000" y="4064000"/>
            <a:ext cx="1054100" cy="127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sp>
        <p:nvSpPr>
          <p:cNvPr id="19" name="TextBox 20"/>
          <p:cNvSpPr txBox="1">
            <a:spLocks noChangeArrowheads="1"/>
          </p:cNvSpPr>
          <p:nvPr/>
        </p:nvSpPr>
        <p:spPr bwMode="auto">
          <a:xfrm>
            <a:off x="135485" y="4889500"/>
            <a:ext cx="814884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N </a:t>
            </a:r>
          </a:p>
          <a:p>
            <a:r>
              <a:rPr lang="en-US" dirty="0"/>
              <a:t>fans</a:t>
            </a:r>
          </a:p>
        </p:txBody>
      </p:sp>
      <p:sp>
        <p:nvSpPr>
          <p:cNvPr id="20" name="TextBox 21"/>
          <p:cNvSpPr txBox="1">
            <a:spLocks noChangeArrowheads="1"/>
          </p:cNvSpPr>
          <p:nvPr/>
        </p:nvSpPr>
        <p:spPr bwMode="auto">
          <a:xfrm>
            <a:off x="1580928" y="3162300"/>
            <a:ext cx="870401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M</a:t>
            </a:r>
          </a:p>
          <a:p>
            <a:r>
              <a:rPr lang="en-US" dirty="0"/>
              <a:t>idols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904657" y="2904067"/>
            <a:ext cx="2173166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00"/>
                </a:solidFill>
              </a:rPr>
              <a:t>‘music lovers’</a:t>
            </a:r>
          </a:p>
          <a:p>
            <a:r>
              <a:rPr lang="en-US" dirty="0">
                <a:solidFill>
                  <a:srgbClr val="006600"/>
                </a:solidFill>
              </a:rPr>
              <a:t>‘singers’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946674" y="2929467"/>
            <a:ext cx="2212402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‘sports lovers’</a:t>
            </a:r>
          </a:p>
          <a:p>
            <a:r>
              <a:rPr lang="en-US" dirty="0"/>
              <a:t>‘athletes’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040163" y="2912537"/>
            <a:ext cx="1784551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33CC"/>
                </a:solidFill>
              </a:rPr>
              <a:t>‘citizens’</a:t>
            </a:r>
          </a:p>
          <a:p>
            <a:r>
              <a:rPr lang="en-US" dirty="0">
                <a:solidFill>
                  <a:srgbClr val="FF33CC"/>
                </a:solidFill>
              </a:rPr>
              <a:t>‘politicians’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F2FCDC9-0E9B-FA4C-9CA0-BE40D83ED274}"/>
              </a:ext>
            </a:extLst>
          </p:cNvPr>
          <p:cNvGrpSpPr/>
          <p:nvPr/>
        </p:nvGrpSpPr>
        <p:grpSpPr>
          <a:xfrm>
            <a:off x="1422400" y="4330700"/>
            <a:ext cx="7167032" cy="1511300"/>
            <a:chOff x="1422400" y="4330700"/>
            <a:chExt cx="7167032" cy="1511300"/>
          </a:xfrm>
        </p:grpSpPr>
        <p:grpSp>
          <p:nvGrpSpPr>
            <p:cNvPr id="38" name="Group 42"/>
            <p:cNvGrpSpPr/>
            <p:nvPr/>
          </p:nvGrpSpPr>
          <p:grpSpPr>
            <a:xfrm>
              <a:off x="1422400" y="4419600"/>
              <a:ext cx="990600" cy="1422400"/>
              <a:chOff x="1422400" y="4419600"/>
              <a:chExt cx="990600" cy="1422400"/>
            </a:xfrm>
          </p:grpSpPr>
          <p:sp>
            <p:nvSpPr>
              <p:cNvPr id="16" name="Rectangle 7"/>
              <p:cNvSpPr>
                <a:spLocks noChangeArrowheads="1"/>
              </p:cNvSpPr>
              <p:nvPr/>
            </p:nvSpPr>
            <p:spPr bwMode="auto">
              <a:xfrm>
                <a:off x="1422400" y="4419600"/>
                <a:ext cx="990600" cy="142240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Rectangle 20"/>
              <p:cNvSpPr/>
              <p:nvPr/>
            </p:nvSpPr>
            <p:spPr bwMode="auto">
              <a:xfrm>
                <a:off x="1435100" y="4432300"/>
                <a:ext cx="609600" cy="393700"/>
              </a:xfrm>
              <a:prstGeom prst="rect">
                <a:avLst/>
              </a:prstGeom>
              <a:solidFill>
                <a:srgbClr val="008000"/>
              </a:solidFill>
              <a:ln w="3175" cap="flat" cmpd="sng" algn="ctr">
                <a:solidFill>
                  <a:srgbClr val="008000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/>
              <p:cNvSpPr/>
              <p:nvPr/>
            </p:nvSpPr>
            <p:spPr bwMode="auto">
              <a:xfrm>
                <a:off x="2082800" y="4940300"/>
                <a:ext cx="101600" cy="469900"/>
              </a:xfrm>
              <a:prstGeom prst="rect">
                <a:avLst/>
              </a:prstGeom>
              <a:solidFill>
                <a:schemeClr val="tx1"/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/>
              <p:cNvSpPr/>
              <p:nvPr/>
            </p:nvSpPr>
            <p:spPr bwMode="auto">
              <a:xfrm>
                <a:off x="2184400" y="5626100"/>
                <a:ext cx="215900" cy="127000"/>
              </a:xfrm>
              <a:prstGeom prst="rect">
                <a:avLst/>
              </a:prstGeom>
              <a:solidFill>
                <a:srgbClr val="FF33CC"/>
              </a:solidFill>
              <a:ln w="3175" cap="flat" cmpd="sng" algn="ctr">
                <a:solidFill>
                  <a:srgbClr val="FF33CC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3" name="TextBox 32"/>
            <p:cNvSpPr txBox="1"/>
            <p:nvPr/>
          </p:nvSpPr>
          <p:spPr>
            <a:xfrm>
              <a:off x="3026843" y="5029200"/>
              <a:ext cx="379381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~</a:t>
              </a:r>
            </a:p>
          </p:txBody>
        </p:sp>
        <p:grpSp>
          <p:nvGrpSpPr>
            <p:cNvPr id="48" name="Group 47"/>
            <p:cNvGrpSpPr/>
            <p:nvPr/>
          </p:nvGrpSpPr>
          <p:grpSpPr>
            <a:xfrm>
              <a:off x="3644900" y="4330700"/>
              <a:ext cx="4944532" cy="1511300"/>
              <a:chOff x="3644900" y="4330700"/>
              <a:chExt cx="4944532" cy="1511300"/>
            </a:xfrm>
          </p:grpSpPr>
          <p:sp>
            <p:nvSpPr>
              <p:cNvPr id="7" name="Rectangle 13"/>
              <p:cNvSpPr>
                <a:spLocks noChangeArrowheads="1"/>
              </p:cNvSpPr>
              <p:nvPr/>
            </p:nvSpPr>
            <p:spPr bwMode="auto">
              <a:xfrm>
                <a:off x="7416800" y="4419600"/>
                <a:ext cx="46038" cy="1422400"/>
              </a:xfrm>
              <a:prstGeom prst="rect">
                <a:avLst/>
              </a:prstGeom>
              <a:noFill/>
              <a:ln w="28575">
                <a:solidFill>
                  <a:srgbClr val="FF33CC"/>
                </a:solidFill>
                <a:prstDash val="sysDot"/>
                <a:round/>
                <a:headEnd type="none" w="sm" len="sm"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Rectangle 14"/>
              <p:cNvSpPr>
                <a:spLocks noChangeArrowheads="1"/>
              </p:cNvSpPr>
              <p:nvPr/>
            </p:nvSpPr>
            <p:spPr bwMode="auto">
              <a:xfrm>
                <a:off x="5600700" y="4419600"/>
                <a:ext cx="46038" cy="142240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 type="none" w="sm" len="sm"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Rectangle 15"/>
              <p:cNvSpPr>
                <a:spLocks noChangeArrowheads="1"/>
              </p:cNvSpPr>
              <p:nvPr/>
            </p:nvSpPr>
            <p:spPr bwMode="auto">
              <a:xfrm>
                <a:off x="3657600" y="4419600"/>
                <a:ext cx="46038" cy="1422400"/>
              </a:xfrm>
              <a:prstGeom prst="rect">
                <a:avLst/>
              </a:prstGeom>
              <a:noFill/>
              <a:ln w="28575">
                <a:solidFill>
                  <a:srgbClr val="008000"/>
                </a:solidFill>
                <a:prstDash val="sysDot"/>
                <a:round/>
                <a:headEnd type="none" w="sm" len="sm"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Rectangle 10"/>
              <p:cNvSpPr>
                <a:spLocks noChangeArrowheads="1"/>
              </p:cNvSpPr>
              <p:nvPr/>
            </p:nvSpPr>
            <p:spPr bwMode="auto">
              <a:xfrm>
                <a:off x="3873500" y="4356100"/>
                <a:ext cx="977900" cy="45719"/>
              </a:xfrm>
              <a:prstGeom prst="rect">
                <a:avLst/>
              </a:prstGeom>
              <a:noFill/>
              <a:ln w="28575">
                <a:solidFill>
                  <a:srgbClr val="008000"/>
                </a:solidFill>
                <a:prstDash val="sysDot"/>
                <a:round/>
                <a:headEnd type="none" w="sm" len="sm"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Rectangle 10"/>
              <p:cNvSpPr>
                <a:spLocks noChangeArrowheads="1"/>
              </p:cNvSpPr>
              <p:nvPr/>
            </p:nvSpPr>
            <p:spPr bwMode="auto">
              <a:xfrm>
                <a:off x="5816600" y="4356100"/>
                <a:ext cx="965200" cy="45719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 type="none" w="sm" len="sm"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Rectangle 10"/>
              <p:cNvSpPr>
                <a:spLocks noChangeArrowheads="1"/>
              </p:cNvSpPr>
              <p:nvPr/>
            </p:nvSpPr>
            <p:spPr bwMode="auto">
              <a:xfrm>
                <a:off x="7607300" y="4330700"/>
                <a:ext cx="977900" cy="50800"/>
              </a:xfrm>
              <a:prstGeom prst="rect">
                <a:avLst/>
              </a:prstGeom>
              <a:noFill/>
              <a:ln w="28575">
                <a:solidFill>
                  <a:srgbClr val="FF33CC"/>
                </a:solidFill>
                <a:prstDash val="sysDot"/>
                <a:round/>
                <a:headEnd type="none" w="sm" len="sm"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Rectangle 23"/>
              <p:cNvSpPr/>
              <p:nvPr/>
            </p:nvSpPr>
            <p:spPr bwMode="auto">
              <a:xfrm>
                <a:off x="3644900" y="4419600"/>
                <a:ext cx="76200" cy="393700"/>
              </a:xfrm>
              <a:prstGeom prst="rect">
                <a:avLst/>
              </a:prstGeom>
              <a:solidFill>
                <a:srgbClr val="008000"/>
              </a:solidFill>
              <a:ln w="3175" cap="flat" cmpd="sng" algn="ctr">
                <a:solidFill>
                  <a:srgbClr val="008000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/>
              <p:cNvSpPr/>
              <p:nvPr/>
            </p:nvSpPr>
            <p:spPr bwMode="auto">
              <a:xfrm>
                <a:off x="3873500" y="4361180"/>
                <a:ext cx="584200" cy="45719"/>
              </a:xfrm>
              <a:prstGeom prst="rect">
                <a:avLst/>
              </a:prstGeom>
              <a:solidFill>
                <a:srgbClr val="008000"/>
              </a:solidFill>
              <a:ln w="3175" cap="flat" cmpd="sng" algn="ctr">
                <a:solidFill>
                  <a:srgbClr val="008000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/>
              <p:cNvSpPr/>
              <p:nvPr/>
            </p:nvSpPr>
            <p:spPr bwMode="auto">
              <a:xfrm>
                <a:off x="6375400" y="4347633"/>
                <a:ext cx="101600" cy="46567"/>
              </a:xfrm>
              <a:prstGeom prst="rect">
                <a:avLst/>
              </a:prstGeom>
              <a:solidFill>
                <a:schemeClr val="tx1"/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ectangle 26"/>
              <p:cNvSpPr/>
              <p:nvPr/>
            </p:nvSpPr>
            <p:spPr bwMode="auto">
              <a:xfrm>
                <a:off x="5592232" y="4889500"/>
                <a:ext cx="71967" cy="469900"/>
              </a:xfrm>
              <a:prstGeom prst="rect">
                <a:avLst/>
              </a:prstGeom>
              <a:solidFill>
                <a:schemeClr val="tx1"/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tangle 27"/>
              <p:cNvSpPr/>
              <p:nvPr/>
            </p:nvSpPr>
            <p:spPr bwMode="auto">
              <a:xfrm>
                <a:off x="7416800" y="5638800"/>
                <a:ext cx="50800" cy="114300"/>
              </a:xfrm>
              <a:prstGeom prst="rect">
                <a:avLst/>
              </a:prstGeom>
              <a:solidFill>
                <a:srgbClr val="FF33CC"/>
              </a:solidFill>
              <a:ln w="3175" cap="flat" cmpd="sng" algn="ctr">
                <a:solidFill>
                  <a:srgbClr val="FF33CC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angle 28"/>
              <p:cNvSpPr/>
              <p:nvPr/>
            </p:nvSpPr>
            <p:spPr bwMode="auto">
              <a:xfrm>
                <a:off x="8369300" y="4330700"/>
                <a:ext cx="220132" cy="45719"/>
              </a:xfrm>
              <a:prstGeom prst="rect">
                <a:avLst/>
              </a:prstGeom>
              <a:solidFill>
                <a:srgbClr val="FF33CC"/>
              </a:solidFill>
              <a:ln w="3175" cap="flat" cmpd="sng" algn="ctr">
                <a:solidFill>
                  <a:srgbClr val="FF33CC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5054610" y="4986867"/>
                <a:ext cx="379381" cy="4924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+</a:t>
                </a: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6925732" y="4986864"/>
                <a:ext cx="379381" cy="4924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+</a:t>
                </a:r>
              </a:p>
            </p:txBody>
          </p:sp>
        </p:grpSp>
      </p:grpSp>
      <p:sp>
        <p:nvSpPr>
          <p:cNvPr id="36" name="Double Bracket 35"/>
          <p:cNvSpPr/>
          <p:nvPr/>
        </p:nvSpPr>
        <p:spPr bwMode="auto">
          <a:xfrm>
            <a:off x="84665" y="1439333"/>
            <a:ext cx="8890000" cy="5215467"/>
          </a:xfrm>
          <a:prstGeom prst="bracketPair">
            <a:avLst/>
          </a:pr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7" name="Picture 13" descr="twitter-logo_1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238" y="3289300"/>
            <a:ext cx="820738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Footer Placeholder 36">
            <a:extLst>
              <a:ext uri="{FF2B5EF4-FFF2-40B4-BE49-F238E27FC236}">
                <a16:creationId xmlns:a16="http://schemas.microsoft.com/office/drawing/2014/main" id="{E01676AD-7456-6C45-AC93-617B4E5505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Dong+</a:t>
            </a:r>
            <a:endParaRPr lang="en-US"/>
          </a:p>
        </p:txBody>
      </p:sp>
      <p:sp>
        <p:nvSpPr>
          <p:cNvPr id="39" name="Slide Number Placeholder 38">
            <a:extLst>
              <a:ext uri="{FF2B5EF4-FFF2-40B4-BE49-F238E27FC236}">
                <a16:creationId xmlns:a16="http://schemas.microsoft.com/office/drawing/2014/main" id="{F94188B5-5E94-1A43-A998-68447FD4B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B43987-7F84-BB4A-8611-CDF75B6A737D}" type="slidenum">
              <a:rPr lang="en-US" smtClean="0"/>
              <a:pPr>
                <a:defRPr/>
              </a:pPr>
              <a:t>92</a:t>
            </a:fld>
            <a:endParaRPr lang="en-US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31E08D1B-6551-4C4F-A8AC-1516CE7AEF26}"/>
              </a:ext>
            </a:extLst>
          </p:cNvPr>
          <p:cNvSpPr/>
          <p:nvPr/>
        </p:nvSpPr>
        <p:spPr bwMode="auto">
          <a:xfrm>
            <a:off x="5168899" y="2600325"/>
            <a:ext cx="3554085" cy="3825875"/>
          </a:xfrm>
          <a:prstGeom prst="roundRect">
            <a:avLst/>
          </a:prstGeom>
          <a:solidFill>
            <a:schemeClr val="bg1">
              <a:alpha val="80000"/>
            </a:schemeClr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F944FF2F-6288-384C-B54F-3F6D49CA3A2D}"/>
              </a:ext>
            </a:extLst>
          </p:cNvPr>
          <p:cNvSpPr/>
          <p:nvPr/>
        </p:nvSpPr>
        <p:spPr bwMode="auto">
          <a:xfrm>
            <a:off x="3115645" y="6293908"/>
            <a:ext cx="2314771" cy="557742"/>
          </a:xfrm>
          <a:prstGeom prst="roundRect">
            <a:avLst/>
          </a:prstGeom>
          <a:solidFill>
            <a:srgbClr val="8EFA00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Hub scores</a:t>
            </a:r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6B30A134-FA29-A34C-97F7-67D465E305AC}"/>
              </a:ext>
            </a:extLst>
          </p:cNvPr>
          <p:cNvSpPr/>
          <p:nvPr/>
        </p:nvSpPr>
        <p:spPr bwMode="auto">
          <a:xfrm>
            <a:off x="2716114" y="2924387"/>
            <a:ext cx="2314771" cy="851170"/>
          </a:xfrm>
          <a:prstGeom prst="roundRect">
            <a:avLst/>
          </a:prstGeom>
          <a:solidFill>
            <a:srgbClr val="FF2600"/>
          </a:solidFill>
          <a:ln w="3175" cap="flat" cmpd="sng" algn="ctr">
            <a:noFill/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Authority scores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2BF753A-2426-5547-B1F9-F94B2851EEC0}"/>
              </a:ext>
            </a:extLst>
          </p:cNvPr>
          <p:cNvSpPr txBox="1"/>
          <p:nvPr/>
        </p:nvSpPr>
        <p:spPr>
          <a:xfrm>
            <a:off x="2903031" y="1971510"/>
            <a:ext cx="578376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HITS: first singular vector, </a:t>
            </a:r>
            <a:r>
              <a:rPr lang="en-US" dirty="0" err="1">
                <a:solidFill>
                  <a:schemeClr val="tx2"/>
                </a:solidFill>
              </a:rPr>
              <a:t>ie</a:t>
            </a:r>
            <a:r>
              <a:rPr lang="en-US" dirty="0">
                <a:solidFill>
                  <a:schemeClr val="tx2"/>
                </a:solidFill>
              </a:rPr>
              <a:t>, fixates on largest group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FD620BC-5959-CD42-A8D3-38D30120AD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KDD 2018</a:t>
            </a: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C7B8BE55-F9F0-6D4F-B1A2-2DD7D881B7F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76621" y="3817302"/>
            <a:ext cx="496864" cy="459527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48F12F33-EA50-FA4B-8A9F-1533C243763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25210" y="3854359"/>
            <a:ext cx="332490" cy="443320"/>
          </a:xfrm>
          <a:prstGeom prst="rect">
            <a:avLst/>
          </a:prstGeom>
        </p:spPr>
      </p:pic>
      <p:sp>
        <p:nvSpPr>
          <p:cNvPr id="42" name="Oval 41">
            <a:extLst>
              <a:ext uri="{FF2B5EF4-FFF2-40B4-BE49-F238E27FC236}">
                <a16:creationId xmlns:a16="http://schemas.microsoft.com/office/drawing/2014/main" id="{286C840C-5DB0-124A-9F6C-5CD101D8CE91}"/>
              </a:ext>
            </a:extLst>
          </p:cNvPr>
          <p:cNvSpPr/>
          <p:nvPr/>
        </p:nvSpPr>
        <p:spPr bwMode="auto">
          <a:xfrm>
            <a:off x="4693920" y="3775557"/>
            <a:ext cx="653143" cy="580543"/>
          </a:xfrm>
          <a:prstGeom prst="ellipse">
            <a:avLst/>
          </a:prstGeom>
          <a:noFill/>
          <a:ln w="28575" cap="flat" cmpd="sng" algn="ctr">
            <a:solidFill>
              <a:srgbClr val="FF2600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0008A7B9-A9DD-6344-92C1-682F18504135}"/>
              </a:ext>
            </a:extLst>
          </p:cNvPr>
          <p:cNvSpPr/>
          <p:nvPr/>
        </p:nvSpPr>
        <p:spPr bwMode="auto">
          <a:xfrm>
            <a:off x="3394528" y="5777131"/>
            <a:ext cx="653143" cy="580543"/>
          </a:xfrm>
          <a:prstGeom prst="ellipse">
            <a:avLst/>
          </a:prstGeom>
          <a:noFill/>
          <a:ln w="28575" cap="flat" cmpd="sng" algn="ctr">
            <a:solidFill>
              <a:srgbClr val="8EFA00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E30A9D42-F5B9-9741-9CD6-3102D43553C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03628" y="4505377"/>
            <a:ext cx="208961" cy="364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572343"/>
      </p:ext>
    </p:extLst>
  </p:cSld>
  <p:clrMapOvr>
    <a:masterClrMapping/>
  </p:clrMapOvr>
  <p:transition/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Crush intro to SVD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Basis for anomaly detection – P1.4</a:t>
            </a:r>
          </a:p>
          <a:p>
            <a:r>
              <a:rPr lang="en-US" dirty="0"/>
              <a:t>Basis for tensor/PARAFAC – P2.1</a:t>
            </a:r>
          </a:p>
        </p:txBody>
      </p:sp>
      <p:pic>
        <p:nvPicPr>
          <p:cNvPr id="10" name="Picture 12" descr="latex-image-1.pd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7900" y="5918200"/>
            <a:ext cx="4064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6" descr="latex-image-1.pd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77150" y="6019800"/>
            <a:ext cx="3683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6950" y="3816350"/>
            <a:ext cx="393700" cy="419100"/>
          </a:xfrm>
          <a:prstGeom prst="rect">
            <a:avLst/>
          </a:prstGeom>
        </p:spPr>
      </p:pic>
      <p:cxnSp>
        <p:nvCxnSpPr>
          <p:cNvPr id="17" name="Straight Arrow Connector 16"/>
          <p:cNvCxnSpPr>
            <a:cxnSpLocks noChangeShapeType="1"/>
          </p:cNvCxnSpPr>
          <p:nvPr/>
        </p:nvCxnSpPr>
        <p:spPr bwMode="auto">
          <a:xfrm rot="16200000" flipH="1">
            <a:off x="236538" y="5138738"/>
            <a:ext cx="1471612" cy="11112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18" name="Straight Arrow Connector 19"/>
          <p:cNvCxnSpPr>
            <a:cxnSpLocks noChangeShapeType="1"/>
          </p:cNvCxnSpPr>
          <p:nvPr/>
        </p:nvCxnSpPr>
        <p:spPr bwMode="auto">
          <a:xfrm>
            <a:off x="1397000" y="4064000"/>
            <a:ext cx="1054100" cy="127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sp>
        <p:nvSpPr>
          <p:cNvPr id="19" name="TextBox 20"/>
          <p:cNvSpPr txBox="1">
            <a:spLocks noChangeArrowheads="1"/>
          </p:cNvSpPr>
          <p:nvPr/>
        </p:nvSpPr>
        <p:spPr bwMode="auto">
          <a:xfrm>
            <a:off x="135485" y="4889500"/>
            <a:ext cx="814884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N </a:t>
            </a:r>
          </a:p>
          <a:p>
            <a:r>
              <a:rPr lang="en-US" dirty="0"/>
              <a:t>fans</a:t>
            </a:r>
          </a:p>
        </p:txBody>
      </p:sp>
      <p:sp>
        <p:nvSpPr>
          <p:cNvPr id="20" name="TextBox 21"/>
          <p:cNvSpPr txBox="1">
            <a:spLocks noChangeArrowheads="1"/>
          </p:cNvSpPr>
          <p:nvPr/>
        </p:nvSpPr>
        <p:spPr bwMode="auto">
          <a:xfrm>
            <a:off x="1580928" y="3162300"/>
            <a:ext cx="870401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M</a:t>
            </a:r>
          </a:p>
          <a:p>
            <a:r>
              <a:rPr lang="en-US" dirty="0"/>
              <a:t>idols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904657" y="2904067"/>
            <a:ext cx="2173166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6600"/>
                </a:solidFill>
              </a:rPr>
              <a:t>‘music lovers’</a:t>
            </a:r>
          </a:p>
          <a:p>
            <a:r>
              <a:rPr lang="en-US" dirty="0">
                <a:solidFill>
                  <a:srgbClr val="006600"/>
                </a:solidFill>
              </a:rPr>
              <a:t>‘singers’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946674" y="2929467"/>
            <a:ext cx="2212402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‘sports lovers’</a:t>
            </a:r>
          </a:p>
          <a:p>
            <a:r>
              <a:rPr lang="en-US" dirty="0"/>
              <a:t>‘athletes’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040163" y="2912537"/>
            <a:ext cx="1784551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33CC"/>
                </a:solidFill>
              </a:rPr>
              <a:t>‘citizens’</a:t>
            </a:r>
          </a:p>
          <a:p>
            <a:r>
              <a:rPr lang="en-US" dirty="0">
                <a:solidFill>
                  <a:srgbClr val="FF33CC"/>
                </a:solidFill>
              </a:rPr>
              <a:t>‘politicians’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F2FCDC9-0E9B-FA4C-9CA0-BE40D83ED274}"/>
              </a:ext>
            </a:extLst>
          </p:cNvPr>
          <p:cNvGrpSpPr/>
          <p:nvPr/>
        </p:nvGrpSpPr>
        <p:grpSpPr>
          <a:xfrm>
            <a:off x="1422400" y="4330700"/>
            <a:ext cx="7167032" cy="1511300"/>
            <a:chOff x="1422400" y="4330700"/>
            <a:chExt cx="7167032" cy="1511300"/>
          </a:xfrm>
        </p:grpSpPr>
        <p:grpSp>
          <p:nvGrpSpPr>
            <p:cNvPr id="38" name="Group 42"/>
            <p:cNvGrpSpPr/>
            <p:nvPr/>
          </p:nvGrpSpPr>
          <p:grpSpPr>
            <a:xfrm>
              <a:off x="1422400" y="4419600"/>
              <a:ext cx="990600" cy="1422400"/>
              <a:chOff x="1422400" y="4419600"/>
              <a:chExt cx="990600" cy="1422400"/>
            </a:xfrm>
          </p:grpSpPr>
          <p:sp>
            <p:nvSpPr>
              <p:cNvPr id="16" name="Rectangle 7"/>
              <p:cNvSpPr>
                <a:spLocks noChangeArrowheads="1"/>
              </p:cNvSpPr>
              <p:nvPr/>
            </p:nvSpPr>
            <p:spPr bwMode="auto">
              <a:xfrm>
                <a:off x="1422400" y="4419600"/>
                <a:ext cx="990600" cy="142240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Rectangle 20"/>
              <p:cNvSpPr/>
              <p:nvPr/>
            </p:nvSpPr>
            <p:spPr bwMode="auto">
              <a:xfrm>
                <a:off x="1435100" y="4432300"/>
                <a:ext cx="609600" cy="393700"/>
              </a:xfrm>
              <a:prstGeom prst="rect">
                <a:avLst/>
              </a:prstGeom>
              <a:solidFill>
                <a:srgbClr val="008000"/>
              </a:solidFill>
              <a:ln w="3175" cap="flat" cmpd="sng" algn="ctr">
                <a:solidFill>
                  <a:srgbClr val="008000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/>
              <p:cNvSpPr/>
              <p:nvPr/>
            </p:nvSpPr>
            <p:spPr bwMode="auto">
              <a:xfrm>
                <a:off x="2082800" y="4940300"/>
                <a:ext cx="101600" cy="469900"/>
              </a:xfrm>
              <a:prstGeom prst="rect">
                <a:avLst/>
              </a:prstGeom>
              <a:solidFill>
                <a:schemeClr val="tx1"/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/>
              <p:cNvSpPr/>
              <p:nvPr/>
            </p:nvSpPr>
            <p:spPr bwMode="auto">
              <a:xfrm>
                <a:off x="2184400" y="5626100"/>
                <a:ext cx="215900" cy="127000"/>
              </a:xfrm>
              <a:prstGeom prst="rect">
                <a:avLst/>
              </a:prstGeom>
              <a:solidFill>
                <a:srgbClr val="FF33CC"/>
              </a:solidFill>
              <a:ln w="3175" cap="flat" cmpd="sng" algn="ctr">
                <a:solidFill>
                  <a:srgbClr val="FF33CC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3" name="TextBox 32"/>
            <p:cNvSpPr txBox="1"/>
            <p:nvPr/>
          </p:nvSpPr>
          <p:spPr>
            <a:xfrm>
              <a:off x="3026843" y="5029200"/>
              <a:ext cx="379381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~</a:t>
              </a:r>
            </a:p>
          </p:txBody>
        </p:sp>
        <p:grpSp>
          <p:nvGrpSpPr>
            <p:cNvPr id="48" name="Group 47"/>
            <p:cNvGrpSpPr/>
            <p:nvPr/>
          </p:nvGrpSpPr>
          <p:grpSpPr>
            <a:xfrm>
              <a:off x="3644900" y="4330700"/>
              <a:ext cx="4944532" cy="1511300"/>
              <a:chOff x="3644900" y="4330700"/>
              <a:chExt cx="4944532" cy="1511300"/>
            </a:xfrm>
          </p:grpSpPr>
          <p:sp>
            <p:nvSpPr>
              <p:cNvPr id="7" name="Rectangle 13"/>
              <p:cNvSpPr>
                <a:spLocks noChangeArrowheads="1"/>
              </p:cNvSpPr>
              <p:nvPr/>
            </p:nvSpPr>
            <p:spPr bwMode="auto">
              <a:xfrm>
                <a:off x="7416800" y="4419600"/>
                <a:ext cx="46038" cy="1422400"/>
              </a:xfrm>
              <a:prstGeom prst="rect">
                <a:avLst/>
              </a:prstGeom>
              <a:noFill/>
              <a:ln w="28575">
                <a:solidFill>
                  <a:srgbClr val="FF33CC"/>
                </a:solidFill>
                <a:prstDash val="sysDot"/>
                <a:round/>
                <a:headEnd type="none" w="sm" len="sm"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Rectangle 14"/>
              <p:cNvSpPr>
                <a:spLocks noChangeArrowheads="1"/>
              </p:cNvSpPr>
              <p:nvPr/>
            </p:nvSpPr>
            <p:spPr bwMode="auto">
              <a:xfrm>
                <a:off x="5600700" y="4419600"/>
                <a:ext cx="46038" cy="142240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 type="none" w="sm" len="sm"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" name="Rectangle 15"/>
              <p:cNvSpPr>
                <a:spLocks noChangeArrowheads="1"/>
              </p:cNvSpPr>
              <p:nvPr/>
            </p:nvSpPr>
            <p:spPr bwMode="auto">
              <a:xfrm>
                <a:off x="3657600" y="4419600"/>
                <a:ext cx="46038" cy="1422400"/>
              </a:xfrm>
              <a:prstGeom prst="rect">
                <a:avLst/>
              </a:prstGeom>
              <a:noFill/>
              <a:ln w="28575">
                <a:solidFill>
                  <a:srgbClr val="008000"/>
                </a:solidFill>
                <a:prstDash val="sysDot"/>
                <a:round/>
                <a:headEnd type="none" w="sm" len="sm"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Rectangle 10"/>
              <p:cNvSpPr>
                <a:spLocks noChangeArrowheads="1"/>
              </p:cNvSpPr>
              <p:nvPr/>
            </p:nvSpPr>
            <p:spPr bwMode="auto">
              <a:xfrm>
                <a:off x="3873500" y="4356100"/>
                <a:ext cx="977900" cy="45719"/>
              </a:xfrm>
              <a:prstGeom prst="rect">
                <a:avLst/>
              </a:prstGeom>
              <a:noFill/>
              <a:ln w="28575">
                <a:solidFill>
                  <a:srgbClr val="008000"/>
                </a:solidFill>
                <a:prstDash val="sysDot"/>
                <a:round/>
                <a:headEnd type="none" w="sm" len="sm"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Rectangle 10"/>
              <p:cNvSpPr>
                <a:spLocks noChangeArrowheads="1"/>
              </p:cNvSpPr>
              <p:nvPr/>
            </p:nvSpPr>
            <p:spPr bwMode="auto">
              <a:xfrm>
                <a:off x="5816600" y="4356100"/>
                <a:ext cx="965200" cy="45719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 type="none" w="sm" len="sm"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Rectangle 10"/>
              <p:cNvSpPr>
                <a:spLocks noChangeArrowheads="1"/>
              </p:cNvSpPr>
              <p:nvPr/>
            </p:nvSpPr>
            <p:spPr bwMode="auto">
              <a:xfrm>
                <a:off x="7607300" y="4330700"/>
                <a:ext cx="977900" cy="50800"/>
              </a:xfrm>
              <a:prstGeom prst="rect">
                <a:avLst/>
              </a:prstGeom>
              <a:noFill/>
              <a:ln w="28575">
                <a:solidFill>
                  <a:srgbClr val="FF33CC"/>
                </a:solidFill>
                <a:prstDash val="sysDot"/>
                <a:round/>
                <a:headEnd type="none" w="sm" len="sm"/>
                <a:tailEnd type="triangl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Rectangle 23"/>
              <p:cNvSpPr/>
              <p:nvPr/>
            </p:nvSpPr>
            <p:spPr bwMode="auto">
              <a:xfrm>
                <a:off x="3644900" y="4419600"/>
                <a:ext cx="76200" cy="393700"/>
              </a:xfrm>
              <a:prstGeom prst="rect">
                <a:avLst/>
              </a:prstGeom>
              <a:solidFill>
                <a:srgbClr val="008000"/>
              </a:solidFill>
              <a:ln w="3175" cap="flat" cmpd="sng" algn="ctr">
                <a:solidFill>
                  <a:srgbClr val="008000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/>
              <p:cNvSpPr/>
              <p:nvPr/>
            </p:nvSpPr>
            <p:spPr bwMode="auto">
              <a:xfrm>
                <a:off x="3873500" y="4361180"/>
                <a:ext cx="584200" cy="45719"/>
              </a:xfrm>
              <a:prstGeom prst="rect">
                <a:avLst/>
              </a:prstGeom>
              <a:solidFill>
                <a:srgbClr val="008000"/>
              </a:solidFill>
              <a:ln w="3175" cap="flat" cmpd="sng" algn="ctr">
                <a:solidFill>
                  <a:srgbClr val="008000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/>
              <p:cNvSpPr/>
              <p:nvPr/>
            </p:nvSpPr>
            <p:spPr bwMode="auto">
              <a:xfrm>
                <a:off x="6375400" y="4347633"/>
                <a:ext cx="101600" cy="46567"/>
              </a:xfrm>
              <a:prstGeom prst="rect">
                <a:avLst/>
              </a:prstGeom>
              <a:solidFill>
                <a:schemeClr val="tx1"/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ectangle 26"/>
              <p:cNvSpPr/>
              <p:nvPr/>
            </p:nvSpPr>
            <p:spPr bwMode="auto">
              <a:xfrm>
                <a:off x="5592232" y="4889500"/>
                <a:ext cx="71967" cy="469900"/>
              </a:xfrm>
              <a:prstGeom prst="rect">
                <a:avLst/>
              </a:prstGeom>
              <a:solidFill>
                <a:schemeClr val="tx1"/>
              </a:solidFill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tangle 27"/>
              <p:cNvSpPr/>
              <p:nvPr/>
            </p:nvSpPr>
            <p:spPr bwMode="auto">
              <a:xfrm>
                <a:off x="7416800" y="5638800"/>
                <a:ext cx="50800" cy="114300"/>
              </a:xfrm>
              <a:prstGeom prst="rect">
                <a:avLst/>
              </a:prstGeom>
              <a:solidFill>
                <a:srgbClr val="FF33CC"/>
              </a:solidFill>
              <a:ln w="3175" cap="flat" cmpd="sng" algn="ctr">
                <a:solidFill>
                  <a:srgbClr val="FF33CC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angle 28"/>
              <p:cNvSpPr/>
              <p:nvPr/>
            </p:nvSpPr>
            <p:spPr bwMode="auto">
              <a:xfrm>
                <a:off x="8369300" y="4330700"/>
                <a:ext cx="220132" cy="45719"/>
              </a:xfrm>
              <a:prstGeom prst="rect">
                <a:avLst/>
              </a:prstGeom>
              <a:solidFill>
                <a:srgbClr val="FF33CC"/>
              </a:solidFill>
              <a:ln w="3175" cap="flat" cmpd="sng" algn="ctr">
                <a:solidFill>
                  <a:srgbClr val="FF33CC"/>
                </a:solidFill>
                <a:prstDash val="solid"/>
                <a:round/>
                <a:headEnd type="none" w="sm" len="sm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5054610" y="4986867"/>
                <a:ext cx="379381" cy="4924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+</a:t>
                </a: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6925732" y="4986864"/>
                <a:ext cx="379381" cy="4924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+</a:t>
                </a:r>
              </a:p>
            </p:txBody>
          </p:sp>
        </p:grpSp>
      </p:grpSp>
      <p:sp>
        <p:nvSpPr>
          <p:cNvPr id="36" name="Double Bracket 35"/>
          <p:cNvSpPr/>
          <p:nvPr/>
        </p:nvSpPr>
        <p:spPr bwMode="auto">
          <a:xfrm>
            <a:off x="84665" y="1439333"/>
            <a:ext cx="8890000" cy="5215467"/>
          </a:xfrm>
          <a:prstGeom prst="bracketPair">
            <a:avLst/>
          </a:pr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7" name="Picture 13" descr="twitter-logo_1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238" y="3289300"/>
            <a:ext cx="820738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Footer Placeholder 36">
            <a:extLst>
              <a:ext uri="{FF2B5EF4-FFF2-40B4-BE49-F238E27FC236}">
                <a16:creationId xmlns:a16="http://schemas.microsoft.com/office/drawing/2014/main" id="{E01676AD-7456-6C45-AC93-617B4E5505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Dong+</a:t>
            </a:r>
            <a:endParaRPr lang="en-US"/>
          </a:p>
        </p:txBody>
      </p:sp>
      <p:sp>
        <p:nvSpPr>
          <p:cNvPr id="39" name="Slide Number Placeholder 38">
            <a:extLst>
              <a:ext uri="{FF2B5EF4-FFF2-40B4-BE49-F238E27FC236}">
                <a16:creationId xmlns:a16="http://schemas.microsoft.com/office/drawing/2014/main" id="{F94188B5-5E94-1A43-A998-68447FD4B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B43987-7F84-BB4A-8611-CDF75B6A737D}" type="slidenum">
              <a:rPr lang="en-US" smtClean="0"/>
              <a:pPr>
                <a:defRPr/>
              </a:pPr>
              <a:t>93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1E354F-270D-764B-8BB7-20D3198BB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KDD 2018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3EEF69C2-6310-2446-BE8A-49F16325D9A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76621" y="3817302"/>
            <a:ext cx="496864" cy="459527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EFA34B91-34AA-B445-8381-CFAB322E521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25210" y="3854359"/>
            <a:ext cx="332490" cy="44332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B26A6FDD-E03F-B940-9FAE-E2B5EEE1039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03628" y="4505377"/>
            <a:ext cx="208961" cy="364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521067"/>
      </p:ext>
    </p:extLst>
  </p:cSld>
  <p:clrMapOvr>
    <a:masterClrMapping/>
  </p:clrMapOvr>
  <p:transition/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751B63-17AC-0C4B-8087-3EAD7FD461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SVD properties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ED0C48-352C-334A-91B2-44F3A8D1CD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dirty="0"/>
              <a:t>Hidden/latent variable detection</a:t>
            </a:r>
          </a:p>
          <a:p>
            <a:pPr>
              <a:buFont typeface="Wingdings" pitchFamily="2" charset="2"/>
              <a:buChar char="ü"/>
            </a:pPr>
            <a:r>
              <a:rPr lang="en-US" dirty="0"/>
              <a:t>Compute node importance (HITS)</a:t>
            </a:r>
          </a:p>
          <a:p>
            <a:pPr>
              <a:buFont typeface="Wingdings" pitchFamily="2" charset="2"/>
              <a:buChar char="ü"/>
            </a:pPr>
            <a:r>
              <a:rPr lang="en-US" dirty="0"/>
              <a:t>Block detection</a:t>
            </a:r>
          </a:p>
          <a:p>
            <a:r>
              <a:rPr lang="en-US" dirty="0"/>
              <a:t>Dimensionality reduction</a:t>
            </a:r>
          </a:p>
          <a:p>
            <a:r>
              <a:rPr lang="en-US" dirty="0"/>
              <a:t>Embedding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1D4503-207C-824C-A9BD-80A38B36C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2477CA-AE6C-8848-8086-8BDE01C17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Dong+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30AD52-856C-4E45-A009-5FE138D63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B43987-7F84-BB4A-8611-CDF75B6A737D}" type="slidenum">
              <a:rPr lang="en-US" smtClean="0"/>
              <a:pPr>
                <a:defRPr/>
              </a:pPr>
              <a:t>94</a:t>
            </a:fld>
            <a:endParaRPr lang="en-US"/>
          </a:p>
        </p:txBody>
      </p:sp>
      <p:sp>
        <p:nvSpPr>
          <p:cNvPr id="8" name="Double Bracket 7">
            <a:extLst>
              <a:ext uri="{FF2B5EF4-FFF2-40B4-BE49-F238E27FC236}">
                <a16:creationId xmlns:a16="http://schemas.microsoft.com/office/drawing/2014/main" id="{98E9E2F1-552A-E84A-BB41-A6633DF96850}"/>
              </a:ext>
            </a:extLst>
          </p:cNvPr>
          <p:cNvSpPr/>
          <p:nvPr/>
        </p:nvSpPr>
        <p:spPr bwMode="auto">
          <a:xfrm>
            <a:off x="84665" y="1439333"/>
            <a:ext cx="8890000" cy="5215467"/>
          </a:xfrm>
          <a:prstGeom prst="bracketPair">
            <a:avLst/>
          </a:pr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7850CC7-EA7E-5B40-B0AA-3C8AF050B475}"/>
              </a:ext>
            </a:extLst>
          </p:cNvPr>
          <p:cNvGrpSpPr/>
          <p:nvPr/>
        </p:nvGrpSpPr>
        <p:grpSpPr>
          <a:xfrm>
            <a:off x="1148911" y="4576397"/>
            <a:ext cx="2647950" cy="1465701"/>
            <a:chOff x="6553200" y="1039166"/>
            <a:chExt cx="2103120" cy="1042640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F7439A00-D62D-9E4C-BBB6-D4D75AD5AA7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553200" y="1410090"/>
              <a:ext cx="2103120" cy="443475"/>
              <a:chOff x="1422400" y="4330700"/>
              <a:chExt cx="7167032" cy="1511300"/>
            </a:xfrm>
          </p:grpSpPr>
          <p:grpSp>
            <p:nvGrpSpPr>
              <p:cNvPr id="15" name="Group 42">
                <a:extLst>
                  <a:ext uri="{FF2B5EF4-FFF2-40B4-BE49-F238E27FC236}">
                    <a16:creationId xmlns:a16="http://schemas.microsoft.com/office/drawing/2014/main" id="{AD4353D1-5D77-7749-B0C1-EB25D20B49DA}"/>
                  </a:ext>
                </a:extLst>
              </p:cNvPr>
              <p:cNvGrpSpPr/>
              <p:nvPr/>
            </p:nvGrpSpPr>
            <p:grpSpPr>
              <a:xfrm>
                <a:off x="1422400" y="4419600"/>
                <a:ext cx="990600" cy="1422400"/>
                <a:chOff x="1422400" y="4419600"/>
                <a:chExt cx="990600" cy="1422400"/>
              </a:xfrm>
            </p:grpSpPr>
            <p:sp>
              <p:nvSpPr>
                <p:cNvPr id="29" name="Rectangle 7">
                  <a:extLst>
                    <a:ext uri="{FF2B5EF4-FFF2-40B4-BE49-F238E27FC236}">
                      <a16:creationId xmlns:a16="http://schemas.microsoft.com/office/drawing/2014/main" id="{E64CBCE4-4012-134A-AAB2-4B632DA42BC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22400" y="4419600"/>
                  <a:ext cx="990600" cy="1422400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 type="none" w="sm" len="sm"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E3606D57-A854-BA4D-80D3-9ED488E15DE8}"/>
                    </a:ext>
                  </a:extLst>
                </p:cNvPr>
                <p:cNvSpPr/>
                <p:nvPr/>
              </p:nvSpPr>
              <p:spPr bwMode="auto">
                <a:xfrm>
                  <a:off x="1435100" y="4432300"/>
                  <a:ext cx="609600" cy="393700"/>
                </a:xfrm>
                <a:prstGeom prst="rect">
                  <a:avLst/>
                </a:prstGeom>
                <a:solidFill>
                  <a:srgbClr val="008000"/>
                </a:solidFill>
                <a:ln w="3175" cap="flat" cmpd="sng" algn="ctr">
                  <a:solidFill>
                    <a:srgbClr val="008000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DF1508B8-91BD-3E44-9C3B-04D656C6F92D}"/>
                    </a:ext>
                  </a:extLst>
                </p:cNvPr>
                <p:cNvSpPr/>
                <p:nvPr/>
              </p:nvSpPr>
              <p:spPr bwMode="auto">
                <a:xfrm>
                  <a:off x="2082800" y="4940300"/>
                  <a:ext cx="101600" cy="469900"/>
                </a:xfrm>
                <a:prstGeom prst="rect">
                  <a:avLst/>
                </a:prstGeom>
                <a:solidFill>
                  <a:schemeClr val="tx1"/>
                </a:solidFill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Rectangle 31">
                  <a:extLst>
                    <a:ext uri="{FF2B5EF4-FFF2-40B4-BE49-F238E27FC236}">
                      <a16:creationId xmlns:a16="http://schemas.microsoft.com/office/drawing/2014/main" id="{28CF3A21-1C10-9B44-AE75-7651E071DBAA}"/>
                    </a:ext>
                  </a:extLst>
                </p:cNvPr>
                <p:cNvSpPr/>
                <p:nvPr/>
              </p:nvSpPr>
              <p:spPr bwMode="auto">
                <a:xfrm>
                  <a:off x="2184400" y="5626100"/>
                  <a:ext cx="215900" cy="127000"/>
                </a:xfrm>
                <a:prstGeom prst="rect">
                  <a:avLst/>
                </a:prstGeom>
                <a:solidFill>
                  <a:srgbClr val="FF33CC"/>
                </a:solidFill>
                <a:ln w="3175" cap="flat" cmpd="sng" algn="ctr">
                  <a:solidFill>
                    <a:srgbClr val="FF33CC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7E3CB8A6-6815-A34D-BDF5-E81CE2C383B1}"/>
                  </a:ext>
                </a:extLst>
              </p:cNvPr>
              <p:cNvGrpSpPr/>
              <p:nvPr/>
            </p:nvGrpSpPr>
            <p:grpSpPr>
              <a:xfrm>
                <a:off x="3644900" y="4330700"/>
                <a:ext cx="4944532" cy="1511300"/>
                <a:chOff x="3644900" y="4330700"/>
                <a:chExt cx="4944532" cy="1511300"/>
              </a:xfrm>
            </p:grpSpPr>
            <p:sp>
              <p:nvSpPr>
                <p:cNvPr id="17" name="Rectangle 13">
                  <a:extLst>
                    <a:ext uri="{FF2B5EF4-FFF2-40B4-BE49-F238E27FC236}">
                      <a16:creationId xmlns:a16="http://schemas.microsoft.com/office/drawing/2014/main" id="{5E48C57A-0BDF-A14D-B5A7-28DBF97601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416800" y="4419600"/>
                  <a:ext cx="46038" cy="1422400"/>
                </a:xfrm>
                <a:prstGeom prst="rect">
                  <a:avLst/>
                </a:prstGeom>
                <a:noFill/>
                <a:ln w="28575">
                  <a:solidFill>
                    <a:srgbClr val="FF33CC"/>
                  </a:solidFill>
                  <a:prstDash val="sysDot"/>
                  <a:round/>
                  <a:headEnd type="none" w="sm" len="sm"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" name="Rectangle 14">
                  <a:extLst>
                    <a:ext uri="{FF2B5EF4-FFF2-40B4-BE49-F238E27FC236}">
                      <a16:creationId xmlns:a16="http://schemas.microsoft.com/office/drawing/2014/main" id="{BEAF729B-2B0C-8F45-B741-63A8C981F8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0700" y="4419600"/>
                  <a:ext cx="46038" cy="1422400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prstDash val="sysDot"/>
                  <a:round/>
                  <a:headEnd type="none" w="sm" len="sm"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" name="Rectangle 15">
                  <a:extLst>
                    <a:ext uri="{FF2B5EF4-FFF2-40B4-BE49-F238E27FC236}">
                      <a16:creationId xmlns:a16="http://schemas.microsoft.com/office/drawing/2014/main" id="{10904E14-3FF3-EA4A-9714-321AD87A63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57600" y="4419600"/>
                  <a:ext cx="46038" cy="1422400"/>
                </a:xfrm>
                <a:prstGeom prst="rect">
                  <a:avLst/>
                </a:prstGeom>
                <a:noFill/>
                <a:ln w="28575">
                  <a:solidFill>
                    <a:srgbClr val="008000"/>
                  </a:solidFill>
                  <a:prstDash val="sysDot"/>
                  <a:round/>
                  <a:headEnd type="none" w="sm" len="sm"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" name="Rectangle 10">
                  <a:extLst>
                    <a:ext uri="{FF2B5EF4-FFF2-40B4-BE49-F238E27FC236}">
                      <a16:creationId xmlns:a16="http://schemas.microsoft.com/office/drawing/2014/main" id="{91669C64-C170-DC46-AA2C-D9D61BE798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73500" y="4356100"/>
                  <a:ext cx="977900" cy="45719"/>
                </a:xfrm>
                <a:prstGeom prst="rect">
                  <a:avLst/>
                </a:prstGeom>
                <a:noFill/>
                <a:ln w="28575">
                  <a:solidFill>
                    <a:srgbClr val="008000"/>
                  </a:solidFill>
                  <a:prstDash val="sysDot"/>
                  <a:round/>
                  <a:headEnd type="none" w="sm" len="sm"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" name="Rectangle 10">
                  <a:extLst>
                    <a:ext uri="{FF2B5EF4-FFF2-40B4-BE49-F238E27FC236}">
                      <a16:creationId xmlns:a16="http://schemas.microsoft.com/office/drawing/2014/main" id="{2020DD98-F667-6F4A-B235-0440CFC036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16600" y="4356100"/>
                  <a:ext cx="965200" cy="45719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prstDash val="sysDot"/>
                  <a:round/>
                  <a:headEnd type="none" w="sm" len="sm"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" name="Rectangle 10">
                  <a:extLst>
                    <a:ext uri="{FF2B5EF4-FFF2-40B4-BE49-F238E27FC236}">
                      <a16:creationId xmlns:a16="http://schemas.microsoft.com/office/drawing/2014/main" id="{445A9E5A-2D66-5A47-886D-68A96D6FAB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607300" y="4330700"/>
                  <a:ext cx="977900" cy="50800"/>
                </a:xfrm>
                <a:prstGeom prst="rect">
                  <a:avLst/>
                </a:prstGeom>
                <a:noFill/>
                <a:ln w="28575">
                  <a:solidFill>
                    <a:srgbClr val="FF33CC"/>
                  </a:solidFill>
                  <a:prstDash val="sysDot"/>
                  <a:round/>
                  <a:headEnd type="none" w="sm" len="sm"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6BF69AE1-D851-864C-808B-1C9C516F5122}"/>
                    </a:ext>
                  </a:extLst>
                </p:cNvPr>
                <p:cNvSpPr/>
                <p:nvPr/>
              </p:nvSpPr>
              <p:spPr bwMode="auto">
                <a:xfrm>
                  <a:off x="3644900" y="4419600"/>
                  <a:ext cx="76200" cy="393700"/>
                </a:xfrm>
                <a:prstGeom prst="rect">
                  <a:avLst/>
                </a:prstGeom>
                <a:solidFill>
                  <a:srgbClr val="008000"/>
                </a:solidFill>
                <a:ln w="3175" cap="flat" cmpd="sng" algn="ctr">
                  <a:solidFill>
                    <a:srgbClr val="008000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49160417-AECC-FA40-9DD9-1972C39C1410}"/>
                    </a:ext>
                  </a:extLst>
                </p:cNvPr>
                <p:cNvSpPr/>
                <p:nvPr/>
              </p:nvSpPr>
              <p:spPr bwMode="auto">
                <a:xfrm>
                  <a:off x="3873500" y="4361180"/>
                  <a:ext cx="584200" cy="45719"/>
                </a:xfrm>
                <a:prstGeom prst="rect">
                  <a:avLst/>
                </a:prstGeom>
                <a:solidFill>
                  <a:srgbClr val="008000"/>
                </a:solidFill>
                <a:ln w="3175" cap="flat" cmpd="sng" algn="ctr">
                  <a:solidFill>
                    <a:srgbClr val="008000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E8432A0A-5E6C-1F49-83B1-ED7D28FADA1E}"/>
                    </a:ext>
                  </a:extLst>
                </p:cNvPr>
                <p:cNvSpPr/>
                <p:nvPr/>
              </p:nvSpPr>
              <p:spPr bwMode="auto">
                <a:xfrm>
                  <a:off x="6375400" y="4347633"/>
                  <a:ext cx="101600" cy="46567"/>
                </a:xfrm>
                <a:prstGeom prst="rect">
                  <a:avLst/>
                </a:prstGeom>
                <a:solidFill>
                  <a:schemeClr val="tx1"/>
                </a:solidFill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2F98C793-F427-6541-8C69-0EF80D9CE70A}"/>
                    </a:ext>
                  </a:extLst>
                </p:cNvPr>
                <p:cNvSpPr/>
                <p:nvPr/>
              </p:nvSpPr>
              <p:spPr bwMode="auto">
                <a:xfrm>
                  <a:off x="5592232" y="4889500"/>
                  <a:ext cx="71967" cy="469900"/>
                </a:xfrm>
                <a:prstGeom prst="rect">
                  <a:avLst/>
                </a:prstGeom>
                <a:solidFill>
                  <a:schemeClr val="tx1"/>
                </a:solidFill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1223C0F2-8C44-684A-A501-7B964CC5B12D}"/>
                    </a:ext>
                  </a:extLst>
                </p:cNvPr>
                <p:cNvSpPr/>
                <p:nvPr/>
              </p:nvSpPr>
              <p:spPr bwMode="auto">
                <a:xfrm>
                  <a:off x="7416800" y="5638800"/>
                  <a:ext cx="50800" cy="114300"/>
                </a:xfrm>
                <a:prstGeom prst="rect">
                  <a:avLst/>
                </a:prstGeom>
                <a:solidFill>
                  <a:srgbClr val="FF33CC"/>
                </a:solidFill>
                <a:ln w="3175" cap="flat" cmpd="sng" algn="ctr">
                  <a:solidFill>
                    <a:srgbClr val="FF33CC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8669EBFE-94CB-644E-8DDD-65130BB7EA9B}"/>
                    </a:ext>
                  </a:extLst>
                </p:cNvPr>
                <p:cNvSpPr/>
                <p:nvPr/>
              </p:nvSpPr>
              <p:spPr bwMode="auto">
                <a:xfrm>
                  <a:off x="8369300" y="4330700"/>
                  <a:ext cx="220132" cy="45719"/>
                </a:xfrm>
                <a:prstGeom prst="rect">
                  <a:avLst/>
                </a:prstGeom>
                <a:solidFill>
                  <a:srgbClr val="FF33CC"/>
                </a:solidFill>
                <a:ln w="3175" cap="flat" cmpd="sng" algn="ctr">
                  <a:solidFill>
                    <a:srgbClr val="FF33CC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4AE9123-3F2B-4843-8DA7-9D92A5123AC7}"/>
                </a:ext>
              </a:extLst>
            </p:cNvPr>
            <p:cNvSpPr txBox="1"/>
            <p:nvPr/>
          </p:nvSpPr>
          <p:spPr>
            <a:xfrm>
              <a:off x="7085812" y="1774029"/>
              <a:ext cx="360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u</a:t>
              </a:r>
              <a:r>
                <a:rPr lang="en-US" sz="1400" b="1" baseline="-25000" dirty="0"/>
                <a:t>0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F492414-B76C-0F41-B75D-654041BC4E24}"/>
                </a:ext>
              </a:extLst>
            </p:cNvPr>
            <p:cNvSpPr txBox="1"/>
            <p:nvPr/>
          </p:nvSpPr>
          <p:spPr>
            <a:xfrm>
              <a:off x="7673059" y="1768048"/>
              <a:ext cx="360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u</a:t>
              </a:r>
              <a:r>
                <a:rPr lang="en-US" sz="1400" b="1" baseline="-25000" dirty="0"/>
                <a:t>1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538A417-9726-4C49-8811-365DEA58985F}"/>
                </a:ext>
              </a:extLst>
            </p:cNvPr>
            <p:cNvSpPr txBox="1"/>
            <p:nvPr/>
          </p:nvSpPr>
          <p:spPr>
            <a:xfrm>
              <a:off x="7302585" y="1039910"/>
              <a:ext cx="3513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v</a:t>
              </a:r>
              <a:r>
                <a:rPr lang="en-US" sz="1400" b="1" baseline="-25000" dirty="0"/>
                <a:t>0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952433D-E7A0-D047-8278-6A95C1B8C535}"/>
                </a:ext>
              </a:extLst>
            </p:cNvPr>
            <p:cNvSpPr txBox="1"/>
            <p:nvPr/>
          </p:nvSpPr>
          <p:spPr>
            <a:xfrm>
              <a:off x="7808577" y="1039166"/>
              <a:ext cx="3513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v</a:t>
              </a:r>
              <a:r>
                <a:rPr lang="en-US" sz="1400" b="1" baseline="-25000" dirty="0"/>
                <a:t>1</a:t>
              </a:r>
            </a:p>
          </p:txBody>
        </p:sp>
      </p:grpSp>
      <p:pic>
        <p:nvPicPr>
          <p:cNvPr id="33" name="Picture 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5700" y="3592512"/>
            <a:ext cx="777252" cy="2227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806072"/>
      </p:ext>
    </p:extLst>
  </p:cSld>
  <p:clrMapOvr>
    <a:masterClrMapping/>
  </p:clrMapOvr>
  <p:transition/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976AB9-F4F0-404F-8F6F-4D408259B9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SVD - intuition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6AED8C77-11EA-5D4E-8403-A4A816CA19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3811" y="1922144"/>
            <a:ext cx="6600091" cy="3482975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50F610-6AD1-3249-BF69-589B096F6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762A01-E274-254B-A7D8-3819684DBA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Dong+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B0E85D-179E-F244-8F8E-DAE0708A2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B43987-7F84-BB4A-8611-CDF75B6A737D}" type="slidenum">
              <a:rPr lang="en-US" smtClean="0"/>
              <a:pPr>
                <a:defRPr/>
              </a:pPr>
              <a:t>95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FBF3E42-CA98-D747-B054-6CD0FE564274}"/>
              </a:ext>
            </a:extLst>
          </p:cNvPr>
          <p:cNvSpPr txBox="1"/>
          <p:nvPr/>
        </p:nvSpPr>
        <p:spPr>
          <a:xfrm>
            <a:off x="4300916" y="4700588"/>
            <a:ext cx="235192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800" i="1" dirty="0"/>
              <a:t>#retweets for </a:t>
            </a:r>
            <a:r>
              <a:rPr lang="en-US" sz="1800" i="1" dirty="0" err="1"/>
              <a:t>Byonce</a:t>
            </a:r>
            <a:endParaRPr lang="en-US" sz="1800" i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82B2272-3288-7042-A953-E46AAFBD66BB}"/>
              </a:ext>
            </a:extLst>
          </p:cNvPr>
          <p:cNvSpPr txBox="1"/>
          <p:nvPr/>
        </p:nvSpPr>
        <p:spPr>
          <a:xfrm rot="16200000">
            <a:off x="2870008" y="2523452"/>
            <a:ext cx="181331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800" i="1" dirty="0"/>
              <a:t>#retweets for …</a:t>
            </a:r>
          </a:p>
        </p:txBody>
      </p:sp>
      <p:sp>
        <p:nvSpPr>
          <p:cNvPr id="10" name="Double Bracket 9">
            <a:extLst>
              <a:ext uri="{FF2B5EF4-FFF2-40B4-BE49-F238E27FC236}">
                <a16:creationId xmlns:a16="http://schemas.microsoft.com/office/drawing/2014/main" id="{D00842FA-9360-954A-BFD6-2C4FBE910437}"/>
              </a:ext>
            </a:extLst>
          </p:cNvPr>
          <p:cNvSpPr/>
          <p:nvPr/>
        </p:nvSpPr>
        <p:spPr bwMode="auto">
          <a:xfrm>
            <a:off x="157162" y="1172846"/>
            <a:ext cx="8815387" cy="5215467"/>
          </a:xfrm>
          <a:prstGeom prst="bracketPair">
            <a:avLst/>
          </a:pr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D8627BC-3043-E64A-92BF-B3B197EE035D}"/>
              </a:ext>
            </a:extLst>
          </p:cNvPr>
          <p:cNvGrpSpPr/>
          <p:nvPr/>
        </p:nvGrpSpPr>
        <p:grpSpPr>
          <a:xfrm>
            <a:off x="5759884" y="4991953"/>
            <a:ext cx="2103120" cy="1042640"/>
            <a:chOff x="6553200" y="1039166"/>
            <a:chExt cx="2103120" cy="1042640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1A1D54E7-8A13-F741-95C3-B015C73470A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553200" y="1410090"/>
              <a:ext cx="2103120" cy="443475"/>
              <a:chOff x="1422400" y="4330700"/>
              <a:chExt cx="7167032" cy="1511300"/>
            </a:xfrm>
          </p:grpSpPr>
          <p:grpSp>
            <p:nvGrpSpPr>
              <p:cNvPr id="17" name="Group 42">
                <a:extLst>
                  <a:ext uri="{FF2B5EF4-FFF2-40B4-BE49-F238E27FC236}">
                    <a16:creationId xmlns:a16="http://schemas.microsoft.com/office/drawing/2014/main" id="{31093EEE-DE58-7B48-BF5B-6A4CBFCF5FC0}"/>
                  </a:ext>
                </a:extLst>
              </p:cNvPr>
              <p:cNvGrpSpPr/>
              <p:nvPr/>
            </p:nvGrpSpPr>
            <p:grpSpPr>
              <a:xfrm>
                <a:off x="1422400" y="4419600"/>
                <a:ext cx="990600" cy="1422400"/>
                <a:chOff x="1422400" y="4419600"/>
                <a:chExt cx="990600" cy="1422400"/>
              </a:xfrm>
            </p:grpSpPr>
            <p:sp>
              <p:nvSpPr>
                <p:cNvPr id="31" name="Rectangle 7">
                  <a:extLst>
                    <a:ext uri="{FF2B5EF4-FFF2-40B4-BE49-F238E27FC236}">
                      <a16:creationId xmlns:a16="http://schemas.microsoft.com/office/drawing/2014/main" id="{35003787-42F5-F049-B7BC-1D0EEA44366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22400" y="4419600"/>
                  <a:ext cx="990600" cy="1422400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 type="none" w="sm" len="sm"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" name="Rectangle 31">
                  <a:extLst>
                    <a:ext uri="{FF2B5EF4-FFF2-40B4-BE49-F238E27FC236}">
                      <a16:creationId xmlns:a16="http://schemas.microsoft.com/office/drawing/2014/main" id="{100289EE-933C-B94A-9196-BD57E7D27D85}"/>
                    </a:ext>
                  </a:extLst>
                </p:cNvPr>
                <p:cNvSpPr/>
                <p:nvPr/>
              </p:nvSpPr>
              <p:spPr bwMode="auto">
                <a:xfrm>
                  <a:off x="1435100" y="4432300"/>
                  <a:ext cx="609600" cy="393700"/>
                </a:xfrm>
                <a:prstGeom prst="rect">
                  <a:avLst/>
                </a:prstGeom>
                <a:solidFill>
                  <a:srgbClr val="008000"/>
                </a:solidFill>
                <a:ln w="3175" cap="flat" cmpd="sng" algn="ctr">
                  <a:solidFill>
                    <a:srgbClr val="008000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Rectangle 32">
                  <a:extLst>
                    <a:ext uri="{FF2B5EF4-FFF2-40B4-BE49-F238E27FC236}">
                      <a16:creationId xmlns:a16="http://schemas.microsoft.com/office/drawing/2014/main" id="{20451AC7-222F-0340-B3A3-ADEBF9CA9DAA}"/>
                    </a:ext>
                  </a:extLst>
                </p:cNvPr>
                <p:cNvSpPr/>
                <p:nvPr/>
              </p:nvSpPr>
              <p:spPr bwMode="auto">
                <a:xfrm>
                  <a:off x="2082800" y="4940300"/>
                  <a:ext cx="101600" cy="469900"/>
                </a:xfrm>
                <a:prstGeom prst="rect">
                  <a:avLst/>
                </a:prstGeom>
                <a:solidFill>
                  <a:schemeClr val="tx1"/>
                </a:solidFill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DB4662B2-1AEA-BC4D-96C6-AAA7DF235DFE}"/>
                    </a:ext>
                  </a:extLst>
                </p:cNvPr>
                <p:cNvSpPr/>
                <p:nvPr/>
              </p:nvSpPr>
              <p:spPr bwMode="auto">
                <a:xfrm>
                  <a:off x="2184400" y="5626100"/>
                  <a:ext cx="215900" cy="127000"/>
                </a:xfrm>
                <a:prstGeom prst="rect">
                  <a:avLst/>
                </a:prstGeom>
                <a:solidFill>
                  <a:srgbClr val="FF33CC"/>
                </a:solidFill>
                <a:ln w="3175" cap="flat" cmpd="sng" algn="ctr">
                  <a:solidFill>
                    <a:srgbClr val="FF33CC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5F69EA8E-3F3B-5D40-94F0-82805A078196}"/>
                  </a:ext>
                </a:extLst>
              </p:cNvPr>
              <p:cNvGrpSpPr/>
              <p:nvPr/>
            </p:nvGrpSpPr>
            <p:grpSpPr>
              <a:xfrm>
                <a:off x="3644900" y="4330700"/>
                <a:ext cx="4944532" cy="1511300"/>
                <a:chOff x="3644900" y="4330700"/>
                <a:chExt cx="4944532" cy="1511300"/>
              </a:xfrm>
            </p:grpSpPr>
            <p:sp>
              <p:nvSpPr>
                <p:cNvPr id="19" name="Rectangle 13">
                  <a:extLst>
                    <a:ext uri="{FF2B5EF4-FFF2-40B4-BE49-F238E27FC236}">
                      <a16:creationId xmlns:a16="http://schemas.microsoft.com/office/drawing/2014/main" id="{DD0A4B5A-E62F-EE4C-8D43-1B73C951778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416800" y="4419600"/>
                  <a:ext cx="46038" cy="1422400"/>
                </a:xfrm>
                <a:prstGeom prst="rect">
                  <a:avLst/>
                </a:prstGeom>
                <a:noFill/>
                <a:ln w="28575">
                  <a:solidFill>
                    <a:srgbClr val="FF33CC"/>
                  </a:solidFill>
                  <a:prstDash val="sysDot"/>
                  <a:round/>
                  <a:headEnd type="none" w="sm" len="sm"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" name="Rectangle 14">
                  <a:extLst>
                    <a:ext uri="{FF2B5EF4-FFF2-40B4-BE49-F238E27FC236}">
                      <a16:creationId xmlns:a16="http://schemas.microsoft.com/office/drawing/2014/main" id="{04CE5181-2999-D343-9A37-392AA52DE3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0700" y="4419600"/>
                  <a:ext cx="46038" cy="1422400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prstDash val="sysDot"/>
                  <a:round/>
                  <a:headEnd type="none" w="sm" len="sm"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" name="Rectangle 15">
                  <a:extLst>
                    <a:ext uri="{FF2B5EF4-FFF2-40B4-BE49-F238E27FC236}">
                      <a16:creationId xmlns:a16="http://schemas.microsoft.com/office/drawing/2014/main" id="{8FA4B4A0-3C25-DB4E-8470-8C504044E23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57600" y="4419600"/>
                  <a:ext cx="46038" cy="1422400"/>
                </a:xfrm>
                <a:prstGeom prst="rect">
                  <a:avLst/>
                </a:prstGeom>
                <a:noFill/>
                <a:ln w="28575">
                  <a:solidFill>
                    <a:srgbClr val="008000"/>
                  </a:solidFill>
                  <a:prstDash val="sysDot"/>
                  <a:round/>
                  <a:headEnd type="none" w="sm" len="sm"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" name="Rectangle 10">
                  <a:extLst>
                    <a:ext uri="{FF2B5EF4-FFF2-40B4-BE49-F238E27FC236}">
                      <a16:creationId xmlns:a16="http://schemas.microsoft.com/office/drawing/2014/main" id="{979D5C8E-1EF3-A04B-8B1F-1D873AF40D0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73500" y="4356100"/>
                  <a:ext cx="977900" cy="45719"/>
                </a:xfrm>
                <a:prstGeom prst="rect">
                  <a:avLst/>
                </a:prstGeom>
                <a:noFill/>
                <a:ln w="28575">
                  <a:solidFill>
                    <a:srgbClr val="008000"/>
                  </a:solidFill>
                  <a:prstDash val="sysDot"/>
                  <a:round/>
                  <a:headEnd type="none" w="sm" len="sm"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" name="Rectangle 10">
                  <a:extLst>
                    <a:ext uri="{FF2B5EF4-FFF2-40B4-BE49-F238E27FC236}">
                      <a16:creationId xmlns:a16="http://schemas.microsoft.com/office/drawing/2014/main" id="{48194EF7-9881-7849-9BBA-1D56FCA7F9B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16600" y="4356100"/>
                  <a:ext cx="965200" cy="45719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prstDash val="sysDot"/>
                  <a:round/>
                  <a:headEnd type="none" w="sm" len="sm"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" name="Rectangle 10">
                  <a:extLst>
                    <a:ext uri="{FF2B5EF4-FFF2-40B4-BE49-F238E27FC236}">
                      <a16:creationId xmlns:a16="http://schemas.microsoft.com/office/drawing/2014/main" id="{4061829C-2474-6945-8A17-1A94218BD8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607300" y="4330700"/>
                  <a:ext cx="977900" cy="50800"/>
                </a:xfrm>
                <a:prstGeom prst="rect">
                  <a:avLst/>
                </a:prstGeom>
                <a:noFill/>
                <a:ln w="28575">
                  <a:solidFill>
                    <a:srgbClr val="FF33CC"/>
                  </a:solidFill>
                  <a:prstDash val="sysDot"/>
                  <a:round/>
                  <a:headEnd type="none" w="sm" len="sm"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66038CA5-9DE5-DB48-9FF0-7D52FECA5651}"/>
                    </a:ext>
                  </a:extLst>
                </p:cNvPr>
                <p:cNvSpPr/>
                <p:nvPr/>
              </p:nvSpPr>
              <p:spPr bwMode="auto">
                <a:xfrm>
                  <a:off x="3644900" y="4419600"/>
                  <a:ext cx="76200" cy="393700"/>
                </a:xfrm>
                <a:prstGeom prst="rect">
                  <a:avLst/>
                </a:prstGeom>
                <a:solidFill>
                  <a:srgbClr val="008000"/>
                </a:solidFill>
                <a:ln w="3175" cap="flat" cmpd="sng" algn="ctr">
                  <a:solidFill>
                    <a:srgbClr val="008000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85A2868C-A5E6-844F-B978-7F8711E6AE27}"/>
                    </a:ext>
                  </a:extLst>
                </p:cNvPr>
                <p:cNvSpPr/>
                <p:nvPr/>
              </p:nvSpPr>
              <p:spPr bwMode="auto">
                <a:xfrm>
                  <a:off x="3873500" y="4361180"/>
                  <a:ext cx="584200" cy="45719"/>
                </a:xfrm>
                <a:prstGeom prst="rect">
                  <a:avLst/>
                </a:prstGeom>
                <a:solidFill>
                  <a:srgbClr val="008000"/>
                </a:solidFill>
                <a:ln w="3175" cap="flat" cmpd="sng" algn="ctr">
                  <a:solidFill>
                    <a:srgbClr val="008000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2FD0EC7E-A343-A744-898E-7F4BE018010B}"/>
                    </a:ext>
                  </a:extLst>
                </p:cNvPr>
                <p:cNvSpPr/>
                <p:nvPr/>
              </p:nvSpPr>
              <p:spPr bwMode="auto">
                <a:xfrm>
                  <a:off x="6375400" y="4347633"/>
                  <a:ext cx="101600" cy="46567"/>
                </a:xfrm>
                <a:prstGeom prst="rect">
                  <a:avLst/>
                </a:prstGeom>
                <a:solidFill>
                  <a:schemeClr val="tx1"/>
                </a:solidFill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88B5B792-22E5-AE40-8E81-9682CBE85EBB}"/>
                    </a:ext>
                  </a:extLst>
                </p:cNvPr>
                <p:cNvSpPr/>
                <p:nvPr/>
              </p:nvSpPr>
              <p:spPr bwMode="auto">
                <a:xfrm>
                  <a:off x="5592232" y="4889500"/>
                  <a:ext cx="71967" cy="469900"/>
                </a:xfrm>
                <a:prstGeom prst="rect">
                  <a:avLst/>
                </a:prstGeom>
                <a:solidFill>
                  <a:schemeClr val="tx1"/>
                </a:solidFill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85A477EB-470A-DB41-9488-E711481E75DA}"/>
                    </a:ext>
                  </a:extLst>
                </p:cNvPr>
                <p:cNvSpPr/>
                <p:nvPr/>
              </p:nvSpPr>
              <p:spPr bwMode="auto">
                <a:xfrm>
                  <a:off x="7416800" y="5638800"/>
                  <a:ext cx="50800" cy="114300"/>
                </a:xfrm>
                <a:prstGeom prst="rect">
                  <a:avLst/>
                </a:prstGeom>
                <a:solidFill>
                  <a:srgbClr val="FF33CC"/>
                </a:solidFill>
                <a:ln w="3175" cap="flat" cmpd="sng" algn="ctr">
                  <a:solidFill>
                    <a:srgbClr val="FF33CC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5B752FE6-2D59-764C-B8AC-978EF73F7B93}"/>
                    </a:ext>
                  </a:extLst>
                </p:cNvPr>
                <p:cNvSpPr/>
                <p:nvPr/>
              </p:nvSpPr>
              <p:spPr bwMode="auto">
                <a:xfrm>
                  <a:off x="8369300" y="4330700"/>
                  <a:ext cx="220132" cy="45719"/>
                </a:xfrm>
                <a:prstGeom prst="rect">
                  <a:avLst/>
                </a:prstGeom>
                <a:solidFill>
                  <a:srgbClr val="FF33CC"/>
                </a:solidFill>
                <a:ln w="3175" cap="flat" cmpd="sng" algn="ctr">
                  <a:solidFill>
                    <a:srgbClr val="FF33CC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8A9D5C5-E5AD-6B4B-B887-337B54188613}"/>
                </a:ext>
              </a:extLst>
            </p:cNvPr>
            <p:cNvSpPr txBox="1"/>
            <p:nvPr/>
          </p:nvSpPr>
          <p:spPr>
            <a:xfrm>
              <a:off x="7085812" y="1774029"/>
              <a:ext cx="360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u</a:t>
              </a:r>
              <a:r>
                <a:rPr lang="en-US" sz="1400" b="1" baseline="-25000" dirty="0"/>
                <a:t>1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E9B4C85-6D58-6641-8AA4-182821D94FEE}"/>
                </a:ext>
              </a:extLst>
            </p:cNvPr>
            <p:cNvSpPr txBox="1"/>
            <p:nvPr/>
          </p:nvSpPr>
          <p:spPr>
            <a:xfrm>
              <a:off x="7673059" y="1768048"/>
              <a:ext cx="360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u</a:t>
              </a:r>
              <a:r>
                <a:rPr lang="en-US" sz="1400" b="1" baseline="-25000" dirty="0"/>
                <a:t>2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2230872-B013-2F4A-B656-CCC5FC547344}"/>
                </a:ext>
              </a:extLst>
            </p:cNvPr>
            <p:cNvSpPr txBox="1"/>
            <p:nvPr/>
          </p:nvSpPr>
          <p:spPr>
            <a:xfrm>
              <a:off x="7302585" y="1039910"/>
              <a:ext cx="3513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v</a:t>
              </a:r>
              <a:r>
                <a:rPr lang="en-US" sz="1400" b="1" baseline="-25000" dirty="0"/>
                <a:t>1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E2E84D1-6A4F-6F42-A17B-45C78803DEAA}"/>
                </a:ext>
              </a:extLst>
            </p:cNvPr>
            <p:cNvSpPr txBox="1"/>
            <p:nvPr/>
          </p:nvSpPr>
          <p:spPr>
            <a:xfrm>
              <a:off x="7808577" y="1039166"/>
              <a:ext cx="3513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v</a:t>
              </a:r>
              <a:r>
                <a:rPr lang="en-US" sz="1400" b="1" baseline="-25000" dirty="0"/>
                <a:t>2</a:t>
              </a:r>
            </a:p>
          </p:txBody>
        </p: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99B85C80-80E1-A847-9B26-3228AB1B0BFC}"/>
              </a:ext>
            </a:extLst>
          </p:cNvPr>
          <p:cNvSpPr/>
          <p:nvPr/>
        </p:nvSpPr>
        <p:spPr bwMode="auto">
          <a:xfrm>
            <a:off x="6133466" y="5069920"/>
            <a:ext cx="850029" cy="456931"/>
          </a:xfrm>
          <a:prstGeom prst="ellipse">
            <a:avLst/>
          </a:prstGeom>
          <a:noFill/>
          <a:ln w="3175" cap="flat" cmpd="sng" algn="ctr">
            <a:solidFill>
              <a:srgbClr val="FF2600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36">
            <a:extLst>
              <a:ext uri="{FF2B5EF4-FFF2-40B4-BE49-F238E27FC236}">
                <a16:creationId xmlns:a16="http://schemas.microsoft.com/office/drawing/2014/main" id="{8E540A68-8888-F64B-B835-078916058ED7}"/>
              </a:ext>
            </a:extLst>
          </p:cNvPr>
          <p:cNvSpPr/>
          <p:nvPr/>
        </p:nvSpPr>
        <p:spPr bwMode="auto">
          <a:xfrm>
            <a:off x="4214553" y="4596938"/>
            <a:ext cx="1837112" cy="689957"/>
          </a:xfrm>
          <a:custGeom>
            <a:avLst/>
            <a:gdLst>
              <a:gd name="connsiteX0" fmla="*/ 0 w 1837112"/>
              <a:gd name="connsiteY0" fmla="*/ 0 h 689957"/>
              <a:gd name="connsiteX1" fmla="*/ 723207 w 1837112"/>
              <a:gd name="connsiteY1" fmla="*/ 573578 h 689957"/>
              <a:gd name="connsiteX2" fmla="*/ 1837112 w 1837112"/>
              <a:gd name="connsiteY2" fmla="*/ 689957 h 689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37112" h="689957">
                <a:moveTo>
                  <a:pt x="0" y="0"/>
                </a:moveTo>
                <a:cubicBezTo>
                  <a:pt x="208511" y="229292"/>
                  <a:pt x="417022" y="458585"/>
                  <a:pt x="723207" y="573578"/>
                </a:cubicBezTo>
                <a:cubicBezTo>
                  <a:pt x="1029392" y="688571"/>
                  <a:pt x="1433252" y="689264"/>
                  <a:pt x="1837112" y="689957"/>
                </a:cubicBezTo>
              </a:path>
            </a:pathLst>
          </a:custGeom>
          <a:noFill/>
          <a:ln w="3175" cap="flat" cmpd="sng" algn="ctr">
            <a:solidFill>
              <a:srgbClr val="FF2600"/>
            </a:solidFill>
            <a:prstDash val="solid"/>
            <a:round/>
            <a:headEnd type="triangle" w="sm" len="sm"/>
            <a:tailEnd type="triangl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330851"/>
      </p:ext>
    </p:extLst>
  </p:cSld>
  <p:clrMapOvr>
    <a:masterClrMapping/>
  </p:clrMapOvr>
  <p:transition/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4DF38-A663-2C48-9A26-A2BCE4E4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SVD - intuition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9A6E379E-CCD0-DC4C-B8C6-1A76BEE064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35864" y="2411732"/>
            <a:ext cx="3092449" cy="2319337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1CE397-307C-4448-80F1-DF0BBE919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4DCF6B-4200-A244-861A-60BE327E6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Dong+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0B46EA-3993-3D48-8263-F7C153F101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B43987-7F84-BB4A-8611-CDF75B6A737D}" type="slidenum">
              <a:rPr lang="en-US" smtClean="0"/>
              <a:pPr>
                <a:defRPr/>
              </a:pPr>
              <a:t>96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67787AC-BDAE-EC4B-B320-652E4947711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294" r="19967" b="1258"/>
          <a:stretch/>
        </p:blipFill>
        <p:spPr>
          <a:xfrm>
            <a:off x="4481512" y="2183604"/>
            <a:ext cx="2071688" cy="280273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5F5CAE5-5AFE-2A48-922A-0BEE8E1EA450}"/>
              </a:ext>
            </a:extLst>
          </p:cNvPr>
          <p:cNvSpPr txBox="1"/>
          <p:nvPr/>
        </p:nvSpPr>
        <p:spPr>
          <a:xfrm>
            <a:off x="5473447" y="5429250"/>
            <a:ext cx="511680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u</a:t>
            </a:r>
            <a:r>
              <a:rPr lang="en-US" b="1" baseline="-25000" dirty="0"/>
              <a:t>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D798B76-9CFF-224E-8472-F71CBF36D44D}"/>
              </a:ext>
            </a:extLst>
          </p:cNvPr>
          <p:cNvSpPr txBox="1"/>
          <p:nvPr/>
        </p:nvSpPr>
        <p:spPr>
          <a:xfrm>
            <a:off x="3968496" y="3279456"/>
            <a:ext cx="511680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u</a:t>
            </a:r>
            <a:r>
              <a:rPr lang="en-US" b="1" baseline="-25000" dirty="0"/>
              <a:t>2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538463D-5BF9-C145-B68C-FAB3C899223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4887" r="22352"/>
          <a:stretch/>
        </p:blipFill>
        <p:spPr>
          <a:xfrm>
            <a:off x="6915149" y="2183604"/>
            <a:ext cx="1971675" cy="280273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B5B0C47-3FEF-E34A-8427-65690B2E77AF}"/>
              </a:ext>
            </a:extLst>
          </p:cNvPr>
          <p:cNvSpPr txBox="1"/>
          <p:nvPr/>
        </p:nvSpPr>
        <p:spPr>
          <a:xfrm>
            <a:off x="6412287" y="3279456"/>
            <a:ext cx="49404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v</a:t>
            </a:r>
            <a:r>
              <a:rPr lang="en-US" b="1" baseline="-25000" dirty="0"/>
              <a:t>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3060149-DAA8-BF40-8AF3-7ECAF032A66B}"/>
              </a:ext>
            </a:extLst>
          </p:cNvPr>
          <p:cNvSpPr txBox="1"/>
          <p:nvPr/>
        </p:nvSpPr>
        <p:spPr>
          <a:xfrm>
            <a:off x="7653963" y="5429250"/>
            <a:ext cx="49404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v</a:t>
            </a:r>
            <a:r>
              <a:rPr lang="en-US" b="1" baseline="-25000" dirty="0"/>
              <a:t>1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7BDE666-987E-D544-B218-801AFA2051CC}"/>
              </a:ext>
            </a:extLst>
          </p:cNvPr>
          <p:cNvCxnSpPr/>
          <p:nvPr/>
        </p:nvCxnSpPr>
        <p:spPr bwMode="auto">
          <a:xfrm>
            <a:off x="3968497" y="2083833"/>
            <a:ext cx="0" cy="3591638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3CE5414-3F7A-C14C-9258-1F44BF5ADE25}"/>
              </a:ext>
            </a:extLst>
          </p:cNvPr>
          <p:cNvCxnSpPr/>
          <p:nvPr/>
        </p:nvCxnSpPr>
        <p:spPr bwMode="auto">
          <a:xfrm>
            <a:off x="6432671" y="2093358"/>
            <a:ext cx="0" cy="3591638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</p:cxnSp>
      <p:grpSp>
        <p:nvGrpSpPr>
          <p:cNvPr id="60" name="Group 59">
            <a:extLst>
              <a:ext uri="{FF2B5EF4-FFF2-40B4-BE49-F238E27FC236}">
                <a16:creationId xmlns:a16="http://schemas.microsoft.com/office/drawing/2014/main" id="{2ADAE3AC-A0F5-A748-B7C6-8B317CE22B88}"/>
              </a:ext>
            </a:extLst>
          </p:cNvPr>
          <p:cNvGrpSpPr/>
          <p:nvPr/>
        </p:nvGrpSpPr>
        <p:grpSpPr>
          <a:xfrm>
            <a:off x="6553200" y="1039166"/>
            <a:ext cx="2103120" cy="1042640"/>
            <a:chOff x="6553200" y="1039166"/>
            <a:chExt cx="2103120" cy="1042640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334D2875-86D0-AF4D-9E45-A94F4A0147B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553200" y="1410090"/>
              <a:ext cx="2103120" cy="443475"/>
              <a:chOff x="1422400" y="4330700"/>
              <a:chExt cx="7167032" cy="1511300"/>
            </a:xfrm>
          </p:grpSpPr>
          <p:grpSp>
            <p:nvGrpSpPr>
              <p:cNvPr id="35" name="Group 42">
                <a:extLst>
                  <a:ext uri="{FF2B5EF4-FFF2-40B4-BE49-F238E27FC236}">
                    <a16:creationId xmlns:a16="http://schemas.microsoft.com/office/drawing/2014/main" id="{40B8CE82-2D2C-904E-9477-57F58426F150}"/>
                  </a:ext>
                </a:extLst>
              </p:cNvPr>
              <p:cNvGrpSpPr/>
              <p:nvPr/>
            </p:nvGrpSpPr>
            <p:grpSpPr>
              <a:xfrm>
                <a:off x="1422400" y="4419600"/>
                <a:ext cx="990600" cy="1422400"/>
                <a:chOff x="1422400" y="4419600"/>
                <a:chExt cx="990600" cy="1422400"/>
              </a:xfrm>
            </p:grpSpPr>
            <p:sp>
              <p:nvSpPr>
                <p:cNvPr id="52" name="Rectangle 7">
                  <a:extLst>
                    <a:ext uri="{FF2B5EF4-FFF2-40B4-BE49-F238E27FC236}">
                      <a16:creationId xmlns:a16="http://schemas.microsoft.com/office/drawing/2014/main" id="{3D928D54-D93D-A648-9B39-B29DAA8F46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22400" y="4419600"/>
                  <a:ext cx="990600" cy="1422400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 type="none" w="sm" len="sm"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" name="Rectangle 52">
                  <a:extLst>
                    <a:ext uri="{FF2B5EF4-FFF2-40B4-BE49-F238E27FC236}">
                      <a16:creationId xmlns:a16="http://schemas.microsoft.com/office/drawing/2014/main" id="{9A306128-BFB3-9F43-AEC6-74599E71B22E}"/>
                    </a:ext>
                  </a:extLst>
                </p:cNvPr>
                <p:cNvSpPr/>
                <p:nvPr/>
              </p:nvSpPr>
              <p:spPr bwMode="auto">
                <a:xfrm>
                  <a:off x="1435100" y="4432300"/>
                  <a:ext cx="609600" cy="393700"/>
                </a:xfrm>
                <a:prstGeom prst="rect">
                  <a:avLst/>
                </a:prstGeom>
                <a:solidFill>
                  <a:srgbClr val="008000"/>
                </a:solidFill>
                <a:ln w="3175" cap="flat" cmpd="sng" algn="ctr">
                  <a:solidFill>
                    <a:srgbClr val="008000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" name="Rectangle 53">
                  <a:extLst>
                    <a:ext uri="{FF2B5EF4-FFF2-40B4-BE49-F238E27FC236}">
                      <a16:creationId xmlns:a16="http://schemas.microsoft.com/office/drawing/2014/main" id="{BAABA7BC-C5EA-6644-98A9-E501941BA8E5}"/>
                    </a:ext>
                  </a:extLst>
                </p:cNvPr>
                <p:cNvSpPr/>
                <p:nvPr/>
              </p:nvSpPr>
              <p:spPr bwMode="auto">
                <a:xfrm>
                  <a:off x="2082800" y="4940300"/>
                  <a:ext cx="101600" cy="469900"/>
                </a:xfrm>
                <a:prstGeom prst="rect">
                  <a:avLst/>
                </a:prstGeom>
                <a:solidFill>
                  <a:schemeClr val="tx1"/>
                </a:solidFill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" name="Rectangle 54">
                  <a:extLst>
                    <a:ext uri="{FF2B5EF4-FFF2-40B4-BE49-F238E27FC236}">
                      <a16:creationId xmlns:a16="http://schemas.microsoft.com/office/drawing/2014/main" id="{4AA29F86-31DB-6943-B118-C8D55C7E62EB}"/>
                    </a:ext>
                  </a:extLst>
                </p:cNvPr>
                <p:cNvSpPr/>
                <p:nvPr/>
              </p:nvSpPr>
              <p:spPr bwMode="auto">
                <a:xfrm>
                  <a:off x="2184400" y="5626100"/>
                  <a:ext cx="215900" cy="127000"/>
                </a:xfrm>
                <a:prstGeom prst="rect">
                  <a:avLst/>
                </a:prstGeom>
                <a:solidFill>
                  <a:srgbClr val="FF33CC"/>
                </a:solidFill>
                <a:ln w="3175" cap="flat" cmpd="sng" algn="ctr">
                  <a:solidFill>
                    <a:srgbClr val="FF33CC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A7F7B1E0-E36A-6847-80CD-7BA76F2B65B9}"/>
                  </a:ext>
                </a:extLst>
              </p:cNvPr>
              <p:cNvGrpSpPr/>
              <p:nvPr/>
            </p:nvGrpSpPr>
            <p:grpSpPr>
              <a:xfrm>
                <a:off x="3644900" y="4330700"/>
                <a:ext cx="4944532" cy="1511300"/>
                <a:chOff x="3644900" y="4330700"/>
                <a:chExt cx="4944532" cy="1511300"/>
              </a:xfrm>
            </p:grpSpPr>
            <p:sp>
              <p:nvSpPr>
                <p:cNvPr id="38" name="Rectangle 13">
                  <a:extLst>
                    <a:ext uri="{FF2B5EF4-FFF2-40B4-BE49-F238E27FC236}">
                      <a16:creationId xmlns:a16="http://schemas.microsoft.com/office/drawing/2014/main" id="{EE55EE9C-3AF5-0A45-860B-6CBAC22234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416800" y="4419600"/>
                  <a:ext cx="46038" cy="1422400"/>
                </a:xfrm>
                <a:prstGeom prst="rect">
                  <a:avLst/>
                </a:prstGeom>
                <a:noFill/>
                <a:ln w="28575">
                  <a:solidFill>
                    <a:srgbClr val="FF33CC"/>
                  </a:solidFill>
                  <a:prstDash val="sysDot"/>
                  <a:round/>
                  <a:headEnd type="none" w="sm" len="sm"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" name="Rectangle 14">
                  <a:extLst>
                    <a:ext uri="{FF2B5EF4-FFF2-40B4-BE49-F238E27FC236}">
                      <a16:creationId xmlns:a16="http://schemas.microsoft.com/office/drawing/2014/main" id="{179CC421-4211-2043-A168-F10EEEBF93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0700" y="4419600"/>
                  <a:ext cx="46038" cy="1422400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prstDash val="sysDot"/>
                  <a:round/>
                  <a:headEnd type="none" w="sm" len="sm"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" name="Rectangle 15">
                  <a:extLst>
                    <a:ext uri="{FF2B5EF4-FFF2-40B4-BE49-F238E27FC236}">
                      <a16:creationId xmlns:a16="http://schemas.microsoft.com/office/drawing/2014/main" id="{C71FB11F-3B5D-0E4C-BE1F-68A6C17F95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57600" y="4419600"/>
                  <a:ext cx="46038" cy="1422400"/>
                </a:xfrm>
                <a:prstGeom prst="rect">
                  <a:avLst/>
                </a:prstGeom>
                <a:noFill/>
                <a:ln w="28575">
                  <a:solidFill>
                    <a:srgbClr val="008000"/>
                  </a:solidFill>
                  <a:prstDash val="sysDot"/>
                  <a:round/>
                  <a:headEnd type="none" w="sm" len="sm"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" name="Rectangle 10">
                  <a:extLst>
                    <a:ext uri="{FF2B5EF4-FFF2-40B4-BE49-F238E27FC236}">
                      <a16:creationId xmlns:a16="http://schemas.microsoft.com/office/drawing/2014/main" id="{32A5DD1A-07F7-CF4C-ADEF-22F3DB5BFF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73500" y="4356100"/>
                  <a:ext cx="977900" cy="45719"/>
                </a:xfrm>
                <a:prstGeom prst="rect">
                  <a:avLst/>
                </a:prstGeom>
                <a:noFill/>
                <a:ln w="28575">
                  <a:solidFill>
                    <a:srgbClr val="008000"/>
                  </a:solidFill>
                  <a:prstDash val="sysDot"/>
                  <a:round/>
                  <a:headEnd type="none" w="sm" len="sm"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" name="Rectangle 10">
                  <a:extLst>
                    <a:ext uri="{FF2B5EF4-FFF2-40B4-BE49-F238E27FC236}">
                      <a16:creationId xmlns:a16="http://schemas.microsoft.com/office/drawing/2014/main" id="{6549ACB2-A17E-CD40-AB6A-710FF68B4E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16600" y="4356100"/>
                  <a:ext cx="965200" cy="45719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prstDash val="sysDot"/>
                  <a:round/>
                  <a:headEnd type="none" w="sm" len="sm"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" name="Rectangle 10">
                  <a:extLst>
                    <a:ext uri="{FF2B5EF4-FFF2-40B4-BE49-F238E27FC236}">
                      <a16:creationId xmlns:a16="http://schemas.microsoft.com/office/drawing/2014/main" id="{5BB98848-FFC1-2D44-B572-A81B159D28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607300" y="4330700"/>
                  <a:ext cx="977900" cy="50800"/>
                </a:xfrm>
                <a:prstGeom prst="rect">
                  <a:avLst/>
                </a:prstGeom>
                <a:noFill/>
                <a:ln w="28575">
                  <a:solidFill>
                    <a:srgbClr val="FF33CC"/>
                  </a:solidFill>
                  <a:prstDash val="sysDot"/>
                  <a:round/>
                  <a:headEnd type="none" w="sm" len="sm"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" name="Rectangle 43">
                  <a:extLst>
                    <a:ext uri="{FF2B5EF4-FFF2-40B4-BE49-F238E27FC236}">
                      <a16:creationId xmlns:a16="http://schemas.microsoft.com/office/drawing/2014/main" id="{D205E719-8F3A-DA47-AF9F-F24DCA9CC3DE}"/>
                    </a:ext>
                  </a:extLst>
                </p:cNvPr>
                <p:cNvSpPr/>
                <p:nvPr/>
              </p:nvSpPr>
              <p:spPr bwMode="auto">
                <a:xfrm>
                  <a:off x="3644900" y="4419600"/>
                  <a:ext cx="76200" cy="393700"/>
                </a:xfrm>
                <a:prstGeom prst="rect">
                  <a:avLst/>
                </a:prstGeom>
                <a:solidFill>
                  <a:srgbClr val="008000"/>
                </a:solidFill>
                <a:ln w="3175" cap="flat" cmpd="sng" algn="ctr">
                  <a:solidFill>
                    <a:srgbClr val="008000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" name="Rectangle 44">
                  <a:extLst>
                    <a:ext uri="{FF2B5EF4-FFF2-40B4-BE49-F238E27FC236}">
                      <a16:creationId xmlns:a16="http://schemas.microsoft.com/office/drawing/2014/main" id="{8C33D58B-58C5-A045-AEBC-515354F1223A}"/>
                    </a:ext>
                  </a:extLst>
                </p:cNvPr>
                <p:cNvSpPr/>
                <p:nvPr/>
              </p:nvSpPr>
              <p:spPr bwMode="auto">
                <a:xfrm>
                  <a:off x="3873500" y="4361180"/>
                  <a:ext cx="584200" cy="45719"/>
                </a:xfrm>
                <a:prstGeom prst="rect">
                  <a:avLst/>
                </a:prstGeom>
                <a:solidFill>
                  <a:srgbClr val="008000"/>
                </a:solidFill>
                <a:ln w="3175" cap="flat" cmpd="sng" algn="ctr">
                  <a:solidFill>
                    <a:srgbClr val="008000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" name="Rectangle 45">
                  <a:extLst>
                    <a:ext uri="{FF2B5EF4-FFF2-40B4-BE49-F238E27FC236}">
                      <a16:creationId xmlns:a16="http://schemas.microsoft.com/office/drawing/2014/main" id="{8F50F14C-FC4B-064A-8BDE-404AD16E64EC}"/>
                    </a:ext>
                  </a:extLst>
                </p:cNvPr>
                <p:cNvSpPr/>
                <p:nvPr/>
              </p:nvSpPr>
              <p:spPr bwMode="auto">
                <a:xfrm>
                  <a:off x="6375400" y="4347633"/>
                  <a:ext cx="101600" cy="46567"/>
                </a:xfrm>
                <a:prstGeom prst="rect">
                  <a:avLst/>
                </a:prstGeom>
                <a:solidFill>
                  <a:schemeClr val="tx1"/>
                </a:solidFill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" name="Rectangle 46">
                  <a:extLst>
                    <a:ext uri="{FF2B5EF4-FFF2-40B4-BE49-F238E27FC236}">
                      <a16:creationId xmlns:a16="http://schemas.microsoft.com/office/drawing/2014/main" id="{645A9536-3896-0945-9989-2A5ADCED3C41}"/>
                    </a:ext>
                  </a:extLst>
                </p:cNvPr>
                <p:cNvSpPr/>
                <p:nvPr/>
              </p:nvSpPr>
              <p:spPr bwMode="auto">
                <a:xfrm>
                  <a:off x="5592232" y="4889500"/>
                  <a:ext cx="71967" cy="469900"/>
                </a:xfrm>
                <a:prstGeom prst="rect">
                  <a:avLst/>
                </a:prstGeom>
                <a:solidFill>
                  <a:schemeClr val="tx1"/>
                </a:solidFill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" name="Rectangle 47">
                  <a:extLst>
                    <a:ext uri="{FF2B5EF4-FFF2-40B4-BE49-F238E27FC236}">
                      <a16:creationId xmlns:a16="http://schemas.microsoft.com/office/drawing/2014/main" id="{69BD387F-B764-5F4D-B3D5-BA7CE951F828}"/>
                    </a:ext>
                  </a:extLst>
                </p:cNvPr>
                <p:cNvSpPr/>
                <p:nvPr/>
              </p:nvSpPr>
              <p:spPr bwMode="auto">
                <a:xfrm>
                  <a:off x="7416800" y="5638800"/>
                  <a:ext cx="50800" cy="114300"/>
                </a:xfrm>
                <a:prstGeom prst="rect">
                  <a:avLst/>
                </a:prstGeom>
                <a:solidFill>
                  <a:srgbClr val="FF33CC"/>
                </a:solidFill>
                <a:ln w="3175" cap="flat" cmpd="sng" algn="ctr">
                  <a:solidFill>
                    <a:srgbClr val="FF33CC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" name="Rectangle 48">
                  <a:extLst>
                    <a:ext uri="{FF2B5EF4-FFF2-40B4-BE49-F238E27FC236}">
                      <a16:creationId xmlns:a16="http://schemas.microsoft.com/office/drawing/2014/main" id="{8F0CDE08-44CD-C644-91B9-18850CCE1CA8}"/>
                    </a:ext>
                  </a:extLst>
                </p:cNvPr>
                <p:cNvSpPr/>
                <p:nvPr/>
              </p:nvSpPr>
              <p:spPr bwMode="auto">
                <a:xfrm>
                  <a:off x="8369300" y="4330700"/>
                  <a:ext cx="220132" cy="45719"/>
                </a:xfrm>
                <a:prstGeom prst="rect">
                  <a:avLst/>
                </a:prstGeom>
                <a:solidFill>
                  <a:srgbClr val="FF33CC"/>
                </a:solidFill>
                <a:ln w="3175" cap="flat" cmpd="sng" algn="ctr">
                  <a:solidFill>
                    <a:srgbClr val="FF33CC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C92FE201-5AA2-BF43-AEB6-38D50663750A}"/>
                </a:ext>
              </a:extLst>
            </p:cNvPr>
            <p:cNvSpPr txBox="1"/>
            <p:nvPr/>
          </p:nvSpPr>
          <p:spPr>
            <a:xfrm>
              <a:off x="7085812" y="1774029"/>
              <a:ext cx="360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u</a:t>
              </a:r>
              <a:r>
                <a:rPr lang="en-US" sz="1400" b="1" baseline="-25000" dirty="0"/>
                <a:t>1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6F78BC3E-F9DA-5543-A632-6910F34616D2}"/>
                </a:ext>
              </a:extLst>
            </p:cNvPr>
            <p:cNvSpPr txBox="1"/>
            <p:nvPr/>
          </p:nvSpPr>
          <p:spPr>
            <a:xfrm>
              <a:off x="7673059" y="1768048"/>
              <a:ext cx="360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u</a:t>
              </a:r>
              <a:r>
                <a:rPr lang="en-US" sz="1400" b="1" baseline="-25000" dirty="0"/>
                <a:t>2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AD4633BE-2B8A-814C-8F3B-2A6ED0A9E6C7}"/>
                </a:ext>
              </a:extLst>
            </p:cNvPr>
            <p:cNvSpPr txBox="1"/>
            <p:nvPr/>
          </p:nvSpPr>
          <p:spPr>
            <a:xfrm>
              <a:off x="7302585" y="1039910"/>
              <a:ext cx="3513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v</a:t>
              </a:r>
              <a:r>
                <a:rPr lang="en-US" sz="1400" b="1" baseline="-25000" dirty="0"/>
                <a:t>1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A78E1DF1-BE95-9B42-8C64-C74A641DD850}"/>
                </a:ext>
              </a:extLst>
            </p:cNvPr>
            <p:cNvSpPr txBox="1"/>
            <p:nvPr/>
          </p:nvSpPr>
          <p:spPr>
            <a:xfrm>
              <a:off x="7808577" y="1039166"/>
              <a:ext cx="3513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v</a:t>
              </a:r>
              <a:r>
                <a:rPr lang="en-US" sz="1400" b="1" baseline="-25000" dirty="0"/>
                <a:t>2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B07EC9C3-98FD-FA42-86BC-EA3370201B7D}"/>
              </a:ext>
            </a:extLst>
          </p:cNvPr>
          <p:cNvSpPr txBox="1"/>
          <p:nvPr/>
        </p:nvSpPr>
        <p:spPr>
          <a:xfrm>
            <a:off x="5345518" y="5857774"/>
            <a:ext cx="23022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>
                <a:solidFill>
                  <a:schemeClr val="tx2"/>
                </a:solidFill>
              </a:rPr>
              <a:t>EigenPlots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50" name="Double Bracket 49">
            <a:extLst>
              <a:ext uri="{FF2B5EF4-FFF2-40B4-BE49-F238E27FC236}">
                <a16:creationId xmlns:a16="http://schemas.microsoft.com/office/drawing/2014/main" id="{A0971743-DACA-5C4F-A357-9D3B5E5B86AD}"/>
              </a:ext>
            </a:extLst>
          </p:cNvPr>
          <p:cNvSpPr/>
          <p:nvPr/>
        </p:nvSpPr>
        <p:spPr bwMode="auto">
          <a:xfrm>
            <a:off x="100013" y="1172846"/>
            <a:ext cx="8901112" cy="5215467"/>
          </a:xfrm>
          <a:prstGeom prst="bracketPair">
            <a:avLst/>
          </a:pr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A711E9D-CF89-3A49-8743-710ED3C34B77}"/>
              </a:ext>
            </a:extLst>
          </p:cNvPr>
          <p:cNvGrpSpPr/>
          <p:nvPr/>
        </p:nvGrpSpPr>
        <p:grpSpPr>
          <a:xfrm>
            <a:off x="116541" y="1805714"/>
            <a:ext cx="2429553" cy="1242294"/>
            <a:chOff x="116541" y="1805714"/>
            <a:chExt cx="2429553" cy="1242294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14F9DAE-0A32-C04E-86CC-8A620DABE612}"/>
                </a:ext>
              </a:extLst>
            </p:cNvPr>
            <p:cNvSpPr txBox="1"/>
            <p:nvPr/>
          </p:nvSpPr>
          <p:spPr>
            <a:xfrm rot="20565332">
              <a:off x="116541" y="2555565"/>
              <a:ext cx="816249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fans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58EBC91-1011-C042-AF78-7D27F91B0101}"/>
                </a:ext>
              </a:extLst>
            </p:cNvPr>
            <p:cNvSpPr txBox="1"/>
            <p:nvPr/>
          </p:nvSpPr>
          <p:spPr>
            <a:xfrm rot="20605783">
              <a:off x="735864" y="1818696"/>
              <a:ext cx="870751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idols</a:t>
              </a:r>
            </a:p>
          </p:txBody>
        </p:sp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F67928EE-2A9E-9A4D-BEB4-38B67C1FFFE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11933" y="1805714"/>
              <a:ext cx="496864" cy="459527"/>
            </a:xfrm>
            <a:prstGeom prst="rect">
              <a:avLst/>
            </a:prstGeom>
          </p:spPr>
        </p:pic>
        <p:pic>
          <p:nvPicPr>
            <p:cNvPr id="61" name="Picture 60">
              <a:extLst>
                <a:ext uri="{FF2B5EF4-FFF2-40B4-BE49-F238E27FC236}">
                  <a16:creationId xmlns:a16="http://schemas.microsoft.com/office/drawing/2014/main" id="{9FBCCABF-0900-B84E-9754-DA24C00A4C9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213604" y="2035477"/>
              <a:ext cx="332490" cy="443320"/>
            </a:xfrm>
            <a:prstGeom prst="rect">
              <a:avLst/>
            </a:prstGeom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1A76AF7-6FD2-D046-B909-DBC4741A9621}"/>
                </a:ext>
              </a:extLst>
            </p:cNvPr>
            <p:cNvCxnSpPr/>
            <p:nvPr/>
          </p:nvCxnSpPr>
          <p:spPr bwMode="auto">
            <a:xfrm>
              <a:off x="453059" y="2075825"/>
              <a:ext cx="548589" cy="48219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2A32A72F-D804-4747-A92A-0F02DEC47F54}"/>
                </a:ext>
              </a:extLst>
            </p:cNvPr>
            <p:cNvCxnSpPr>
              <a:stCxn id="51" idx="2"/>
            </p:cNvCxnSpPr>
            <p:nvPr/>
          </p:nvCxnSpPr>
          <p:spPr bwMode="auto">
            <a:xfrm>
              <a:off x="2060365" y="2265241"/>
              <a:ext cx="42790" cy="335907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D1C74823-1CD3-E94D-BD38-C120360353C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2998" y="2496632"/>
              <a:ext cx="0" cy="211928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</p:grp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600B056-7023-104F-8441-5B021AA56C36}"/>
              </a:ext>
            </a:extLst>
          </p:cNvPr>
          <p:cNvCxnSpPr/>
          <p:nvPr/>
        </p:nvCxnSpPr>
        <p:spPr bwMode="auto">
          <a:xfrm>
            <a:off x="5985127" y="1521235"/>
            <a:ext cx="447544" cy="0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62EB576-D715-204E-BE5F-A0692F85CCF3}"/>
              </a:ext>
            </a:extLst>
          </p:cNvPr>
          <p:cNvCxnSpPr/>
          <p:nvPr/>
        </p:nvCxnSpPr>
        <p:spPr bwMode="auto">
          <a:xfrm>
            <a:off x="7112501" y="1521235"/>
            <a:ext cx="786091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</p:cxnSp>
      <p:pic>
        <p:nvPicPr>
          <p:cNvPr id="64" name="Picture 63">
            <a:extLst>
              <a:ext uri="{FF2B5EF4-FFF2-40B4-BE49-F238E27FC236}">
                <a16:creationId xmlns:a16="http://schemas.microsoft.com/office/drawing/2014/main" id="{8AC4940E-2047-6340-96D7-586602CAF5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3358" y="3820692"/>
            <a:ext cx="208961" cy="364732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047208FB-E000-724F-B7A8-23BAA3B7FBB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34550" y="1338869"/>
            <a:ext cx="208961" cy="364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858187"/>
      </p:ext>
    </p:extLst>
  </p:cSld>
  <p:clrMapOvr>
    <a:masterClrMapping/>
  </p:clrMapOvr>
  <p:transition/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976AB9-F4F0-404F-8F6F-4D408259B9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SVD - intuition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6AED8C77-11EA-5D4E-8403-A4A816CA19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6950" b="2088"/>
          <a:stretch/>
        </p:blipFill>
        <p:spPr>
          <a:xfrm>
            <a:off x="1505452" y="183354"/>
            <a:ext cx="1416304" cy="1160665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50F610-6AD1-3249-BF69-589B096F6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762A01-E274-254B-A7D8-3819684DBA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Dong+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B0E85D-179E-F244-8F8E-DAE0708A2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B43987-7F84-BB4A-8611-CDF75B6A737D}" type="slidenum">
              <a:rPr lang="en-US" smtClean="0"/>
              <a:pPr>
                <a:defRPr/>
              </a:pPr>
              <a:t>97</a:t>
            </a:fld>
            <a:endParaRPr lang="en-US"/>
          </a:p>
        </p:txBody>
      </p:sp>
      <p:pic>
        <p:nvPicPr>
          <p:cNvPr id="7" name="Content Placeholder 7">
            <a:extLst>
              <a:ext uri="{FF2B5EF4-FFF2-40B4-BE49-F238E27FC236}">
                <a16:creationId xmlns:a16="http://schemas.microsoft.com/office/drawing/2014/main" id="{8F2DF8B3-5BCF-9F41-BF24-CB11EDFE1C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835880" y="2411732"/>
            <a:ext cx="3092449" cy="231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76C48A9-56F8-6B46-954B-B73086CD932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5294" r="19967" b="1258"/>
          <a:stretch/>
        </p:blipFill>
        <p:spPr>
          <a:xfrm>
            <a:off x="6167444" y="2183604"/>
            <a:ext cx="2071688" cy="280273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2E58D4D-BA97-2C45-BCBE-C0666D3113A8}"/>
              </a:ext>
            </a:extLst>
          </p:cNvPr>
          <p:cNvSpPr txBox="1"/>
          <p:nvPr/>
        </p:nvSpPr>
        <p:spPr>
          <a:xfrm>
            <a:off x="7159379" y="5429250"/>
            <a:ext cx="511680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u</a:t>
            </a:r>
            <a:r>
              <a:rPr lang="en-US" b="1" baseline="-25000" dirty="0"/>
              <a:t>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27EDBD4-3F39-CB42-AA5B-8BC72872F87D}"/>
              </a:ext>
            </a:extLst>
          </p:cNvPr>
          <p:cNvSpPr txBox="1"/>
          <p:nvPr/>
        </p:nvSpPr>
        <p:spPr>
          <a:xfrm>
            <a:off x="5654428" y="3279456"/>
            <a:ext cx="511680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u</a:t>
            </a:r>
            <a:r>
              <a:rPr lang="en-US" b="1" baseline="-25000" dirty="0"/>
              <a:t>2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38EF9C9-6097-1843-ABFF-FB0235D1B9B0}"/>
              </a:ext>
            </a:extLst>
          </p:cNvPr>
          <p:cNvSpPr/>
          <p:nvPr/>
        </p:nvSpPr>
        <p:spPr bwMode="auto">
          <a:xfrm>
            <a:off x="1233793" y="4067890"/>
            <a:ext cx="2414588" cy="75485"/>
          </a:xfrm>
          <a:prstGeom prst="rect">
            <a:avLst/>
          </a:prstGeom>
          <a:solidFill>
            <a:schemeClr val="tx2"/>
          </a:solidFill>
          <a:ln w="3175" cap="flat" cmpd="sng" algn="ctr">
            <a:solidFill>
              <a:schemeClr val="tx2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D842B54-A98E-3C4E-9E36-4FA68D25F6E7}"/>
              </a:ext>
            </a:extLst>
          </p:cNvPr>
          <p:cNvSpPr txBox="1"/>
          <p:nvPr/>
        </p:nvSpPr>
        <p:spPr>
          <a:xfrm>
            <a:off x="3525002" y="3594310"/>
            <a:ext cx="18994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500-d vector</a:t>
            </a:r>
          </a:p>
        </p:txBody>
      </p:sp>
      <p:sp>
        <p:nvSpPr>
          <p:cNvPr id="29" name="Freeform 28">
            <a:extLst>
              <a:ext uri="{FF2B5EF4-FFF2-40B4-BE49-F238E27FC236}">
                <a16:creationId xmlns:a16="http://schemas.microsoft.com/office/drawing/2014/main" id="{F960081C-BC76-0D4E-80C2-19E10081DC5B}"/>
              </a:ext>
            </a:extLst>
          </p:cNvPr>
          <p:cNvSpPr/>
          <p:nvPr/>
        </p:nvSpPr>
        <p:spPr bwMode="auto">
          <a:xfrm>
            <a:off x="3587859" y="4067890"/>
            <a:ext cx="3733096" cy="371553"/>
          </a:xfrm>
          <a:custGeom>
            <a:avLst/>
            <a:gdLst>
              <a:gd name="connsiteX0" fmla="*/ 0 w 3733096"/>
              <a:gd name="connsiteY0" fmla="*/ 42940 h 371553"/>
              <a:gd name="connsiteX1" fmla="*/ 3171825 w 3733096"/>
              <a:gd name="connsiteY1" fmla="*/ 28653 h 371553"/>
              <a:gd name="connsiteX2" fmla="*/ 3714750 w 3733096"/>
              <a:gd name="connsiteY2" fmla="*/ 371553 h 371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33096" h="371553">
                <a:moveTo>
                  <a:pt x="0" y="42940"/>
                </a:moveTo>
                <a:cubicBezTo>
                  <a:pt x="1276350" y="8412"/>
                  <a:pt x="2552700" y="-26116"/>
                  <a:pt x="3171825" y="28653"/>
                </a:cubicBezTo>
                <a:cubicBezTo>
                  <a:pt x="3790950" y="83422"/>
                  <a:pt x="3752850" y="227487"/>
                  <a:pt x="3714750" y="371553"/>
                </a:cubicBezTo>
              </a:path>
            </a:pathLst>
          </a:custGeom>
          <a:noFill/>
          <a:ln w="3175" cap="flat" cmpd="sng" algn="ctr">
            <a:solidFill>
              <a:schemeClr val="tx2"/>
            </a:solidFill>
            <a:prstDash val="dash"/>
            <a:round/>
            <a:headEnd type="none" w="sm" len="sm"/>
            <a:tailEnd type="triangl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173637C-9298-F445-8523-2097C3B395F6}"/>
              </a:ext>
            </a:extLst>
          </p:cNvPr>
          <p:cNvSpPr txBox="1"/>
          <p:nvPr/>
        </p:nvSpPr>
        <p:spPr>
          <a:xfrm>
            <a:off x="5888628" y="4039333"/>
            <a:ext cx="5549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2-d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421CA48-B376-094A-BCE2-0421936D1878}"/>
              </a:ext>
            </a:extLst>
          </p:cNvPr>
          <p:cNvSpPr txBox="1"/>
          <p:nvPr/>
        </p:nvSpPr>
        <p:spPr>
          <a:xfrm>
            <a:off x="144198" y="4165918"/>
            <a:ext cx="117532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‘Smith’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5E52505E-3548-5042-872D-2AA054AEF704}"/>
              </a:ext>
            </a:extLst>
          </p:cNvPr>
          <p:cNvSpPr/>
          <p:nvPr/>
        </p:nvSpPr>
        <p:spPr bwMode="auto">
          <a:xfrm>
            <a:off x="7215184" y="4453690"/>
            <a:ext cx="138119" cy="112595"/>
          </a:xfrm>
          <a:prstGeom prst="ellipse">
            <a:avLst/>
          </a:prstGeom>
          <a:noFill/>
          <a:ln w="3175" cap="flat" cmpd="sng" algn="ctr">
            <a:solidFill>
              <a:schemeClr val="tx2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616FBA5-D372-5142-9481-BF1AAEB23081}"/>
              </a:ext>
            </a:extLst>
          </p:cNvPr>
          <p:cNvSpPr txBox="1"/>
          <p:nvPr/>
        </p:nvSpPr>
        <p:spPr>
          <a:xfrm>
            <a:off x="7565935" y="4263765"/>
            <a:ext cx="117532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‘Smith’</a:t>
            </a:r>
          </a:p>
        </p:txBody>
      </p:sp>
      <p:sp>
        <p:nvSpPr>
          <p:cNvPr id="20" name="Double Bracket 19">
            <a:extLst>
              <a:ext uri="{FF2B5EF4-FFF2-40B4-BE49-F238E27FC236}">
                <a16:creationId xmlns:a16="http://schemas.microsoft.com/office/drawing/2014/main" id="{C7018ADD-A8DB-7641-9F25-1DC961EA9871}"/>
              </a:ext>
            </a:extLst>
          </p:cNvPr>
          <p:cNvSpPr/>
          <p:nvPr/>
        </p:nvSpPr>
        <p:spPr bwMode="auto">
          <a:xfrm>
            <a:off x="142874" y="1172846"/>
            <a:ext cx="8872539" cy="5215467"/>
          </a:xfrm>
          <a:prstGeom prst="bracketPair">
            <a:avLst/>
          </a:pr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CF3FCDE-E5E8-BE4B-8586-3C08456D2AF3}"/>
              </a:ext>
            </a:extLst>
          </p:cNvPr>
          <p:cNvGrpSpPr/>
          <p:nvPr/>
        </p:nvGrpSpPr>
        <p:grpSpPr>
          <a:xfrm>
            <a:off x="116541" y="1805714"/>
            <a:ext cx="2429553" cy="1242294"/>
            <a:chOff x="116541" y="1805714"/>
            <a:chExt cx="2429553" cy="1242294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C459B95-3EC2-4841-8D11-E5ABA3C67403}"/>
                </a:ext>
              </a:extLst>
            </p:cNvPr>
            <p:cNvSpPr txBox="1"/>
            <p:nvPr/>
          </p:nvSpPr>
          <p:spPr>
            <a:xfrm rot="20565332">
              <a:off x="116541" y="2555565"/>
              <a:ext cx="816249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fans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03FC176-B78B-5B43-BAAF-80FB80FFA5A6}"/>
                </a:ext>
              </a:extLst>
            </p:cNvPr>
            <p:cNvSpPr txBox="1"/>
            <p:nvPr/>
          </p:nvSpPr>
          <p:spPr>
            <a:xfrm rot="20605783">
              <a:off x="735864" y="1818696"/>
              <a:ext cx="870751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idols</a:t>
              </a:r>
            </a:p>
          </p:txBody>
        </p: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E9514AFD-93CA-214E-9BEA-F41B2937E94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11933" y="1805714"/>
              <a:ext cx="496864" cy="459527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8F605A38-7A1D-1641-9015-7DBB53AF39F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213604" y="2035477"/>
              <a:ext cx="332490" cy="443320"/>
            </a:xfrm>
            <a:prstGeom prst="rect">
              <a:avLst/>
            </a:prstGeom>
          </p:spPr>
        </p:pic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7B1C6A7E-34FA-C04D-8D06-BE11B72FCA56}"/>
                </a:ext>
              </a:extLst>
            </p:cNvPr>
            <p:cNvCxnSpPr/>
            <p:nvPr/>
          </p:nvCxnSpPr>
          <p:spPr bwMode="auto">
            <a:xfrm>
              <a:off x="453059" y="2075825"/>
              <a:ext cx="548589" cy="48219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43A6C228-B8CF-8C43-90A0-D8E2500B3895}"/>
                </a:ext>
              </a:extLst>
            </p:cNvPr>
            <p:cNvCxnSpPr>
              <a:stCxn id="24" idx="2"/>
            </p:cNvCxnSpPr>
            <p:nvPr/>
          </p:nvCxnSpPr>
          <p:spPr bwMode="auto">
            <a:xfrm>
              <a:off x="2060365" y="2265241"/>
              <a:ext cx="42790" cy="335907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361C6BDF-45AC-D64B-AAF9-E901575E0C9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2998" y="2496632"/>
              <a:ext cx="0" cy="211928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22BA953-50CF-5C41-AAE0-F80B43D62F47}"/>
              </a:ext>
            </a:extLst>
          </p:cNvPr>
          <p:cNvGrpSpPr/>
          <p:nvPr/>
        </p:nvGrpSpPr>
        <p:grpSpPr>
          <a:xfrm>
            <a:off x="6553200" y="1039166"/>
            <a:ext cx="2103120" cy="1042640"/>
            <a:chOff x="6553200" y="1039166"/>
            <a:chExt cx="2103120" cy="1042640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E7B7FF0E-FD7E-4943-A413-7EC14E7ED1E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553200" y="1410090"/>
              <a:ext cx="2103120" cy="443475"/>
              <a:chOff x="1422400" y="4330700"/>
              <a:chExt cx="7167032" cy="1511300"/>
            </a:xfrm>
          </p:grpSpPr>
          <p:grpSp>
            <p:nvGrpSpPr>
              <p:cNvPr id="40" name="Group 42">
                <a:extLst>
                  <a:ext uri="{FF2B5EF4-FFF2-40B4-BE49-F238E27FC236}">
                    <a16:creationId xmlns:a16="http://schemas.microsoft.com/office/drawing/2014/main" id="{B7E02922-7569-4F46-A755-6A0DAB548DFB}"/>
                  </a:ext>
                </a:extLst>
              </p:cNvPr>
              <p:cNvGrpSpPr/>
              <p:nvPr/>
            </p:nvGrpSpPr>
            <p:grpSpPr>
              <a:xfrm>
                <a:off x="1422400" y="4419600"/>
                <a:ext cx="990600" cy="1422400"/>
                <a:chOff x="1422400" y="4419600"/>
                <a:chExt cx="990600" cy="1422400"/>
              </a:xfrm>
            </p:grpSpPr>
            <p:sp>
              <p:nvSpPr>
                <p:cNvPr id="54" name="Rectangle 7">
                  <a:extLst>
                    <a:ext uri="{FF2B5EF4-FFF2-40B4-BE49-F238E27FC236}">
                      <a16:creationId xmlns:a16="http://schemas.microsoft.com/office/drawing/2014/main" id="{B4674E99-50FD-704C-80A5-CA764AB4C49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22400" y="4419600"/>
                  <a:ext cx="990600" cy="1422400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 type="none" w="sm" len="sm"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" name="Rectangle 54">
                  <a:extLst>
                    <a:ext uri="{FF2B5EF4-FFF2-40B4-BE49-F238E27FC236}">
                      <a16:creationId xmlns:a16="http://schemas.microsoft.com/office/drawing/2014/main" id="{D6B81689-76C6-094F-8502-88172A97BC99}"/>
                    </a:ext>
                  </a:extLst>
                </p:cNvPr>
                <p:cNvSpPr/>
                <p:nvPr/>
              </p:nvSpPr>
              <p:spPr bwMode="auto">
                <a:xfrm>
                  <a:off x="1435100" y="4432300"/>
                  <a:ext cx="609600" cy="393700"/>
                </a:xfrm>
                <a:prstGeom prst="rect">
                  <a:avLst/>
                </a:prstGeom>
                <a:solidFill>
                  <a:srgbClr val="008000"/>
                </a:solidFill>
                <a:ln w="3175" cap="flat" cmpd="sng" algn="ctr">
                  <a:solidFill>
                    <a:srgbClr val="008000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" name="Rectangle 55">
                  <a:extLst>
                    <a:ext uri="{FF2B5EF4-FFF2-40B4-BE49-F238E27FC236}">
                      <a16:creationId xmlns:a16="http://schemas.microsoft.com/office/drawing/2014/main" id="{A02A616D-8A93-D94F-A007-9A838B091FC1}"/>
                    </a:ext>
                  </a:extLst>
                </p:cNvPr>
                <p:cNvSpPr/>
                <p:nvPr/>
              </p:nvSpPr>
              <p:spPr bwMode="auto">
                <a:xfrm>
                  <a:off x="2082800" y="4940300"/>
                  <a:ext cx="101600" cy="469900"/>
                </a:xfrm>
                <a:prstGeom prst="rect">
                  <a:avLst/>
                </a:prstGeom>
                <a:solidFill>
                  <a:schemeClr val="tx1"/>
                </a:solidFill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" name="Rectangle 56">
                  <a:extLst>
                    <a:ext uri="{FF2B5EF4-FFF2-40B4-BE49-F238E27FC236}">
                      <a16:creationId xmlns:a16="http://schemas.microsoft.com/office/drawing/2014/main" id="{3022DFEF-1B56-914C-8A01-1EC4A70EE5CE}"/>
                    </a:ext>
                  </a:extLst>
                </p:cNvPr>
                <p:cNvSpPr/>
                <p:nvPr/>
              </p:nvSpPr>
              <p:spPr bwMode="auto">
                <a:xfrm>
                  <a:off x="2184400" y="5626100"/>
                  <a:ext cx="215900" cy="127000"/>
                </a:xfrm>
                <a:prstGeom prst="rect">
                  <a:avLst/>
                </a:prstGeom>
                <a:solidFill>
                  <a:srgbClr val="FF33CC"/>
                </a:solidFill>
                <a:ln w="3175" cap="flat" cmpd="sng" algn="ctr">
                  <a:solidFill>
                    <a:srgbClr val="FF33CC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9BE61123-616D-8F41-9CF9-223A3C10F036}"/>
                  </a:ext>
                </a:extLst>
              </p:cNvPr>
              <p:cNvGrpSpPr/>
              <p:nvPr/>
            </p:nvGrpSpPr>
            <p:grpSpPr>
              <a:xfrm>
                <a:off x="3644900" y="4330700"/>
                <a:ext cx="4944532" cy="1511300"/>
                <a:chOff x="3644900" y="4330700"/>
                <a:chExt cx="4944532" cy="1511300"/>
              </a:xfrm>
            </p:grpSpPr>
            <p:sp>
              <p:nvSpPr>
                <p:cNvPr id="42" name="Rectangle 13">
                  <a:extLst>
                    <a:ext uri="{FF2B5EF4-FFF2-40B4-BE49-F238E27FC236}">
                      <a16:creationId xmlns:a16="http://schemas.microsoft.com/office/drawing/2014/main" id="{37764BED-1D86-804F-AEB1-DE2619E36E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416800" y="4419600"/>
                  <a:ext cx="46038" cy="1422400"/>
                </a:xfrm>
                <a:prstGeom prst="rect">
                  <a:avLst/>
                </a:prstGeom>
                <a:noFill/>
                <a:ln w="28575">
                  <a:solidFill>
                    <a:srgbClr val="FF33CC"/>
                  </a:solidFill>
                  <a:prstDash val="sysDot"/>
                  <a:round/>
                  <a:headEnd type="none" w="sm" len="sm"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" name="Rectangle 14">
                  <a:extLst>
                    <a:ext uri="{FF2B5EF4-FFF2-40B4-BE49-F238E27FC236}">
                      <a16:creationId xmlns:a16="http://schemas.microsoft.com/office/drawing/2014/main" id="{A2AF0D90-936A-E946-8308-5DB20BE705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0700" y="4419600"/>
                  <a:ext cx="46038" cy="1422400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prstDash val="sysDot"/>
                  <a:round/>
                  <a:headEnd type="none" w="sm" len="sm"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" name="Rectangle 15">
                  <a:extLst>
                    <a:ext uri="{FF2B5EF4-FFF2-40B4-BE49-F238E27FC236}">
                      <a16:creationId xmlns:a16="http://schemas.microsoft.com/office/drawing/2014/main" id="{9F584D1A-C6D7-584D-BD2D-AB21277385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57600" y="4419600"/>
                  <a:ext cx="46038" cy="1422400"/>
                </a:xfrm>
                <a:prstGeom prst="rect">
                  <a:avLst/>
                </a:prstGeom>
                <a:noFill/>
                <a:ln w="28575">
                  <a:solidFill>
                    <a:srgbClr val="008000"/>
                  </a:solidFill>
                  <a:prstDash val="sysDot"/>
                  <a:round/>
                  <a:headEnd type="none" w="sm" len="sm"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" name="Rectangle 10">
                  <a:extLst>
                    <a:ext uri="{FF2B5EF4-FFF2-40B4-BE49-F238E27FC236}">
                      <a16:creationId xmlns:a16="http://schemas.microsoft.com/office/drawing/2014/main" id="{683FC3E4-390F-BD4E-ADA9-67F8679325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73500" y="4356100"/>
                  <a:ext cx="977900" cy="45719"/>
                </a:xfrm>
                <a:prstGeom prst="rect">
                  <a:avLst/>
                </a:prstGeom>
                <a:noFill/>
                <a:ln w="28575">
                  <a:solidFill>
                    <a:srgbClr val="008000"/>
                  </a:solidFill>
                  <a:prstDash val="sysDot"/>
                  <a:round/>
                  <a:headEnd type="none" w="sm" len="sm"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" name="Rectangle 10">
                  <a:extLst>
                    <a:ext uri="{FF2B5EF4-FFF2-40B4-BE49-F238E27FC236}">
                      <a16:creationId xmlns:a16="http://schemas.microsoft.com/office/drawing/2014/main" id="{773C2206-2512-7842-9AB5-21FEAE2FE8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16600" y="4356100"/>
                  <a:ext cx="965200" cy="45719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prstDash val="sysDot"/>
                  <a:round/>
                  <a:headEnd type="none" w="sm" len="sm"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" name="Rectangle 10">
                  <a:extLst>
                    <a:ext uri="{FF2B5EF4-FFF2-40B4-BE49-F238E27FC236}">
                      <a16:creationId xmlns:a16="http://schemas.microsoft.com/office/drawing/2014/main" id="{0707808D-4F8E-A345-A323-4B8FB53495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607300" y="4330700"/>
                  <a:ext cx="977900" cy="50800"/>
                </a:xfrm>
                <a:prstGeom prst="rect">
                  <a:avLst/>
                </a:prstGeom>
                <a:noFill/>
                <a:ln w="28575">
                  <a:solidFill>
                    <a:srgbClr val="FF33CC"/>
                  </a:solidFill>
                  <a:prstDash val="sysDot"/>
                  <a:round/>
                  <a:headEnd type="none" w="sm" len="sm"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" name="Rectangle 47">
                  <a:extLst>
                    <a:ext uri="{FF2B5EF4-FFF2-40B4-BE49-F238E27FC236}">
                      <a16:creationId xmlns:a16="http://schemas.microsoft.com/office/drawing/2014/main" id="{8BCEE5D1-1AAB-D646-A1C1-59C85FC17397}"/>
                    </a:ext>
                  </a:extLst>
                </p:cNvPr>
                <p:cNvSpPr/>
                <p:nvPr/>
              </p:nvSpPr>
              <p:spPr bwMode="auto">
                <a:xfrm>
                  <a:off x="3644900" y="4419600"/>
                  <a:ext cx="76200" cy="393700"/>
                </a:xfrm>
                <a:prstGeom prst="rect">
                  <a:avLst/>
                </a:prstGeom>
                <a:solidFill>
                  <a:srgbClr val="008000"/>
                </a:solidFill>
                <a:ln w="3175" cap="flat" cmpd="sng" algn="ctr">
                  <a:solidFill>
                    <a:srgbClr val="008000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" name="Rectangle 48">
                  <a:extLst>
                    <a:ext uri="{FF2B5EF4-FFF2-40B4-BE49-F238E27FC236}">
                      <a16:creationId xmlns:a16="http://schemas.microsoft.com/office/drawing/2014/main" id="{133E2E04-A2B9-A84C-9B46-A5D2002565E4}"/>
                    </a:ext>
                  </a:extLst>
                </p:cNvPr>
                <p:cNvSpPr/>
                <p:nvPr/>
              </p:nvSpPr>
              <p:spPr bwMode="auto">
                <a:xfrm>
                  <a:off x="3873500" y="4361180"/>
                  <a:ext cx="584200" cy="45719"/>
                </a:xfrm>
                <a:prstGeom prst="rect">
                  <a:avLst/>
                </a:prstGeom>
                <a:solidFill>
                  <a:srgbClr val="008000"/>
                </a:solidFill>
                <a:ln w="3175" cap="flat" cmpd="sng" algn="ctr">
                  <a:solidFill>
                    <a:srgbClr val="008000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" name="Rectangle 49">
                  <a:extLst>
                    <a:ext uri="{FF2B5EF4-FFF2-40B4-BE49-F238E27FC236}">
                      <a16:creationId xmlns:a16="http://schemas.microsoft.com/office/drawing/2014/main" id="{1042FC0E-EEE5-7F4B-B7BD-0D61AC9C4B81}"/>
                    </a:ext>
                  </a:extLst>
                </p:cNvPr>
                <p:cNvSpPr/>
                <p:nvPr/>
              </p:nvSpPr>
              <p:spPr bwMode="auto">
                <a:xfrm>
                  <a:off x="6375400" y="4347633"/>
                  <a:ext cx="101600" cy="46567"/>
                </a:xfrm>
                <a:prstGeom prst="rect">
                  <a:avLst/>
                </a:prstGeom>
                <a:solidFill>
                  <a:schemeClr val="tx1"/>
                </a:solidFill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" name="Rectangle 50">
                  <a:extLst>
                    <a:ext uri="{FF2B5EF4-FFF2-40B4-BE49-F238E27FC236}">
                      <a16:creationId xmlns:a16="http://schemas.microsoft.com/office/drawing/2014/main" id="{F754829E-14DF-1B4C-AB7B-CA3788138EF9}"/>
                    </a:ext>
                  </a:extLst>
                </p:cNvPr>
                <p:cNvSpPr/>
                <p:nvPr/>
              </p:nvSpPr>
              <p:spPr bwMode="auto">
                <a:xfrm>
                  <a:off x="5592232" y="4889500"/>
                  <a:ext cx="71967" cy="469900"/>
                </a:xfrm>
                <a:prstGeom prst="rect">
                  <a:avLst/>
                </a:prstGeom>
                <a:solidFill>
                  <a:schemeClr val="tx1"/>
                </a:solidFill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Rectangle 51">
                  <a:extLst>
                    <a:ext uri="{FF2B5EF4-FFF2-40B4-BE49-F238E27FC236}">
                      <a16:creationId xmlns:a16="http://schemas.microsoft.com/office/drawing/2014/main" id="{D022C3F4-FB97-8348-8A54-089C79E4E472}"/>
                    </a:ext>
                  </a:extLst>
                </p:cNvPr>
                <p:cNvSpPr/>
                <p:nvPr/>
              </p:nvSpPr>
              <p:spPr bwMode="auto">
                <a:xfrm>
                  <a:off x="7416800" y="5638800"/>
                  <a:ext cx="50800" cy="114300"/>
                </a:xfrm>
                <a:prstGeom prst="rect">
                  <a:avLst/>
                </a:prstGeom>
                <a:solidFill>
                  <a:srgbClr val="FF33CC"/>
                </a:solidFill>
                <a:ln w="3175" cap="flat" cmpd="sng" algn="ctr">
                  <a:solidFill>
                    <a:srgbClr val="FF33CC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3" name="Rectangle 52">
                  <a:extLst>
                    <a:ext uri="{FF2B5EF4-FFF2-40B4-BE49-F238E27FC236}">
                      <a16:creationId xmlns:a16="http://schemas.microsoft.com/office/drawing/2014/main" id="{B5882437-54C3-EB44-B47A-AC2D19CB7C9E}"/>
                    </a:ext>
                  </a:extLst>
                </p:cNvPr>
                <p:cNvSpPr/>
                <p:nvPr/>
              </p:nvSpPr>
              <p:spPr bwMode="auto">
                <a:xfrm>
                  <a:off x="8369300" y="4330700"/>
                  <a:ext cx="220132" cy="45719"/>
                </a:xfrm>
                <a:prstGeom prst="rect">
                  <a:avLst/>
                </a:prstGeom>
                <a:solidFill>
                  <a:srgbClr val="FF33CC"/>
                </a:solidFill>
                <a:ln w="3175" cap="flat" cmpd="sng" algn="ctr">
                  <a:solidFill>
                    <a:srgbClr val="FF33CC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A7582B5D-AAA7-4443-A230-60A03F237C01}"/>
                </a:ext>
              </a:extLst>
            </p:cNvPr>
            <p:cNvSpPr txBox="1"/>
            <p:nvPr/>
          </p:nvSpPr>
          <p:spPr>
            <a:xfrm>
              <a:off x="7085812" y="1774029"/>
              <a:ext cx="360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u</a:t>
              </a:r>
              <a:r>
                <a:rPr lang="en-US" sz="1400" b="1" baseline="-25000" dirty="0"/>
                <a:t>1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E8164460-7450-0F4F-8D33-01E3DAA1EF91}"/>
                </a:ext>
              </a:extLst>
            </p:cNvPr>
            <p:cNvSpPr txBox="1"/>
            <p:nvPr/>
          </p:nvSpPr>
          <p:spPr>
            <a:xfrm>
              <a:off x="7673059" y="1768048"/>
              <a:ext cx="360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u</a:t>
              </a:r>
              <a:r>
                <a:rPr lang="en-US" sz="1400" b="1" baseline="-25000" dirty="0"/>
                <a:t>2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E2D977B-A3C5-3C45-928E-C9351A3C829F}"/>
                </a:ext>
              </a:extLst>
            </p:cNvPr>
            <p:cNvSpPr txBox="1"/>
            <p:nvPr/>
          </p:nvSpPr>
          <p:spPr>
            <a:xfrm>
              <a:off x="7302585" y="1039910"/>
              <a:ext cx="3513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v</a:t>
              </a:r>
              <a:r>
                <a:rPr lang="en-US" sz="1400" b="1" baseline="-25000" dirty="0"/>
                <a:t>1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B633D090-24E7-5E41-BFA2-9A317D4D5064}"/>
                </a:ext>
              </a:extLst>
            </p:cNvPr>
            <p:cNvSpPr txBox="1"/>
            <p:nvPr/>
          </p:nvSpPr>
          <p:spPr>
            <a:xfrm>
              <a:off x="7808577" y="1039166"/>
              <a:ext cx="3513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v</a:t>
              </a:r>
              <a:r>
                <a:rPr lang="en-US" sz="1400" b="1" baseline="-25000" dirty="0"/>
                <a:t>2</a:t>
              </a:r>
            </a:p>
          </p:txBody>
        </p:sp>
      </p:grp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73C2DBAD-29B8-F742-8129-CF23A839307C}"/>
              </a:ext>
            </a:extLst>
          </p:cNvPr>
          <p:cNvCxnSpPr/>
          <p:nvPr/>
        </p:nvCxnSpPr>
        <p:spPr bwMode="auto">
          <a:xfrm>
            <a:off x="5985127" y="1521235"/>
            <a:ext cx="447544" cy="0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0739B21E-084B-EE42-9C96-04C49CFB15F3}"/>
              </a:ext>
            </a:extLst>
          </p:cNvPr>
          <p:cNvCxnSpPr/>
          <p:nvPr/>
        </p:nvCxnSpPr>
        <p:spPr bwMode="auto">
          <a:xfrm>
            <a:off x="7112501" y="1521235"/>
            <a:ext cx="786091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</p:cxnSp>
      <p:pic>
        <p:nvPicPr>
          <p:cNvPr id="60" name="Picture 59">
            <a:extLst>
              <a:ext uri="{FF2B5EF4-FFF2-40B4-BE49-F238E27FC236}">
                <a16:creationId xmlns:a16="http://schemas.microsoft.com/office/drawing/2014/main" id="{FA2416C3-731D-634D-965A-2DD433103F7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3358" y="3820692"/>
            <a:ext cx="208961" cy="364732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7A640669-A791-5E4D-9532-C16C22AF468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48838" y="1338869"/>
            <a:ext cx="208961" cy="364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546999"/>
      </p:ext>
    </p:extLst>
  </p:cSld>
  <p:clrMapOvr>
    <a:masterClrMapping/>
  </p:clrMapOvr>
  <p:transition/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4DF38-A663-2C48-9A26-A2BCE4E42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SVD - intuition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9A6E379E-CCD0-DC4C-B8C6-1A76BEE064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35864" y="2411732"/>
            <a:ext cx="3092449" cy="2319337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1CE397-307C-4448-80F1-DF0BBE919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KDD 2018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4DCF6B-4200-A244-861A-60BE327E6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Dong+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0B46EA-3993-3D48-8263-F7C153F101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B43987-7F84-BB4A-8611-CDF75B6A737D}" type="slidenum">
              <a:rPr lang="en-US" smtClean="0"/>
              <a:pPr>
                <a:defRPr/>
              </a:pPr>
              <a:t>98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67787AC-BDAE-EC4B-B320-652E4947711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294" r="19967" b="1258"/>
          <a:stretch/>
        </p:blipFill>
        <p:spPr>
          <a:xfrm>
            <a:off x="4481512" y="2183604"/>
            <a:ext cx="2071688" cy="280273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5F5CAE5-5AFE-2A48-922A-0BEE8E1EA450}"/>
              </a:ext>
            </a:extLst>
          </p:cNvPr>
          <p:cNvSpPr txBox="1"/>
          <p:nvPr/>
        </p:nvSpPr>
        <p:spPr>
          <a:xfrm>
            <a:off x="5473447" y="5429250"/>
            <a:ext cx="511680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u</a:t>
            </a:r>
            <a:r>
              <a:rPr lang="en-US" b="1" baseline="-25000" dirty="0"/>
              <a:t>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D798B76-9CFF-224E-8472-F71CBF36D44D}"/>
              </a:ext>
            </a:extLst>
          </p:cNvPr>
          <p:cNvSpPr txBox="1"/>
          <p:nvPr/>
        </p:nvSpPr>
        <p:spPr>
          <a:xfrm>
            <a:off x="3968496" y="3279456"/>
            <a:ext cx="511680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u</a:t>
            </a:r>
            <a:r>
              <a:rPr lang="en-US" b="1" baseline="-25000" dirty="0"/>
              <a:t>2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538463D-5BF9-C145-B68C-FAB3C899223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4887" r="22352"/>
          <a:stretch/>
        </p:blipFill>
        <p:spPr>
          <a:xfrm>
            <a:off x="6915149" y="2183604"/>
            <a:ext cx="1971675" cy="280273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B5B0C47-3FEF-E34A-8427-65690B2E77AF}"/>
              </a:ext>
            </a:extLst>
          </p:cNvPr>
          <p:cNvSpPr txBox="1"/>
          <p:nvPr/>
        </p:nvSpPr>
        <p:spPr>
          <a:xfrm>
            <a:off x="6412287" y="3279456"/>
            <a:ext cx="49404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v</a:t>
            </a:r>
            <a:r>
              <a:rPr lang="en-US" b="1" baseline="-25000" dirty="0"/>
              <a:t>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3060149-DAA8-BF40-8AF3-7ECAF032A66B}"/>
              </a:ext>
            </a:extLst>
          </p:cNvPr>
          <p:cNvSpPr txBox="1"/>
          <p:nvPr/>
        </p:nvSpPr>
        <p:spPr>
          <a:xfrm>
            <a:off x="7653963" y="5429250"/>
            <a:ext cx="49404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v</a:t>
            </a:r>
            <a:r>
              <a:rPr lang="en-US" b="1" baseline="-25000" dirty="0"/>
              <a:t>1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7BDE666-987E-D544-B218-801AFA2051CC}"/>
              </a:ext>
            </a:extLst>
          </p:cNvPr>
          <p:cNvCxnSpPr/>
          <p:nvPr/>
        </p:nvCxnSpPr>
        <p:spPr bwMode="auto">
          <a:xfrm>
            <a:off x="3968497" y="2083833"/>
            <a:ext cx="0" cy="3591638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3CE5414-3F7A-C14C-9258-1F44BF5ADE25}"/>
              </a:ext>
            </a:extLst>
          </p:cNvPr>
          <p:cNvCxnSpPr/>
          <p:nvPr/>
        </p:nvCxnSpPr>
        <p:spPr bwMode="auto">
          <a:xfrm>
            <a:off x="6432671" y="2093358"/>
            <a:ext cx="0" cy="3591638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7ACD5E2-026B-8945-801E-680228A31C8F}"/>
              </a:ext>
            </a:extLst>
          </p:cNvPr>
          <p:cNvCxnSpPr>
            <a:cxnSpLocks/>
          </p:cNvCxnSpPr>
          <p:nvPr/>
        </p:nvCxnSpPr>
        <p:spPr bwMode="auto">
          <a:xfrm>
            <a:off x="285750" y="3889177"/>
            <a:ext cx="0" cy="417884"/>
          </a:xfrm>
          <a:prstGeom prst="line">
            <a:avLst/>
          </a:prstGeom>
          <a:solidFill>
            <a:schemeClr val="accent1"/>
          </a:solidFill>
          <a:ln w="60325" cap="flat" cmpd="sng" algn="ctr">
            <a:solidFill>
              <a:srgbClr val="00B050"/>
            </a:solidFill>
            <a:prstDash val="solid"/>
            <a:round/>
            <a:headEnd type="none" w="sm" len="sm"/>
            <a:tailEnd type="none" w="med" len="med"/>
          </a:ln>
          <a:effectLst/>
        </p:spPr>
      </p:cxnSp>
      <p:sp>
        <p:nvSpPr>
          <p:cNvPr id="24" name="Oval 23">
            <a:extLst>
              <a:ext uri="{FF2B5EF4-FFF2-40B4-BE49-F238E27FC236}">
                <a16:creationId xmlns:a16="http://schemas.microsoft.com/office/drawing/2014/main" id="{0074F459-322F-EC4F-9E1E-548DE648BF1A}"/>
              </a:ext>
            </a:extLst>
          </p:cNvPr>
          <p:cNvSpPr/>
          <p:nvPr/>
        </p:nvSpPr>
        <p:spPr bwMode="auto">
          <a:xfrm>
            <a:off x="5291006" y="4349593"/>
            <a:ext cx="571500" cy="320992"/>
          </a:xfrm>
          <a:prstGeom prst="ellipse">
            <a:avLst/>
          </a:prstGeom>
          <a:noFill/>
          <a:ln w="44450" cap="flat" cmpd="sng" algn="ctr">
            <a:solidFill>
              <a:srgbClr val="00B050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D3D8345-F57B-1B4E-8B3E-EB45E23B37A0}"/>
              </a:ext>
            </a:extLst>
          </p:cNvPr>
          <p:cNvCxnSpPr>
            <a:cxnSpLocks/>
          </p:cNvCxnSpPr>
          <p:nvPr/>
        </p:nvCxnSpPr>
        <p:spPr bwMode="auto">
          <a:xfrm flipH="1">
            <a:off x="2239224" y="4742380"/>
            <a:ext cx="308713" cy="0"/>
          </a:xfrm>
          <a:prstGeom prst="line">
            <a:avLst/>
          </a:prstGeom>
          <a:solidFill>
            <a:schemeClr val="accent1"/>
          </a:solidFill>
          <a:ln w="60325" cap="flat" cmpd="sng" algn="ctr">
            <a:solidFill>
              <a:srgbClr val="C00000"/>
            </a:solidFill>
            <a:prstDash val="solid"/>
            <a:round/>
            <a:headEnd type="none" w="sm" len="sm"/>
            <a:tailEnd type="none" w="med" len="med"/>
          </a:ln>
          <a:effectLst/>
        </p:spPr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308DD67-04E8-F74E-8757-158D8634D623}"/>
              </a:ext>
            </a:extLst>
          </p:cNvPr>
          <p:cNvCxnSpPr/>
          <p:nvPr/>
        </p:nvCxnSpPr>
        <p:spPr bwMode="auto">
          <a:xfrm>
            <a:off x="285750" y="3892860"/>
            <a:ext cx="2262187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dash"/>
            <a:round/>
            <a:headEnd type="none" w="sm" len="sm"/>
            <a:tailEnd type="none" w="med" len="med"/>
          </a:ln>
          <a:effectLst/>
        </p:spPr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75D37B1F-DA31-D649-B072-CF95634EC467}"/>
              </a:ext>
            </a:extLst>
          </p:cNvPr>
          <p:cNvCxnSpPr/>
          <p:nvPr/>
        </p:nvCxnSpPr>
        <p:spPr bwMode="auto">
          <a:xfrm>
            <a:off x="328613" y="4307061"/>
            <a:ext cx="2262187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dash"/>
            <a:round/>
            <a:headEnd type="none" w="sm" len="sm"/>
            <a:tailEnd type="none" w="med" len="med"/>
          </a:ln>
          <a:effectLst/>
        </p:spPr>
      </p:cxnSp>
      <p:sp>
        <p:nvSpPr>
          <p:cNvPr id="33" name="Oval 32">
            <a:extLst>
              <a:ext uri="{FF2B5EF4-FFF2-40B4-BE49-F238E27FC236}">
                <a16:creationId xmlns:a16="http://schemas.microsoft.com/office/drawing/2014/main" id="{B7909901-EF87-544A-9B27-4CDBB6C0A838}"/>
              </a:ext>
            </a:extLst>
          </p:cNvPr>
          <p:cNvSpPr/>
          <p:nvPr/>
        </p:nvSpPr>
        <p:spPr bwMode="auto">
          <a:xfrm>
            <a:off x="7813665" y="4316731"/>
            <a:ext cx="571500" cy="320992"/>
          </a:xfrm>
          <a:prstGeom prst="ellipse">
            <a:avLst/>
          </a:prstGeom>
          <a:noFill/>
          <a:ln w="44450" cap="flat" cmpd="sng" algn="ctr">
            <a:solidFill>
              <a:srgbClr val="C00000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402BCA5-B50F-F04D-A760-89C22E8769E1}"/>
              </a:ext>
            </a:extLst>
          </p:cNvPr>
          <p:cNvGrpSpPr/>
          <p:nvPr/>
        </p:nvGrpSpPr>
        <p:grpSpPr>
          <a:xfrm>
            <a:off x="6553200" y="1039166"/>
            <a:ext cx="2103120" cy="1042640"/>
            <a:chOff x="6553200" y="1039166"/>
            <a:chExt cx="2103120" cy="1042640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B1D9DD71-18DC-B842-8B0B-B37080E1384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553200" y="1410090"/>
              <a:ext cx="2103120" cy="443475"/>
              <a:chOff x="1422400" y="4330700"/>
              <a:chExt cx="7167032" cy="1511300"/>
            </a:xfrm>
          </p:grpSpPr>
          <p:grpSp>
            <p:nvGrpSpPr>
              <p:cNvPr id="35" name="Group 42">
                <a:extLst>
                  <a:ext uri="{FF2B5EF4-FFF2-40B4-BE49-F238E27FC236}">
                    <a16:creationId xmlns:a16="http://schemas.microsoft.com/office/drawing/2014/main" id="{171ADB5E-6901-1C4B-BAAD-D5836CB99A35}"/>
                  </a:ext>
                </a:extLst>
              </p:cNvPr>
              <p:cNvGrpSpPr/>
              <p:nvPr/>
            </p:nvGrpSpPr>
            <p:grpSpPr>
              <a:xfrm>
                <a:off x="1422400" y="4419600"/>
                <a:ext cx="990600" cy="1422400"/>
                <a:chOff x="1422400" y="4419600"/>
                <a:chExt cx="990600" cy="1422400"/>
              </a:xfrm>
            </p:grpSpPr>
            <p:sp>
              <p:nvSpPr>
                <p:cNvPr id="49" name="Rectangle 7">
                  <a:extLst>
                    <a:ext uri="{FF2B5EF4-FFF2-40B4-BE49-F238E27FC236}">
                      <a16:creationId xmlns:a16="http://schemas.microsoft.com/office/drawing/2014/main" id="{2BD76AD3-72CA-C342-ACE5-C98ECDED70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22400" y="4419600"/>
                  <a:ext cx="990600" cy="1422400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 type="none" w="sm" len="sm"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" name="Rectangle 49">
                  <a:extLst>
                    <a:ext uri="{FF2B5EF4-FFF2-40B4-BE49-F238E27FC236}">
                      <a16:creationId xmlns:a16="http://schemas.microsoft.com/office/drawing/2014/main" id="{2F1F43A8-5793-744A-9142-85F4ED68989D}"/>
                    </a:ext>
                  </a:extLst>
                </p:cNvPr>
                <p:cNvSpPr/>
                <p:nvPr/>
              </p:nvSpPr>
              <p:spPr bwMode="auto">
                <a:xfrm>
                  <a:off x="1435100" y="4432300"/>
                  <a:ext cx="609600" cy="393700"/>
                </a:xfrm>
                <a:prstGeom prst="rect">
                  <a:avLst/>
                </a:prstGeom>
                <a:solidFill>
                  <a:srgbClr val="008000"/>
                </a:solidFill>
                <a:ln w="3175" cap="flat" cmpd="sng" algn="ctr">
                  <a:solidFill>
                    <a:srgbClr val="008000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" name="Rectangle 50">
                  <a:extLst>
                    <a:ext uri="{FF2B5EF4-FFF2-40B4-BE49-F238E27FC236}">
                      <a16:creationId xmlns:a16="http://schemas.microsoft.com/office/drawing/2014/main" id="{49E8DC3E-DE4D-AE4F-A30E-1094F8CD6DE2}"/>
                    </a:ext>
                  </a:extLst>
                </p:cNvPr>
                <p:cNvSpPr/>
                <p:nvPr/>
              </p:nvSpPr>
              <p:spPr bwMode="auto">
                <a:xfrm>
                  <a:off x="2082800" y="4940300"/>
                  <a:ext cx="101600" cy="469900"/>
                </a:xfrm>
                <a:prstGeom prst="rect">
                  <a:avLst/>
                </a:prstGeom>
                <a:solidFill>
                  <a:schemeClr val="tx1"/>
                </a:solidFill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Rectangle 51">
                  <a:extLst>
                    <a:ext uri="{FF2B5EF4-FFF2-40B4-BE49-F238E27FC236}">
                      <a16:creationId xmlns:a16="http://schemas.microsoft.com/office/drawing/2014/main" id="{6554C9A3-6DAF-2943-B5F4-E9D772DA5830}"/>
                    </a:ext>
                  </a:extLst>
                </p:cNvPr>
                <p:cNvSpPr/>
                <p:nvPr/>
              </p:nvSpPr>
              <p:spPr bwMode="auto">
                <a:xfrm>
                  <a:off x="2184400" y="5626100"/>
                  <a:ext cx="215900" cy="127000"/>
                </a:xfrm>
                <a:prstGeom prst="rect">
                  <a:avLst/>
                </a:prstGeom>
                <a:solidFill>
                  <a:srgbClr val="FF33CC"/>
                </a:solidFill>
                <a:ln w="3175" cap="flat" cmpd="sng" algn="ctr">
                  <a:solidFill>
                    <a:srgbClr val="FF33CC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1AA8563B-0DFA-2F4B-B837-F20A9110E62F}"/>
                  </a:ext>
                </a:extLst>
              </p:cNvPr>
              <p:cNvGrpSpPr/>
              <p:nvPr/>
            </p:nvGrpSpPr>
            <p:grpSpPr>
              <a:xfrm>
                <a:off x="3644900" y="4330700"/>
                <a:ext cx="4944532" cy="1511300"/>
                <a:chOff x="3644900" y="4330700"/>
                <a:chExt cx="4944532" cy="1511300"/>
              </a:xfrm>
            </p:grpSpPr>
            <p:sp>
              <p:nvSpPr>
                <p:cNvPr id="37" name="Rectangle 13">
                  <a:extLst>
                    <a:ext uri="{FF2B5EF4-FFF2-40B4-BE49-F238E27FC236}">
                      <a16:creationId xmlns:a16="http://schemas.microsoft.com/office/drawing/2014/main" id="{F88518F5-2E42-3442-9501-E8CA5A58AD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416800" y="4419600"/>
                  <a:ext cx="46038" cy="1422400"/>
                </a:xfrm>
                <a:prstGeom prst="rect">
                  <a:avLst/>
                </a:prstGeom>
                <a:noFill/>
                <a:ln w="28575">
                  <a:solidFill>
                    <a:srgbClr val="FF33CC"/>
                  </a:solidFill>
                  <a:prstDash val="sysDot"/>
                  <a:round/>
                  <a:headEnd type="none" w="sm" len="sm"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" name="Rectangle 14">
                  <a:extLst>
                    <a:ext uri="{FF2B5EF4-FFF2-40B4-BE49-F238E27FC236}">
                      <a16:creationId xmlns:a16="http://schemas.microsoft.com/office/drawing/2014/main" id="{A6CF7664-A067-BB45-A53A-1A0E724506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00700" y="4419600"/>
                  <a:ext cx="46038" cy="1422400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prstDash val="sysDot"/>
                  <a:round/>
                  <a:headEnd type="none" w="sm" len="sm"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" name="Rectangle 15">
                  <a:extLst>
                    <a:ext uri="{FF2B5EF4-FFF2-40B4-BE49-F238E27FC236}">
                      <a16:creationId xmlns:a16="http://schemas.microsoft.com/office/drawing/2014/main" id="{D8A9223C-C7D2-B243-8C23-C8B647BFD3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57600" y="4419600"/>
                  <a:ext cx="46038" cy="1422400"/>
                </a:xfrm>
                <a:prstGeom prst="rect">
                  <a:avLst/>
                </a:prstGeom>
                <a:noFill/>
                <a:ln w="28575">
                  <a:solidFill>
                    <a:srgbClr val="008000"/>
                  </a:solidFill>
                  <a:prstDash val="sysDot"/>
                  <a:round/>
                  <a:headEnd type="none" w="sm" len="sm"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" name="Rectangle 10">
                  <a:extLst>
                    <a:ext uri="{FF2B5EF4-FFF2-40B4-BE49-F238E27FC236}">
                      <a16:creationId xmlns:a16="http://schemas.microsoft.com/office/drawing/2014/main" id="{22788DB0-3A3D-D342-82F9-90AB4B47B0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73500" y="4356100"/>
                  <a:ext cx="977900" cy="45719"/>
                </a:xfrm>
                <a:prstGeom prst="rect">
                  <a:avLst/>
                </a:prstGeom>
                <a:noFill/>
                <a:ln w="28575">
                  <a:solidFill>
                    <a:srgbClr val="008000"/>
                  </a:solidFill>
                  <a:prstDash val="sysDot"/>
                  <a:round/>
                  <a:headEnd type="none" w="sm" len="sm"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" name="Rectangle 10">
                  <a:extLst>
                    <a:ext uri="{FF2B5EF4-FFF2-40B4-BE49-F238E27FC236}">
                      <a16:creationId xmlns:a16="http://schemas.microsoft.com/office/drawing/2014/main" id="{7E5488DC-A933-494C-8296-BF45CFC36F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16600" y="4356100"/>
                  <a:ext cx="965200" cy="45719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prstDash val="sysDot"/>
                  <a:round/>
                  <a:headEnd type="none" w="sm" len="sm"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" name="Rectangle 10">
                  <a:extLst>
                    <a:ext uri="{FF2B5EF4-FFF2-40B4-BE49-F238E27FC236}">
                      <a16:creationId xmlns:a16="http://schemas.microsoft.com/office/drawing/2014/main" id="{3EF85ACC-6824-394B-88D3-9EDD88C28A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607300" y="4330700"/>
                  <a:ext cx="977900" cy="50800"/>
                </a:xfrm>
                <a:prstGeom prst="rect">
                  <a:avLst/>
                </a:prstGeom>
                <a:noFill/>
                <a:ln w="28575">
                  <a:solidFill>
                    <a:srgbClr val="FF33CC"/>
                  </a:solidFill>
                  <a:prstDash val="sysDot"/>
                  <a:round/>
                  <a:headEnd type="none" w="sm" len="sm"/>
                  <a:tailEnd type="triangle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" name="Rectangle 42">
                  <a:extLst>
                    <a:ext uri="{FF2B5EF4-FFF2-40B4-BE49-F238E27FC236}">
                      <a16:creationId xmlns:a16="http://schemas.microsoft.com/office/drawing/2014/main" id="{496A38CF-9B67-AF45-BF83-E52159AFA91A}"/>
                    </a:ext>
                  </a:extLst>
                </p:cNvPr>
                <p:cNvSpPr/>
                <p:nvPr/>
              </p:nvSpPr>
              <p:spPr bwMode="auto">
                <a:xfrm>
                  <a:off x="3644900" y="4419600"/>
                  <a:ext cx="76200" cy="393700"/>
                </a:xfrm>
                <a:prstGeom prst="rect">
                  <a:avLst/>
                </a:prstGeom>
                <a:solidFill>
                  <a:srgbClr val="008000"/>
                </a:solidFill>
                <a:ln w="3175" cap="flat" cmpd="sng" algn="ctr">
                  <a:solidFill>
                    <a:srgbClr val="008000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" name="Rectangle 43">
                  <a:extLst>
                    <a:ext uri="{FF2B5EF4-FFF2-40B4-BE49-F238E27FC236}">
                      <a16:creationId xmlns:a16="http://schemas.microsoft.com/office/drawing/2014/main" id="{07FCD1B5-54CA-9A4C-ABCA-EE4A69FE7635}"/>
                    </a:ext>
                  </a:extLst>
                </p:cNvPr>
                <p:cNvSpPr/>
                <p:nvPr/>
              </p:nvSpPr>
              <p:spPr bwMode="auto">
                <a:xfrm>
                  <a:off x="3873500" y="4361180"/>
                  <a:ext cx="584200" cy="45719"/>
                </a:xfrm>
                <a:prstGeom prst="rect">
                  <a:avLst/>
                </a:prstGeom>
                <a:solidFill>
                  <a:srgbClr val="008000"/>
                </a:solidFill>
                <a:ln w="3175" cap="flat" cmpd="sng" algn="ctr">
                  <a:solidFill>
                    <a:srgbClr val="008000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" name="Rectangle 44">
                  <a:extLst>
                    <a:ext uri="{FF2B5EF4-FFF2-40B4-BE49-F238E27FC236}">
                      <a16:creationId xmlns:a16="http://schemas.microsoft.com/office/drawing/2014/main" id="{ABB92E8F-7E21-A74C-A626-B5A607118CE5}"/>
                    </a:ext>
                  </a:extLst>
                </p:cNvPr>
                <p:cNvSpPr/>
                <p:nvPr/>
              </p:nvSpPr>
              <p:spPr bwMode="auto">
                <a:xfrm>
                  <a:off x="6375400" y="4347633"/>
                  <a:ext cx="101600" cy="46567"/>
                </a:xfrm>
                <a:prstGeom prst="rect">
                  <a:avLst/>
                </a:prstGeom>
                <a:solidFill>
                  <a:schemeClr val="tx1"/>
                </a:solidFill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" name="Rectangle 45">
                  <a:extLst>
                    <a:ext uri="{FF2B5EF4-FFF2-40B4-BE49-F238E27FC236}">
                      <a16:creationId xmlns:a16="http://schemas.microsoft.com/office/drawing/2014/main" id="{5B464C3C-8688-514C-ACE1-E128A74F9A56}"/>
                    </a:ext>
                  </a:extLst>
                </p:cNvPr>
                <p:cNvSpPr/>
                <p:nvPr/>
              </p:nvSpPr>
              <p:spPr bwMode="auto">
                <a:xfrm>
                  <a:off x="5592232" y="4889500"/>
                  <a:ext cx="71967" cy="469900"/>
                </a:xfrm>
                <a:prstGeom prst="rect">
                  <a:avLst/>
                </a:prstGeom>
                <a:solidFill>
                  <a:schemeClr val="tx1"/>
                </a:solidFill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" name="Rectangle 46">
                  <a:extLst>
                    <a:ext uri="{FF2B5EF4-FFF2-40B4-BE49-F238E27FC236}">
                      <a16:creationId xmlns:a16="http://schemas.microsoft.com/office/drawing/2014/main" id="{9C003D06-3E48-564E-B50D-DB4295035BB6}"/>
                    </a:ext>
                  </a:extLst>
                </p:cNvPr>
                <p:cNvSpPr/>
                <p:nvPr/>
              </p:nvSpPr>
              <p:spPr bwMode="auto">
                <a:xfrm>
                  <a:off x="7416800" y="5638800"/>
                  <a:ext cx="50800" cy="114300"/>
                </a:xfrm>
                <a:prstGeom prst="rect">
                  <a:avLst/>
                </a:prstGeom>
                <a:solidFill>
                  <a:srgbClr val="FF33CC"/>
                </a:solidFill>
                <a:ln w="3175" cap="flat" cmpd="sng" algn="ctr">
                  <a:solidFill>
                    <a:srgbClr val="FF33CC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" name="Rectangle 47">
                  <a:extLst>
                    <a:ext uri="{FF2B5EF4-FFF2-40B4-BE49-F238E27FC236}">
                      <a16:creationId xmlns:a16="http://schemas.microsoft.com/office/drawing/2014/main" id="{2F200C32-C43E-2045-BFC2-A060AE972035}"/>
                    </a:ext>
                  </a:extLst>
                </p:cNvPr>
                <p:cNvSpPr/>
                <p:nvPr/>
              </p:nvSpPr>
              <p:spPr bwMode="auto">
                <a:xfrm>
                  <a:off x="8369300" y="4330700"/>
                  <a:ext cx="220132" cy="45719"/>
                </a:xfrm>
                <a:prstGeom prst="rect">
                  <a:avLst/>
                </a:prstGeom>
                <a:solidFill>
                  <a:srgbClr val="FF33CC"/>
                </a:solidFill>
                <a:ln w="3175" cap="flat" cmpd="sng" algn="ctr">
                  <a:solidFill>
                    <a:srgbClr val="FF33CC"/>
                  </a:solidFill>
                  <a:prstDash val="solid"/>
                  <a:round/>
                  <a:headEnd type="none" w="sm" len="sm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2183730-4A49-5444-8C2D-D0E927778E74}"/>
                </a:ext>
              </a:extLst>
            </p:cNvPr>
            <p:cNvSpPr txBox="1"/>
            <p:nvPr/>
          </p:nvSpPr>
          <p:spPr>
            <a:xfrm>
              <a:off x="7085812" y="1774029"/>
              <a:ext cx="360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u</a:t>
              </a:r>
              <a:r>
                <a:rPr lang="en-US" sz="1400" b="1" baseline="-25000" dirty="0"/>
                <a:t>1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8D8131A-A583-3442-B20C-A88074FD2A00}"/>
                </a:ext>
              </a:extLst>
            </p:cNvPr>
            <p:cNvSpPr txBox="1"/>
            <p:nvPr/>
          </p:nvSpPr>
          <p:spPr>
            <a:xfrm>
              <a:off x="7673059" y="1768048"/>
              <a:ext cx="360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u</a:t>
              </a:r>
              <a:r>
                <a:rPr lang="en-US" sz="1400" b="1" baseline="-25000" dirty="0"/>
                <a:t>2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3431F685-67EA-1746-806F-C0E2D396FA7D}"/>
                </a:ext>
              </a:extLst>
            </p:cNvPr>
            <p:cNvSpPr txBox="1"/>
            <p:nvPr/>
          </p:nvSpPr>
          <p:spPr>
            <a:xfrm>
              <a:off x="7302585" y="1039910"/>
              <a:ext cx="3513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v</a:t>
              </a:r>
              <a:r>
                <a:rPr lang="en-US" sz="1400" b="1" baseline="-25000" dirty="0"/>
                <a:t>1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1B263EF8-890E-BB40-B5E9-AE0181782547}"/>
                </a:ext>
              </a:extLst>
            </p:cNvPr>
            <p:cNvSpPr txBox="1"/>
            <p:nvPr/>
          </p:nvSpPr>
          <p:spPr>
            <a:xfrm>
              <a:off x="7808577" y="1039166"/>
              <a:ext cx="3513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v</a:t>
              </a:r>
              <a:r>
                <a:rPr lang="en-US" sz="1400" b="1" baseline="-25000" dirty="0"/>
                <a:t>2</a:t>
              </a:r>
            </a:p>
          </p:txBody>
        </p:sp>
      </p:grpSp>
      <p:sp>
        <p:nvSpPr>
          <p:cNvPr id="53" name="Double Bracket 52">
            <a:extLst>
              <a:ext uri="{FF2B5EF4-FFF2-40B4-BE49-F238E27FC236}">
                <a16:creationId xmlns:a16="http://schemas.microsoft.com/office/drawing/2014/main" id="{C34DAC6F-7284-A44E-8353-AF649C12A0B2}"/>
              </a:ext>
            </a:extLst>
          </p:cNvPr>
          <p:cNvSpPr/>
          <p:nvPr/>
        </p:nvSpPr>
        <p:spPr bwMode="auto">
          <a:xfrm>
            <a:off x="128588" y="1172846"/>
            <a:ext cx="8901112" cy="5215467"/>
          </a:xfrm>
          <a:prstGeom prst="bracketPair">
            <a:avLst/>
          </a:pr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7A2E6B98-1F7A-2A47-95E2-70424FC3D1D2}"/>
              </a:ext>
            </a:extLst>
          </p:cNvPr>
          <p:cNvGrpSpPr/>
          <p:nvPr/>
        </p:nvGrpSpPr>
        <p:grpSpPr>
          <a:xfrm>
            <a:off x="116541" y="1805714"/>
            <a:ext cx="2429553" cy="1242294"/>
            <a:chOff x="116541" y="1805714"/>
            <a:chExt cx="2429553" cy="1242294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1558DF72-9AAC-DD4D-8AC4-B152B22CE892}"/>
                </a:ext>
              </a:extLst>
            </p:cNvPr>
            <p:cNvSpPr txBox="1"/>
            <p:nvPr/>
          </p:nvSpPr>
          <p:spPr>
            <a:xfrm rot="20565332">
              <a:off x="116541" y="2555565"/>
              <a:ext cx="816249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fans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C6BFBE96-0661-FF4D-9159-3EEEDBD92DF4}"/>
                </a:ext>
              </a:extLst>
            </p:cNvPr>
            <p:cNvSpPr txBox="1"/>
            <p:nvPr/>
          </p:nvSpPr>
          <p:spPr>
            <a:xfrm rot="20605783">
              <a:off x="735864" y="1818696"/>
              <a:ext cx="870751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idols</a:t>
              </a:r>
            </a:p>
          </p:txBody>
        </p:sp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038B0B8B-BE1A-B147-A3D3-E35A0A3259C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11933" y="1805714"/>
              <a:ext cx="496864" cy="459527"/>
            </a:xfrm>
            <a:prstGeom prst="rect">
              <a:avLst/>
            </a:prstGeom>
          </p:spPr>
        </p:pic>
        <p:pic>
          <p:nvPicPr>
            <p:cNvPr id="58" name="Picture 57">
              <a:extLst>
                <a:ext uri="{FF2B5EF4-FFF2-40B4-BE49-F238E27FC236}">
                  <a16:creationId xmlns:a16="http://schemas.microsoft.com/office/drawing/2014/main" id="{16E80C1F-4EDE-FE43-B93C-36501534793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213604" y="2035477"/>
              <a:ext cx="332490" cy="443320"/>
            </a:xfrm>
            <a:prstGeom prst="rect">
              <a:avLst/>
            </a:prstGeom>
          </p:spPr>
        </p:pic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FDA2ECE0-2796-D84A-9513-FCC67B22EE4B}"/>
                </a:ext>
              </a:extLst>
            </p:cNvPr>
            <p:cNvCxnSpPr/>
            <p:nvPr/>
          </p:nvCxnSpPr>
          <p:spPr bwMode="auto">
            <a:xfrm>
              <a:off x="453059" y="2075825"/>
              <a:ext cx="548589" cy="48219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</p:cxn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366A6E70-0D31-FF44-A552-631D29ABDFD0}"/>
                </a:ext>
              </a:extLst>
            </p:cNvPr>
            <p:cNvCxnSpPr>
              <a:stCxn id="57" idx="2"/>
            </p:cNvCxnSpPr>
            <p:nvPr/>
          </p:nvCxnSpPr>
          <p:spPr bwMode="auto">
            <a:xfrm>
              <a:off x="2060365" y="2265241"/>
              <a:ext cx="42790" cy="335907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45250607-ED8C-6B49-8324-74CF9AE26D6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2998" y="2496632"/>
              <a:ext cx="0" cy="211928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</p:grpSp>
      <p:pic>
        <p:nvPicPr>
          <p:cNvPr id="62" name="Picture 61">
            <a:extLst>
              <a:ext uri="{FF2B5EF4-FFF2-40B4-BE49-F238E27FC236}">
                <a16:creationId xmlns:a16="http://schemas.microsoft.com/office/drawing/2014/main" id="{82BE1CC2-8A1F-604E-8CFF-5445A98583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52624" y="5025405"/>
            <a:ext cx="496864" cy="459527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4A5F75E-5B2B-1840-8DFC-349E9EBEA84E}"/>
              </a:ext>
            </a:extLst>
          </p:cNvPr>
          <p:cNvCxnSpPr/>
          <p:nvPr/>
        </p:nvCxnSpPr>
        <p:spPr bwMode="auto">
          <a:xfrm flipV="1">
            <a:off x="8335138" y="4560423"/>
            <a:ext cx="0" cy="359539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230992406"/>
      </p:ext>
    </p:extLst>
  </p:cSld>
  <p:clrMapOvr>
    <a:masterClrMapping/>
  </p:clrMapOvr>
  <p:transition/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Crush intro to SVD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Original representation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en-US" b="0" dirty="0" smtClean="0"/>
                  <a:t>e.g.,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500</m:t>
                    </m:r>
                  </m:oMath>
                </a14:m>
                <a:r>
                  <a:rPr lang="en-US" dirty="0" smtClean="0"/>
                  <a:t>-dimensional vector for each fan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804" t="-18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Arrow Connector 16"/>
          <p:cNvCxnSpPr>
            <a:cxnSpLocks noChangeShapeType="1"/>
          </p:cNvCxnSpPr>
          <p:nvPr/>
        </p:nvCxnSpPr>
        <p:spPr bwMode="auto">
          <a:xfrm rot="16200000" flipH="1">
            <a:off x="236538" y="5138738"/>
            <a:ext cx="1471612" cy="11112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18" name="Straight Arrow Connector 19"/>
          <p:cNvCxnSpPr>
            <a:cxnSpLocks noChangeShapeType="1"/>
          </p:cNvCxnSpPr>
          <p:nvPr/>
        </p:nvCxnSpPr>
        <p:spPr bwMode="auto">
          <a:xfrm>
            <a:off x="1397000" y="4064000"/>
            <a:ext cx="1054100" cy="127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sp>
        <p:nvSpPr>
          <p:cNvPr id="19" name="TextBox 20"/>
          <p:cNvSpPr txBox="1">
            <a:spLocks noChangeArrowheads="1"/>
          </p:cNvSpPr>
          <p:nvPr/>
        </p:nvSpPr>
        <p:spPr bwMode="auto">
          <a:xfrm>
            <a:off x="135485" y="4889500"/>
            <a:ext cx="814884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N </a:t>
            </a:r>
          </a:p>
          <a:p>
            <a:r>
              <a:rPr lang="en-US" dirty="0"/>
              <a:t>fans</a:t>
            </a:r>
          </a:p>
        </p:txBody>
      </p:sp>
      <p:sp>
        <p:nvSpPr>
          <p:cNvPr id="20" name="TextBox 21"/>
          <p:cNvSpPr txBox="1">
            <a:spLocks noChangeArrowheads="1"/>
          </p:cNvSpPr>
          <p:nvPr/>
        </p:nvSpPr>
        <p:spPr bwMode="auto">
          <a:xfrm>
            <a:off x="1580928" y="3162300"/>
            <a:ext cx="870401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M</a:t>
            </a:r>
          </a:p>
          <a:p>
            <a:r>
              <a:rPr lang="en-US" dirty="0"/>
              <a:t>idols</a:t>
            </a:r>
          </a:p>
        </p:txBody>
      </p:sp>
      <p:grpSp>
        <p:nvGrpSpPr>
          <p:cNvPr id="38" name="Group 42"/>
          <p:cNvGrpSpPr/>
          <p:nvPr/>
        </p:nvGrpSpPr>
        <p:grpSpPr>
          <a:xfrm>
            <a:off x="1422400" y="4419600"/>
            <a:ext cx="990600" cy="1422400"/>
            <a:chOff x="1422400" y="4419600"/>
            <a:chExt cx="990600" cy="1422400"/>
          </a:xfrm>
        </p:grpSpPr>
        <p:sp>
          <p:nvSpPr>
            <p:cNvPr id="16" name="Rectangle 7"/>
            <p:cNvSpPr>
              <a:spLocks noChangeArrowheads="1"/>
            </p:cNvSpPr>
            <p:nvPr/>
          </p:nvSpPr>
          <p:spPr bwMode="auto">
            <a:xfrm>
              <a:off x="1422400" y="4419600"/>
              <a:ext cx="990600" cy="142240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Rectangle 20"/>
            <p:cNvSpPr/>
            <p:nvPr/>
          </p:nvSpPr>
          <p:spPr bwMode="auto">
            <a:xfrm>
              <a:off x="1435100" y="4432300"/>
              <a:ext cx="609600" cy="393700"/>
            </a:xfrm>
            <a:prstGeom prst="rect">
              <a:avLst/>
            </a:prstGeom>
            <a:solidFill>
              <a:srgbClr val="008000"/>
            </a:solidFill>
            <a:ln w="3175" cap="flat" cmpd="sng" algn="ctr">
              <a:solidFill>
                <a:srgbClr val="008000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2082800" y="4940300"/>
              <a:ext cx="101600" cy="469900"/>
            </a:xfrm>
            <a:prstGeom prst="rect">
              <a:avLst/>
            </a:prstGeom>
            <a:solidFill>
              <a:schemeClr val="tx1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 bwMode="auto">
            <a:xfrm>
              <a:off x="2184400" y="5626100"/>
              <a:ext cx="215900" cy="127000"/>
            </a:xfrm>
            <a:prstGeom prst="rect">
              <a:avLst/>
            </a:prstGeom>
            <a:solidFill>
              <a:srgbClr val="FF33CC"/>
            </a:solidFill>
            <a:ln w="3175" cap="flat" cmpd="sng" algn="ctr">
              <a:solidFill>
                <a:srgbClr val="FF33CC"/>
              </a:solidFill>
              <a:prstDash val="solid"/>
              <a:round/>
              <a:headEnd type="none" w="sm" len="sm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Double Bracket 35"/>
          <p:cNvSpPr/>
          <p:nvPr/>
        </p:nvSpPr>
        <p:spPr bwMode="auto">
          <a:xfrm>
            <a:off x="84665" y="1439333"/>
            <a:ext cx="8890000" cy="5215467"/>
          </a:xfrm>
          <a:prstGeom prst="bracketPair">
            <a:avLst/>
          </a:prstGeom>
          <a:noFill/>
          <a:ln w="762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7" name="Picture 13" descr="twitter-logo_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238" y="3289300"/>
            <a:ext cx="820738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Footer Placeholder 36">
            <a:extLst>
              <a:ext uri="{FF2B5EF4-FFF2-40B4-BE49-F238E27FC236}">
                <a16:creationId xmlns:a16="http://schemas.microsoft.com/office/drawing/2014/main" id="{E01676AD-7456-6C45-AC93-617B4E5505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/>
              <a:t>Dong+</a:t>
            </a:r>
            <a:endParaRPr lang="en-US"/>
          </a:p>
        </p:txBody>
      </p:sp>
      <p:sp>
        <p:nvSpPr>
          <p:cNvPr id="39" name="Slide Number Placeholder 38">
            <a:extLst>
              <a:ext uri="{FF2B5EF4-FFF2-40B4-BE49-F238E27FC236}">
                <a16:creationId xmlns:a16="http://schemas.microsoft.com/office/drawing/2014/main" id="{F94188B5-5E94-1A43-A998-68447FD4B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B43987-7F84-BB4A-8611-CDF75B6A737D}" type="slidenum">
              <a:rPr lang="en-US" smtClean="0"/>
              <a:pPr>
                <a:defRPr/>
              </a:pPr>
              <a:t>99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1E354F-270D-764B-8BB7-20D3198BB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KDD 2018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B26A6FDD-E03F-B940-9FAE-E2B5EEE103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03628" y="4505377"/>
            <a:ext cx="208961" cy="364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53146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template">
  <a:themeElements>
    <a:clrScheme name="template 11">
      <a:dk1>
        <a:srgbClr val="000066"/>
      </a:dk1>
      <a:lt1>
        <a:srgbClr val="FFFFFF"/>
      </a:lt1>
      <a:dk2>
        <a:srgbClr val="A50021"/>
      </a:dk2>
      <a:lt2>
        <a:srgbClr val="808080"/>
      </a:lt2>
      <a:accent1>
        <a:srgbClr val="FF3300"/>
      </a:accent1>
      <a:accent2>
        <a:srgbClr val="FF3300"/>
      </a:accent2>
      <a:accent3>
        <a:srgbClr val="FFFFFF"/>
      </a:accent3>
      <a:accent4>
        <a:srgbClr val="000056"/>
      </a:accent4>
      <a:accent5>
        <a:srgbClr val="FFADAA"/>
      </a:accent5>
      <a:accent6>
        <a:srgbClr val="E72D00"/>
      </a:accent6>
      <a:hlink>
        <a:srgbClr val="3366FF"/>
      </a:hlink>
      <a:folHlink>
        <a:srgbClr val="B2B2B2"/>
      </a:folHlink>
    </a:clrScheme>
    <a:fontScheme name="templat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3175" cap="flat" cmpd="sng" algn="ctr">
          <a:solidFill>
            <a:schemeClr val="tx1"/>
          </a:solidFill>
          <a:prstDash val="solid"/>
          <a:round/>
          <a:headEnd type="none" w="sm" len="sm"/>
          <a:tailEnd type="none" w="med" len="med"/>
        </a:ln>
        <a:effectLst/>
      </a:spPr>
      <a:bodyPr rtlCol="0" anchor="ctr"/>
      <a:lstStyle>
        <a:defPPr algn="ctr">
          <a:defRPr/>
        </a:defPPr>
      </a:lstStyle>
    </a:spDef>
    <a:lnDef>
      <a:spPr bwMode="auto">
        <a:solidFill>
          <a:schemeClr val="accent1"/>
        </a:solidFill>
        <a:ln w="3175" cap="flat" cmpd="sng" algn="ctr">
          <a:solidFill>
            <a:schemeClr val="tx1"/>
          </a:solidFill>
          <a:prstDash val="solid"/>
          <a:round/>
          <a:headEnd type="none" w="sm" len="sm"/>
          <a:tailEnd type="none" w="med" len="med"/>
        </a:ln>
        <a:effectLst/>
      </a:spPr>
      <a:bodyPr/>
      <a:lstStyle/>
    </a:lnDef>
  </a:objectDefaults>
  <a:extraClrSchemeLst>
    <a:extraClrScheme>
      <a:clrScheme name="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8">
        <a:dk1>
          <a:srgbClr val="0066FF"/>
        </a:dk1>
        <a:lt1>
          <a:srgbClr val="FFFFFF"/>
        </a:lt1>
        <a:dk2>
          <a:srgbClr val="FF33CC"/>
        </a:dk2>
        <a:lt2>
          <a:srgbClr val="808080"/>
        </a:lt2>
        <a:accent1>
          <a:srgbClr val="FF3300"/>
        </a:accent1>
        <a:accent2>
          <a:srgbClr val="FF3300"/>
        </a:accent2>
        <a:accent3>
          <a:srgbClr val="FFFFFF"/>
        </a:accent3>
        <a:accent4>
          <a:srgbClr val="0056DA"/>
        </a:accent4>
        <a:accent5>
          <a:srgbClr val="FFADAA"/>
        </a:accent5>
        <a:accent6>
          <a:srgbClr val="E72D00"/>
        </a:accent6>
        <a:hlink>
          <a:srgbClr val="00000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0000CC"/>
        </a:dk1>
        <a:lt1>
          <a:srgbClr val="FFFFFF"/>
        </a:lt1>
        <a:dk2>
          <a:srgbClr val="CC0000"/>
        </a:dk2>
        <a:lt2>
          <a:srgbClr val="808080"/>
        </a:lt2>
        <a:accent1>
          <a:srgbClr val="FFFFFF"/>
        </a:accent1>
        <a:accent2>
          <a:srgbClr val="FF3300"/>
        </a:accent2>
        <a:accent3>
          <a:srgbClr val="FFFFFF"/>
        </a:accent3>
        <a:accent4>
          <a:srgbClr val="0000AE"/>
        </a:accent4>
        <a:accent5>
          <a:srgbClr val="FFFFFF"/>
        </a:accent5>
        <a:accent6>
          <a:srgbClr val="E72D00"/>
        </a:accent6>
        <a:hlink>
          <a:srgbClr val="00000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0">
        <a:dk1>
          <a:srgbClr val="0000CC"/>
        </a:dk1>
        <a:lt1>
          <a:srgbClr val="FFFFFF"/>
        </a:lt1>
        <a:dk2>
          <a:srgbClr val="CC0000"/>
        </a:dk2>
        <a:lt2>
          <a:srgbClr val="808080"/>
        </a:lt2>
        <a:accent1>
          <a:srgbClr val="FF3300"/>
        </a:accent1>
        <a:accent2>
          <a:srgbClr val="FF3300"/>
        </a:accent2>
        <a:accent3>
          <a:srgbClr val="FFFFFF"/>
        </a:accent3>
        <a:accent4>
          <a:srgbClr val="0000AE"/>
        </a:accent4>
        <a:accent5>
          <a:srgbClr val="FFADAA"/>
        </a:accent5>
        <a:accent6>
          <a:srgbClr val="E72D00"/>
        </a:accent6>
        <a:hlink>
          <a:srgbClr val="00000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1">
        <a:dk1>
          <a:srgbClr val="000066"/>
        </a:dk1>
        <a:lt1>
          <a:srgbClr val="FFFFFF"/>
        </a:lt1>
        <a:dk2>
          <a:srgbClr val="A50021"/>
        </a:dk2>
        <a:lt2>
          <a:srgbClr val="808080"/>
        </a:lt2>
        <a:accent1>
          <a:srgbClr val="FF3300"/>
        </a:accent1>
        <a:accent2>
          <a:srgbClr val="FF3300"/>
        </a:accent2>
        <a:accent3>
          <a:srgbClr val="FFFFFF"/>
        </a:accent3>
        <a:accent4>
          <a:srgbClr val="000056"/>
        </a:accent4>
        <a:accent5>
          <a:srgbClr val="FFADAA"/>
        </a:accent5>
        <a:accent6>
          <a:srgbClr val="E72D00"/>
        </a:accent6>
        <a:hlink>
          <a:srgbClr val="3366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13195</TotalTime>
  <Words>4728</Words>
  <Application>Microsoft Office PowerPoint</Application>
  <PresentationFormat>On-screen Show (4:3)</PresentationFormat>
  <Paragraphs>1470</Paragraphs>
  <Slides>123</Slides>
  <Notes>43</Notes>
  <HiddenSlides>25</HiddenSlides>
  <MMClips>0</MMClips>
  <ScaleCrop>false</ScaleCrop>
  <HeadingPairs>
    <vt:vector size="10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123</vt:i4>
      </vt:variant>
      <vt:variant>
        <vt:lpstr>Custom Shows</vt:lpstr>
      </vt:variant>
      <vt:variant>
        <vt:i4>1</vt:i4>
      </vt:variant>
    </vt:vector>
  </HeadingPairs>
  <TitlesOfParts>
    <vt:vector size="132" baseType="lpstr">
      <vt:lpstr>ＭＳ Ｐゴシック</vt:lpstr>
      <vt:lpstr>Apple Chancery</vt:lpstr>
      <vt:lpstr>Arial</vt:lpstr>
      <vt:lpstr>Cambria Math</vt:lpstr>
      <vt:lpstr>Times New Roman</vt:lpstr>
      <vt:lpstr>Wingdings</vt:lpstr>
      <vt:lpstr>template</vt:lpstr>
      <vt:lpstr>Document</vt:lpstr>
      <vt:lpstr>Graph and Tensor Mining for fun and profit</vt:lpstr>
      <vt:lpstr>Roadmap</vt:lpstr>
      <vt:lpstr>Roadmap</vt:lpstr>
      <vt:lpstr>‘Recipe’ Structure:</vt:lpstr>
      <vt:lpstr>‘Recipe’ Structure:</vt:lpstr>
      <vt:lpstr>From earlier</vt:lpstr>
      <vt:lpstr>PowerPoint Presentation</vt:lpstr>
      <vt:lpstr>Graph and Tensor Mining for fun and profit</vt:lpstr>
      <vt:lpstr>Roadmap</vt:lpstr>
      <vt:lpstr>Roadmap</vt:lpstr>
      <vt:lpstr>‘Recipe’ Structure:</vt:lpstr>
      <vt:lpstr>Node importance - Motivation:</vt:lpstr>
      <vt:lpstr>Node importance - Motivation:</vt:lpstr>
      <vt:lpstr>SVD properties</vt:lpstr>
      <vt:lpstr>Roadmap</vt:lpstr>
      <vt:lpstr>PageRank (google)</vt:lpstr>
      <vt:lpstr>PageRank (google)</vt:lpstr>
      <vt:lpstr>Problem: PageRank</vt:lpstr>
      <vt:lpstr>Problem: PageRank -  solution</vt:lpstr>
      <vt:lpstr>(Simplified) PageRank algorithm</vt:lpstr>
      <vt:lpstr>(Simplified) PageRank algorithm</vt:lpstr>
      <vt:lpstr>Definitions</vt:lpstr>
      <vt:lpstr>(Simplified) PageRank algorithm</vt:lpstr>
      <vt:lpstr>(Simplified) PageRank algorithm</vt:lpstr>
      <vt:lpstr>(Simplified) PageRank algorithm</vt:lpstr>
      <vt:lpstr>(Simplified) PageRank algorithm</vt:lpstr>
      <vt:lpstr>(Simplified) PageRank algorithm</vt:lpstr>
      <vt:lpstr>(Simplified) PageRank algorithm</vt:lpstr>
      <vt:lpstr>(Simplified) PageRank algorithm</vt:lpstr>
      <vt:lpstr>Full Algorithm</vt:lpstr>
      <vt:lpstr>Full Algorithm</vt:lpstr>
      <vt:lpstr>Notice:</vt:lpstr>
      <vt:lpstr>Roadmap</vt:lpstr>
      <vt:lpstr>Node importance - Motivation:</vt:lpstr>
      <vt:lpstr>Personalized P.R.</vt:lpstr>
      <vt:lpstr>Personalized P.R.</vt:lpstr>
      <vt:lpstr>Extension: Personalized P.R.</vt:lpstr>
      <vt:lpstr>Extension: Personalized P.R.</vt:lpstr>
      <vt:lpstr>Extension: Personalized P.R.</vt:lpstr>
      <vt:lpstr>Extension: Personalized P.R.</vt:lpstr>
      <vt:lpstr>Extension: Personalized P.R.</vt:lpstr>
      <vt:lpstr>Extension: Personalized P.R.</vt:lpstr>
      <vt:lpstr>Extension: Personalized P.R.</vt:lpstr>
      <vt:lpstr>Roadmap</vt:lpstr>
      <vt:lpstr>Extension: Personalized P.R.</vt:lpstr>
      <vt:lpstr>Pixie algorithm</vt:lpstr>
      <vt:lpstr>Pixie algorithm</vt:lpstr>
      <vt:lpstr>Personalized PageRank algorithm</vt:lpstr>
      <vt:lpstr>Personalized PageRank algorithm</vt:lpstr>
      <vt:lpstr>Personalized PageRank algorithm</vt:lpstr>
      <vt:lpstr>Personalized PageRank algorithm</vt:lpstr>
      <vt:lpstr>Personalized PageRank algorithm</vt:lpstr>
      <vt:lpstr>Personalized PageRank algorithm</vt:lpstr>
      <vt:lpstr>Personalized PageRank algorithm</vt:lpstr>
      <vt:lpstr>Roadmap</vt:lpstr>
      <vt:lpstr>Applications of node proximity</vt:lpstr>
      <vt:lpstr>Applications of node proximity</vt:lpstr>
      <vt:lpstr>Applications of node proximity</vt:lpstr>
      <vt:lpstr>Applications of node proximity</vt:lpstr>
      <vt:lpstr>Applications of node proximity</vt:lpstr>
      <vt:lpstr>Applications of node proximity</vt:lpstr>
      <vt:lpstr>Roadmap</vt:lpstr>
      <vt:lpstr>Kleinberg’s algo (HITS)</vt:lpstr>
      <vt:lpstr>Recall: problem dfn</vt:lpstr>
      <vt:lpstr>Why not just PageRank?</vt:lpstr>
      <vt:lpstr>Why not just PageRank?</vt:lpstr>
      <vt:lpstr>Kleinberg’s algorithm</vt:lpstr>
      <vt:lpstr>Problem: PageRank</vt:lpstr>
      <vt:lpstr>Problem: PageRank</vt:lpstr>
      <vt:lpstr>Kleinberg’s algorithm</vt:lpstr>
      <vt:lpstr>Kleinberg’s algorithm</vt:lpstr>
      <vt:lpstr>Kleinberg’s algorithm</vt:lpstr>
      <vt:lpstr>Kleinberg’s algorithm</vt:lpstr>
      <vt:lpstr>Kleinberg’s algorithm</vt:lpstr>
      <vt:lpstr>Kleinberg’s algorithm</vt:lpstr>
      <vt:lpstr>Kleinberg’s algorithm</vt:lpstr>
      <vt:lpstr>Kleinberg’s algorithm</vt:lpstr>
      <vt:lpstr>Kleinberg’s algorithm</vt:lpstr>
      <vt:lpstr>Kleinberg’s algorithm</vt:lpstr>
      <vt:lpstr>Kleinberg’s algorithm</vt:lpstr>
      <vt:lpstr>Kleinberg’s algorithm</vt:lpstr>
      <vt:lpstr>Kleinberg’s algorithm</vt:lpstr>
      <vt:lpstr>Kleinberg’s algorithm</vt:lpstr>
      <vt:lpstr>Kleinberg’s algorithm - results</vt:lpstr>
      <vt:lpstr>Roadmap</vt:lpstr>
      <vt:lpstr>SVD properties</vt:lpstr>
      <vt:lpstr>Crush intro to SVD</vt:lpstr>
      <vt:lpstr>Crush intro to SVD</vt:lpstr>
      <vt:lpstr>Crush intro to SVD</vt:lpstr>
      <vt:lpstr>Crush intro to SVD</vt:lpstr>
      <vt:lpstr>Crush intro to SVD</vt:lpstr>
      <vt:lpstr>Crush intro to SVD</vt:lpstr>
      <vt:lpstr>Crush intro to SVD</vt:lpstr>
      <vt:lpstr>SVD properties</vt:lpstr>
      <vt:lpstr>SVD - intuition</vt:lpstr>
      <vt:lpstr>SVD - intuition</vt:lpstr>
      <vt:lpstr>SVD - intuition</vt:lpstr>
      <vt:lpstr>SVD - intuition</vt:lpstr>
      <vt:lpstr>Crush intro to SVD</vt:lpstr>
      <vt:lpstr>Crush intro to SVD</vt:lpstr>
      <vt:lpstr>Crush intro to SVD</vt:lpstr>
      <vt:lpstr>Crush intro to SVD</vt:lpstr>
      <vt:lpstr>Crush intro to SVD</vt:lpstr>
      <vt:lpstr>Crush intro to SVD</vt:lpstr>
      <vt:lpstr>Crush intro to SVD</vt:lpstr>
      <vt:lpstr>Crush intro to SVD</vt:lpstr>
      <vt:lpstr>Crush intro to SVD</vt:lpstr>
      <vt:lpstr>SVD properties</vt:lpstr>
      <vt:lpstr>Roadmap</vt:lpstr>
      <vt:lpstr>SALSA</vt:lpstr>
      <vt:lpstr>Crush intro to SVD</vt:lpstr>
      <vt:lpstr>Why SALSA?</vt:lpstr>
      <vt:lpstr>SALSA motivation</vt:lpstr>
      <vt:lpstr>SALSA - Intuition</vt:lpstr>
      <vt:lpstr>SALSA - Intuition</vt:lpstr>
      <vt:lpstr>SALSA - Intuition</vt:lpstr>
      <vt:lpstr>SALSA vs HITS</vt:lpstr>
      <vt:lpstr>Vs HITS, PageRank</vt:lpstr>
      <vt:lpstr>Vs HITS, PageRank</vt:lpstr>
      <vt:lpstr>Overall</vt:lpstr>
      <vt:lpstr>Node importance - Motivation:</vt:lpstr>
      <vt:lpstr>SVD properties</vt:lpstr>
      <vt:lpstr>SVD properties</vt:lpstr>
      <vt:lpstr>short version</vt:lpstr>
    </vt:vector>
  </TitlesOfParts>
  <Company>Carnegie Mellon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Mining large graphs</dc:title>
  <dc:creator>Christos Faloutsos</dc:creator>
  <dc:description>NYU - WIN 2009_x000d_
_x000d_
</dc:description>
  <cp:lastModifiedBy>Kan, Andrey</cp:lastModifiedBy>
  <cp:revision>2037</cp:revision>
  <cp:lastPrinted>2018-04-30T08:06:40Z</cp:lastPrinted>
  <dcterms:created xsi:type="dcterms:W3CDTF">2017-06-21T14:41:11Z</dcterms:created>
  <dcterms:modified xsi:type="dcterms:W3CDTF">2018-07-27T22:20:50Z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2</vt:i4>
  </property>
  <property fmtid="{D5CDD505-2E9C-101B-9397-08002B2CF9AE}" pid="6" name="ScreenUsage">
    <vt:i4>2</vt:i4>
  </property>
  <property fmtid="{D5CDD505-2E9C-101B-9397-08002B2CF9AE}" pid="7" name="MailAddress">
    <vt:lpwstr>christos@cs.cmu.edu</vt:lpwstr>
  </property>
  <property fmtid="{D5CDD505-2E9C-101B-9397-08002B2CF9AE}" pid="8" name="HomePage">
    <vt:lpwstr/>
  </property>
  <property fmtid="{D5CDD505-2E9C-101B-9397-08002B2CF9AE}" pid="9" name="Other">
    <vt:lpwstr/>
  </property>
  <property fmtid="{D5CDD505-2E9C-101B-9397-08002B2CF9AE}" pid="10" name="DownloadOriginal">
    <vt:bool>false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1</vt:i4>
  </property>
  <property fmtid="{D5CDD505-2E9C-101B-9397-08002B2CF9AE}" pid="19" name="ShowNotes">
    <vt:bool>false</vt:bool>
  </property>
  <property fmtid="{D5CDD505-2E9C-101B-9397-08002B2CF9AE}" pid="20" name="NavBtnPos">
    <vt:i4>3</vt:i4>
  </property>
  <property fmtid="{D5CDD505-2E9C-101B-9397-08002B2CF9AE}" pid="21" name="OutputDir">
    <vt:lpwstr>C:\WINDOWS\DESKTOP\junk\salerno</vt:lpwstr>
  </property>
</Properties>
</file>